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6" r:id="rId51"/>
    <p:sldId id="307" r:id="rId52"/>
    <p:sldId id="305" r:id="rId53"/>
    <p:sldId id="308" r:id="rId5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82" y="-2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&#1041;&#1088;&#1077;&#1085;&#1076;&#1099;%20&#1057;&#1086;&#1074;&#1077;&#1090;&#1089;&#1082;&#1086;&#1094;%20&#1101;&#1087;&#1086;&#1093;&#1080;%20'&#1043;&#1058;&#1054;'.mp4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museumsport.ru/netcat_files/userfiles/history/gto01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1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12" Type="http://schemas.openxmlformats.org/officeDocument/2006/relationships/image" Target="../media/image50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11" Type="http://schemas.openxmlformats.org/officeDocument/2006/relationships/image" Target="../media/image49.jpeg"/><Relationship Id="rId5" Type="http://schemas.openxmlformats.org/officeDocument/2006/relationships/image" Target="../media/image43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Relationship Id="rId14" Type="http://schemas.openxmlformats.org/officeDocument/2006/relationships/image" Target="../media/image52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://yunc.org/%D0%9E%D1%80%D0%B8%D0%B5%D0%BD%D1%82%D0%B8%D1%80%D0%BE%D0%B2%D0%B0%D0%BD%D0%B8%D0%B5_%D1%81%D0%BF%D0%BE%D1%80%D1%82%D0%B8%D0%B2%D0%BD%D0%BE%D0%B5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hyperlink" Target="&#1089;&#1090;&#1091;&#1087;&#1077;&#1085;&#1080;%20&#1075;&#1090;&#1086;%20(2).docx" TargetMode="Externa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idx="4294967295"/>
          </p:nvPr>
        </p:nvSpPr>
        <p:spPr>
          <a:xfrm>
            <a:off x="755576" y="1700808"/>
            <a:ext cx="7772400" cy="1470025"/>
          </a:xfrm>
        </p:spPr>
        <p:txBody>
          <a:bodyPr>
            <a:noAutofit/>
          </a:bodyPr>
          <a:lstStyle/>
          <a:p>
            <a:r>
              <a:rPr lang="ru-RU" sz="9600" i="1" dirty="0">
                <a:solidFill>
                  <a:srgbClr val="FF0000"/>
                </a:solidFill>
              </a:rPr>
              <a:t>Комплекс ГТО и его история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566124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hlinkClick r:id="rId2" action="ppaction://hlinkfile"/>
              </a:rPr>
              <a:t>Фильм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198882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068960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ru-RU" sz="2700" b="1" dirty="0"/>
              <a:t>История развития Всесоюзного физкультурного комплекса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200" b="1" dirty="0">
                <a:solidFill>
                  <a:srgbClr val="C00000"/>
                </a:solidFill>
              </a:rPr>
              <a:t>«Готов к труду и обороне»</a:t>
            </a:r>
            <a:r>
              <a:rPr lang="ru-RU" sz="2200" dirty="0">
                <a:solidFill>
                  <a:srgbClr val="C00000"/>
                </a:solidFill>
              </a:rPr>
              <a:t/>
            </a:r>
            <a:br>
              <a:rPr lang="ru-RU" sz="2200" dirty="0">
                <a:solidFill>
                  <a:srgbClr val="C00000"/>
                </a:solidFill>
              </a:rPr>
            </a:br>
            <a:r>
              <a:rPr lang="ru-RU" sz="2200" b="1" i="1" dirty="0"/>
              <a:t>В известном детском стихотворении </a:t>
            </a:r>
            <a:r>
              <a:rPr lang="ru-RU" sz="2200" b="1" i="1" dirty="0" err="1"/>
              <a:t>С.Я.Маршака</a:t>
            </a:r>
            <a:r>
              <a:rPr lang="ru-RU" sz="2200" b="1" i="1" dirty="0"/>
              <a:t> 1937 года «Рассказ о неизвестном герое» пожарные, милиция и фотографы разыскивают двадцатилетнего парня, спасшего из огня девочку. 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ru-RU" sz="2200" b="1" i="1" dirty="0"/>
              <a:t>Из примет – «среднего роста, плечистый и крепкий, ходит он в белой футболке и кепке. Знак «ГТО» на груди у </a:t>
            </a:r>
            <a:r>
              <a:rPr lang="ru-RU" sz="2200" b="1" i="1" dirty="0" smtClean="0"/>
              <a:t>него. </a:t>
            </a:r>
            <a:r>
              <a:rPr lang="ru-RU" sz="2200" b="1" i="1" dirty="0"/>
              <a:t>Больше не знают о нем ничего», сообщает читателю Маршак. 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ru-RU" sz="2200" b="1" i="1" dirty="0"/>
              <a:t>Ирония стихотворения заключалась в том, что значкистов ГТО в то время было больше половины страны, и каждый был готов к труду и обороне!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28825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2318" y="1268760"/>
            <a:ext cx="83529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Предпосылки возникновения комплекса ГТО</a:t>
            </a:r>
            <a:endParaRPr lang="ru-RU" dirty="0"/>
          </a:p>
          <a:p>
            <a:r>
              <a:rPr lang="ru-RU" dirty="0"/>
              <a:t>После победы Великого Октября страна укреплялась, набирала политическую мощь, а энтузиазм советских людей, их тяга к новому стали проявляться во всех сферах жизни - в труде, культуре, науке, спорте.</a:t>
            </a:r>
          </a:p>
          <a:p>
            <a:r>
              <a:rPr lang="ru-RU" dirty="0"/>
              <a:t>В послереволюционный период Советский союз, на самой заре своего развития, оказался окруженным идеологически чуждыми государствами, что усугублялось еще и гражданской войной, которая шла внутри. Чтобы противостоять этим явлениям, нужны были сильные военные, а основой дисциплины, порядка и хорошей физической подготовки безоговорочно признавался массовый спорт. </a:t>
            </a:r>
          </a:p>
          <a:p>
            <a:r>
              <a:rPr lang="ru-RU" dirty="0"/>
              <a:t>Развитие физической культуры и обучение населения военным навыкам становятся в СССР приоритетными задачами, выполнение которых контролируется первыми лицами государства. В первый же год советской власти ВЦИК РСФСР принимает декрет «Об обязательном обучении военному искусству». Начиная с апреля 1918 года, мужчины и женщины от 18 до 40 лет обязаны обучаться военному делу по месту работы.</a:t>
            </a:r>
          </a:p>
        </p:txBody>
      </p:sp>
    </p:spTree>
    <p:extLst>
      <p:ext uri="{BB962C8B-B14F-4D97-AF65-F5344CB8AC3E}">
        <p14:creationId xmlns:p14="http://schemas.microsoft.com/office/powerpoint/2010/main" xmlns="" val="6146783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849694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Для этих целей в 1920 году при академии Рабоче-крестьянской Красной армии (РККА) в Москве, а затем и в других учебных военных заведениях создается военно-научное общество (ВНО) и его отделения. Председателем ВНО избирается народный комиссариат по военным и морским делам </a:t>
            </a:r>
            <a:r>
              <a:rPr lang="ru-RU" dirty="0" err="1"/>
              <a:t>М.Фрунзе</a:t>
            </a:r>
            <a:r>
              <a:rPr lang="ru-RU" dirty="0"/>
              <a:t>. В 1923 и 1924 годах организуются Общество друзей воздушного флота (ОДВФ) и Общество друзей химической обороны и химической промышленности (ДОБРОХИМ).</a:t>
            </a:r>
          </a:p>
          <a:p>
            <a:r>
              <a:rPr lang="ru-RU" dirty="0"/>
              <a:t>Перед всеми этими организациями стояла, по сути, одна задача, сформулированная </a:t>
            </a:r>
            <a:r>
              <a:rPr lang="ru-RU" dirty="0" err="1"/>
              <a:t>М.Фрунзе</a:t>
            </a:r>
            <a:r>
              <a:rPr lang="ru-RU" dirty="0"/>
              <a:t> на первом Всесоюзном совещании ВНО в мае 1925 года: «Нам нужно покрепче внедрить в сознание всего населения нашего Союза представление о том, что современные войны ведутся не одной армией, а всей страной в целом, что война потребует напряжения всех народных сил и средств, что война будет смертельной, войной не на жизнь, а на смерть, и что поэтому к ней нужна всесторонняя тщательная подготовка еще в мирное время».</a:t>
            </a:r>
          </a:p>
        </p:txBody>
      </p:sp>
      <p:pic>
        <p:nvPicPr>
          <p:cNvPr id="3" name="Рисунок 2" descr="1930 г. Длугач М. Осоавиахимовцы, в совместных маневрах с РККА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919533"/>
            <a:ext cx="2088232" cy="27874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424704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8497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Рождение комплекса ГТО «под крылом» </a:t>
            </a:r>
            <a:r>
              <a:rPr lang="ru-RU" b="1" dirty="0" err="1"/>
              <a:t>ОСОАВИАХИМа</a:t>
            </a:r>
            <a:endParaRPr lang="ru-RU" dirty="0"/>
          </a:p>
          <a:p>
            <a:r>
              <a:rPr lang="ru-RU" dirty="0"/>
              <a:t>В 1927 году путем слияний и реорганизаций нескольких военно-спортивных объединений в СССР создается самая крупная из специализированных общественных организаций – Общество содействия обороне, авиационному и химическому строительству (ОСОАВИАХИМ).</a:t>
            </a:r>
          </a:p>
          <a:p>
            <a:r>
              <a:rPr lang="ru-RU" dirty="0"/>
              <a:t>Уже к началу 1928 года эта организация насчитывает около 2 млн. человек. По всей стране под эгидой </a:t>
            </a:r>
            <a:r>
              <a:rPr lang="ru-RU" dirty="0" err="1"/>
              <a:t>ОСОАВИАХИМа</a:t>
            </a:r>
            <a:r>
              <a:rPr lang="ru-RU" dirty="0"/>
              <a:t> строятся тиры, стрельбища, создаются аэроклубы и военно-спортивные кружки, где молодежь осваивает  специальности радиста, телеграфиста, парашютиста, моториста, санитара, медсестры, пилота и др.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8705" y="2924944"/>
            <a:ext cx="7115961" cy="360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200002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764704"/>
            <a:ext cx="79928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Первый комплекс ГТО и дальнейшее его развитие</a:t>
            </a:r>
            <a:endParaRPr lang="ru-RU" dirty="0"/>
          </a:p>
          <a:p>
            <a:r>
              <a:rPr lang="ru-RU" dirty="0"/>
              <a:t>Ведущую роль в разработке новых форм и методов физического воспитания сыграл комсомол. Именно он выступил инициатором создания Всесоюзного физкультурного комплекса «Готов к труду и обороне». </a:t>
            </a:r>
          </a:p>
          <a:p>
            <a:r>
              <a:rPr lang="ru-RU" dirty="0"/>
              <a:t>24 мая 1930 года газета «Комсомольская правда» напечатала обращение, в котором предлагалось установить всесоюзные испытания на право получения значка «Готов к труду и обороне». Речь шла о необходимости введения единого критерия для оценки физической подготовленности молодежи. Предлагалось установить специальные нормы и требования, а тех, кто их выполнял – награждать значком. Новая инициатива комсомола получила признание в широких кругах общественности, и по поручению Всесоюзного совета физической культуры при ЦИК СССР был разработан проект комплекса ГТО, который 11 марта 1931 года после общественного обсуждения был утвержден и стал нормативной основой системы физического воспитания для всей страны. </a:t>
            </a:r>
          </a:p>
          <a:p>
            <a:r>
              <a:rPr lang="ru-RU" dirty="0"/>
              <a:t>Цель вводимого комплекса – «дальнейшее повышение уровня физического воспитания и мобилизационной готовности советского народа, в первую очередь молодого поколения…». Основное содержание комплекса ГТО было ориентировано на качественную физическую подготовку сотен миллионов советских людей.</a:t>
            </a:r>
          </a:p>
        </p:txBody>
      </p:sp>
    </p:spTree>
    <p:extLst>
      <p:ext uri="{BB962C8B-B14F-4D97-AF65-F5344CB8AC3E}">
        <p14:creationId xmlns:p14="http://schemas.microsoft.com/office/powerpoint/2010/main" xmlns="" val="2868048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9742" y="116632"/>
            <a:ext cx="86409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Начиная с 1931 года, активисты </a:t>
            </a:r>
            <a:r>
              <a:rPr lang="ru-RU" dirty="0" err="1"/>
              <a:t>ОСОАВИАХИМа</a:t>
            </a:r>
            <a:r>
              <a:rPr lang="ru-RU" dirty="0"/>
              <a:t> ведут широкую пропагандистскую деятельность, проводят занятия по противовоздушной и противохимической обороне на заводах и фабриках, в государственных учреждениях и учебных заведениях. К обязательным занятиям привлекаются все учащиеся общеобразовательных школ, профессионально-технических, средних специальных и высших учебных заведений, личный состав Вооружённых Сил СССР, милиции и некоторых других организаций. </a:t>
            </a:r>
          </a:p>
          <a:p>
            <a:r>
              <a:rPr lang="ru-RU" dirty="0"/>
              <a:t>Помимо обязательных занятий граждане проявляют самостоятельную инициативу заниматься физкультурой и спортом в свободное от работы и учёбы время посещают учебно-тренировочные занятия и участвуют в спортивных соревнованиях.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71736" y="2564904"/>
            <a:ext cx="87849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 испытаниям на получение значка «Готов к труду и обороне» первоначально допускались мужчины не моложе 18 лет и женщины не моложе 17 лет. Особым условием было удовлетворительное состояние здоровья. Определял его врач, который устанавливал, что сдача норм по данному комплексу не принесет ущерба здоровью человека. К соревнованиям допускались физкультурники, организованные в коллективы, и физкультурники-одиночки. Для проведения практических испытаний они распределялись на отдельные группы по полу и возрасту. </a:t>
            </a:r>
          </a:p>
        </p:txBody>
      </p:sp>
      <p:pic>
        <p:nvPicPr>
          <p:cNvPr id="5" name="Рисунок 4" descr="1935 г. Говорков В. Все мировые рекорды должны быть нашими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4088" y="4671899"/>
            <a:ext cx="1377280" cy="20114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94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725144"/>
            <a:ext cx="1143000" cy="190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1938 г. Кибардин Г. Физкультурный парад - мощная демонстрация силы...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54421" y="4676463"/>
            <a:ext cx="1143000" cy="190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1935 г. Корецкий В. Советский физкультурники - гордость нашей страны...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689174"/>
            <a:ext cx="1143000" cy="190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084132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Мужчины:</a:t>
            </a:r>
            <a:endParaRPr lang="ru-RU" dirty="0"/>
          </a:p>
          <a:p>
            <a:r>
              <a:rPr lang="ru-RU" dirty="0"/>
              <a:t>I категория – с 18 до 25 лет, </a:t>
            </a:r>
          </a:p>
          <a:p>
            <a:r>
              <a:rPr lang="ru-RU" dirty="0"/>
              <a:t>II категория – с 25 до 35 лет, </a:t>
            </a:r>
          </a:p>
          <a:p>
            <a:r>
              <a:rPr lang="en-US" dirty="0"/>
              <a:t>III</a:t>
            </a:r>
            <a:r>
              <a:rPr lang="ru-RU" dirty="0"/>
              <a:t> категория – с 35 лет и старше. </a:t>
            </a:r>
          </a:p>
          <a:p>
            <a:r>
              <a:rPr lang="ru-RU" b="1" dirty="0"/>
              <a:t>Женщины:</a:t>
            </a:r>
            <a:endParaRPr lang="ru-RU" dirty="0"/>
          </a:p>
          <a:p>
            <a:r>
              <a:rPr lang="en-US" dirty="0"/>
              <a:t>I</a:t>
            </a:r>
            <a:r>
              <a:rPr lang="ru-RU" dirty="0"/>
              <a:t> категория – с 17 до 25 лет, </a:t>
            </a:r>
          </a:p>
          <a:p>
            <a:r>
              <a:rPr lang="en-US" dirty="0"/>
              <a:t>II</a:t>
            </a:r>
            <a:r>
              <a:rPr lang="ru-RU" dirty="0"/>
              <a:t> категория – с 25 до 32 лет, </a:t>
            </a:r>
          </a:p>
          <a:p>
            <a:r>
              <a:rPr lang="en-US" dirty="0"/>
              <a:t>III</a:t>
            </a:r>
            <a:r>
              <a:rPr lang="ru-RU" dirty="0"/>
              <a:t> категория – с 32 лет и старше.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3319" y="2424956"/>
            <a:ext cx="856895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Первый комплекс ГТО состоял всего из одной </a:t>
            </a:r>
            <a:r>
              <a:rPr lang="ru-RU" dirty="0" err="1"/>
              <a:t>ступении</a:t>
            </a:r>
            <a:r>
              <a:rPr lang="ru-RU" dirty="0"/>
              <a:t> предполагал  выполнение 21 испытания, 15 из которых  носили практический характер:</a:t>
            </a:r>
          </a:p>
          <a:p>
            <a:r>
              <a:rPr lang="ru-RU" dirty="0"/>
              <a:t>- бег на 100, 500 и 1000 метров; </a:t>
            </a:r>
          </a:p>
          <a:p>
            <a:r>
              <a:rPr lang="ru-RU" dirty="0"/>
              <a:t>- прыжки в длину и высоту;</a:t>
            </a:r>
          </a:p>
          <a:p>
            <a:r>
              <a:rPr lang="ru-RU" dirty="0"/>
              <a:t>- метание гранаты;</a:t>
            </a:r>
          </a:p>
          <a:p>
            <a:r>
              <a:rPr lang="ru-RU" dirty="0"/>
              <a:t>- подтягивание на перекладине;</a:t>
            </a:r>
          </a:p>
          <a:p>
            <a:r>
              <a:rPr lang="ru-RU" dirty="0"/>
              <a:t>- лазание по канату или шесту;</a:t>
            </a:r>
          </a:p>
          <a:p>
            <a:r>
              <a:rPr lang="ru-RU" dirty="0"/>
              <a:t>-поднимание патронного ящика весом в 32 килограмма и безостановочное передвижение с ним на расстоянии 50 метров;</a:t>
            </a:r>
          </a:p>
          <a:p>
            <a:r>
              <a:rPr lang="ru-RU" dirty="0"/>
              <a:t>- плавание;</a:t>
            </a:r>
          </a:p>
          <a:p>
            <a:r>
              <a:rPr lang="ru-RU" dirty="0"/>
              <a:t>- умение ездить на велосипеде или умение управлять трактором, мотоциклом, автомобилем; </a:t>
            </a:r>
          </a:p>
          <a:p>
            <a:r>
              <a:rPr lang="ru-RU" dirty="0"/>
              <a:t>- умение грести 1 км;</a:t>
            </a:r>
          </a:p>
          <a:p>
            <a:r>
              <a:rPr lang="ru-RU" dirty="0"/>
              <a:t>- лыжи на 3 и 10 км; </a:t>
            </a:r>
          </a:p>
          <a:p>
            <a:r>
              <a:rPr lang="ru-RU" dirty="0"/>
              <a:t>- верховую езду и продвижение в противогазе на 1 км. </a:t>
            </a:r>
          </a:p>
        </p:txBody>
      </p:sp>
    </p:spTree>
    <p:extLst>
      <p:ext uri="{BB962C8B-B14F-4D97-AF65-F5344CB8AC3E}">
        <p14:creationId xmlns:p14="http://schemas.microsoft.com/office/powerpoint/2010/main" xmlns="" val="3756623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058" y="188640"/>
            <a:ext cx="871296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Теоретические испытания проводились по военным знаниям и знаниям истории физкультурных достижений, основ физкультурного самоконтроля, оказанию первой медицинской помощи. </a:t>
            </a:r>
          </a:p>
          <a:p>
            <a:r>
              <a:rPr lang="ru-RU" dirty="0"/>
              <a:t>Испытания проводились на всех уровнях – в городах, селах и деревнях, на предприятиях и в организациях. Результаты заносились в билет физкультурника.  </a:t>
            </a:r>
          </a:p>
          <a:p>
            <a:r>
              <a:rPr lang="ru-RU" dirty="0"/>
              <a:t>Высокая идейная и политическая направленность комплекса ГТО, общедоступность физических упражнений, включенных в его нормативы, их очевидная польза для укрепления здоровья и развития навыков и умений, необходимых в повседневной жизни, сделали комплекс ГТО популярным среди населения и особенно среди молодежи. Нормы ГТО выполнялись в школах, колхозных бригадах, рабочими фабрик, заводов, железных дорог и т.д</a:t>
            </a:r>
            <a:r>
              <a:rPr lang="ru-RU" dirty="0" smtClean="0"/>
              <a:t>. Уже </a:t>
            </a:r>
            <a:r>
              <a:rPr lang="ru-RU" dirty="0"/>
              <a:t>в 1931 году значки ГТО получили 24 тысячи советских граждан.</a:t>
            </a:r>
          </a:p>
          <a:p>
            <a:r>
              <a:rPr lang="ru-RU" dirty="0"/>
              <a:t>Те, кто успешно выполнял испытания и был награжден значком ГТО, имели льготу на поступление в специальное учебное заведение по физкультуре и преимущественное право на участие в спортивных соревнованиях и физкультурных праздниках республиканского, всесоюзного и международного масштаба. </a:t>
            </a:r>
          </a:p>
          <a:p>
            <a:r>
              <a:rPr lang="ru-RU" dirty="0"/>
              <a:t>Масштабные соревнования на звание Чемпионов комплекса ГТО по отдельным его видам по популярности не уступали Спартакиадам и центральным футбольным матчам сезона. Носить значок ГТО стало престижным.</a:t>
            </a:r>
          </a:p>
          <a:p>
            <a:r>
              <a:rPr lang="ru-RU" dirty="0"/>
              <a:t>Значки ГТО (первые варианты) изготавливались из меди или латуни, и покрывались горячими эмалями (</a:t>
            </a:r>
            <a:r>
              <a:rPr lang="ru-RU" dirty="0" err="1"/>
              <a:t>клуазон</a:t>
            </a:r>
            <a:r>
              <a:rPr lang="ru-RU" dirty="0"/>
              <a:t>), в дальнейшем начался массовый выпуск значков из алюминия с покрытием жидкими (холодными) эмалями. Креплением для значков ГТО служил винт или безопасная булавка.</a:t>
            </a:r>
          </a:p>
        </p:txBody>
      </p:sp>
    </p:spTree>
    <p:extLst>
      <p:ext uri="{BB962C8B-B14F-4D97-AF65-F5344CB8AC3E}">
        <p14:creationId xmlns:p14="http://schemas.microsoft.com/office/powerpoint/2010/main" xmlns="" val="18107342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fficeArt object" descr="http://www.znak.biz.ua/images/i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475656" y="562337"/>
            <a:ext cx="1728192" cy="303820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3" name="officeArt object" descr="http://www.znak.biz.ua/images/ii.jp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5580112" y="561391"/>
            <a:ext cx="1800200" cy="303820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433230" y="4221088"/>
            <a:ext cx="82809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Значки ГТО 1931-1936 годов (</a:t>
            </a:r>
            <a:r>
              <a:rPr lang="en-US" b="1" dirty="0"/>
              <a:t>I</a:t>
            </a:r>
            <a:r>
              <a:rPr lang="ru-RU" b="1" dirty="0"/>
              <a:t> и </a:t>
            </a:r>
            <a:r>
              <a:rPr lang="en-US" b="1" dirty="0"/>
              <a:t>II</a:t>
            </a:r>
            <a:r>
              <a:rPr lang="ru-RU" b="1" dirty="0"/>
              <a:t> ступень).</a:t>
            </a:r>
            <a:endParaRPr lang="ru-RU" dirty="0"/>
          </a:p>
          <a:p>
            <a:r>
              <a:rPr lang="ru-RU" dirty="0"/>
              <a:t>Проект значка придуман 15-летним школьником </a:t>
            </a:r>
            <a:r>
              <a:rPr lang="ru-RU" dirty="0" err="1"/>
              <a:t>В.Токтаровым</a:t>
            </a:r>
            <a:r>
              <a:rPr lang="ru-RU" dirty="0"/>
              <a:t>, </a:t>
            </a:r>
            <a:r>
              <a:rPr lang="ru-RU" dirty="0" smtClean="0"/>
              <a:t>а окончательный </a:t>
            </a:r>
            <a:r>
              <a:rPr lang="ru-RU" dirty="0"/>
              <a:t>эскиз разработан художником </a:t>
            </a:r>
            <a:r>
              <a:rPr lang="ru-RU" dirty="0" err="1"/>
              <a:t>М.С.Ягужинским</a:t>
            </a:r>
            <a:r>
              <a:rPr lang="ru-RU" dirty="0"/>
              <a:t>.</a:t>
            </a:r>
          </a:p>
          <a:p>
            <a:r>
              <a:rPr lang="ru-RU" dirty="0"/>
              <a:t>Первым обладателем знака ГТО I ступени стал знаменитый конькобежец Яков Федорович Мельников, первый заслуженный мастер спорта СССР чемпион России 1915 года, чемпион РСФСР 1918, 1919 и 1922 годов; чемпион СССР 1924, 1927-28, 1932-35 годов; чемпион Европы 1927 года по конькобежному спорту.</a:t>
            </a:r>
          </a:p>
        </p:txBody>
      </p:sp>
    </p:spTree>
    <p:extLst>
      <p:ext uri="{BB962C8B-B14F-4D97-AF65-F5344CB8AC3E}">
        <p14:creationId xmlns:p14="http://schemas.microsoft.com/office/powerpoint/2010/main" xmlns="" val="35538292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v.khakimullina\Pictures\Яков Федорович Мельников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16632"/>
            <a:ext cx="4654684" cy="316835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23528" y="3284984"/>
            <a:ext cx="86409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Со временем появилась необходимость установить повышенные требования к физической подготовке молодежи, которая все в больших масштабах начала успешно выполнять испытания на значок ГТО. В 1932 году Всесоюзным советом физической культуры был утвержден и введен в действие комплекс «Готов к труду и обороне»</a:t>
            </a:r>
            <a:r>
              <a:rPr lang="en-US" dirty="0"/>
              <a:t>II</a:t>
            </a:r>
            <a:r>
              <a:rPr lang="ru-RU" dirty="0"/>
              <a:t> ступени.  </a:t>
            </a:r>
          </a:p>
          <a:p>
            <a:r>
              <a:rPr lang="ru-RU" dirty="0"/>
              <a:t>В комплекс ГТО </a:t>
            </a:r>
            <a:r>
              <a:rPr lang="en-US" dirty="0"/>
              <a:t>II</a:t>
            </a:r>
            <a:r>
              <a:rPr lang="ru-RU" dirty="0"/>
              <a:t> ступени вошло уже 25 испытаний – 3 теоретических и 22 практических. Для женщин общее количество испытаний составляло 21. В обновленном комплексе II шире представлены спортивные испытания:</a:t>
            </a:r>
          </a:p>
          <a:p>
            <a:r>
              <a:rPr lang="ru-RU" dirty="0"/>
              <a:t>-прыжки на лыжах с трамплина (для мужчин);</a:t>
            </a:r>
          </a:p>
          <a:p>
            <a:r>
              <a:rPr lang="ru-RU" dirty="0"/>
              <a:t>- фехтование;</a:t>
            </a:r>
          </a:p>
          <a:p>
            <a:r>
              <a:rPr lang="ru-RU" dirty="0"/>
              <a:t>- прыжки в воду;</a:t>
            </a:r>
          </a:p>
          <a:p>
            <a:r>
              <a:rPr lang="ru-RU" dirty="0"/>
              <a:t>- преодоление военного городка.  </a:t>
            </a:r>
          </a:p>
        </p:txBody>
      </p:sp>
    </p:spTree>
    <p:extLst>
      <p:ext uri="{BB962C8B-B14F-4D97-AF65-F5344CB8AC3E}">
        <p14:creationId xmlns:p14="http://schemas.microsoft.com/office/powerpoint/2010/main" xmlns="" val="10429389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85324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Выполнение испытаний Комплекса ГТО </a:t>
            </a:r>
            <a:r>
              <a:rPr lang="en-US" dirty="0"/>
              <a:t>II</a:t>
            </a:r>
            <a:r>
              <a:rPr lang="ru-RU" dirty="0"/>
              <a:t> ступени было задачей более сложной и возможным оказалось лишь при систематических тренировках. В 1932 году значки ГТО получили 465 тысяч, а в 1933 году - 835 тысяч физкультурников. </a:t>
            </a:r>
          </a:p>
          <a:p>
            <a:r>
              <a:rPr lang="ru-RU" dirty="0"/>
              <a:t>Первыми в стране и в Вооруженных Силах, выполнившими все 25 норм и требований ГТО 2-й ступени, стали десять командиров — слушателей Краснознаменной ордена Ленина военной академии имени </a:t>
            </a:r>
            <a:r>
              <a:rPr lang="ru-RU" dirty="0" err="1"/>
              <a:t>М.В.Фрунзе</a:t>
            </a:r>
            <a:r>
              <a:rPr lang="ru-RU" dirty="0"/>
              <a:t>, </a:t>
            </a:r>
            <a:r>
              <a:rPr lang="ru-RU" dirty="0" err="1"/>
              <a:t>А.Маслову</a:t>
            </a:r>
            <a:r>
              <a:rPr lang="ru-RU" dirty="0"/>
              <a:t>, </a:t>
            </a:r>
            <a:r>
              <a:rPr lang="ru-RU" dirty="0" err="1"/>
              <a:t>B.Н.Поручаеву</a:t>
            </a:r>
            <a:r>
              <a:rPr lang="ru-RU" dirty="0"/>
              <a:t> и другим. </a:t>
            </a:r>
          </a:p>
        </p:txBody>
      </p:sp>
      <p:pic>
        <p:nvPicPr>
          <p:cNvPr id="3" name="Рисунок 2" descr="C:\Users\v.khakimullina\Pictures\Обладатели значка ГТО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48880"/>
            <a:ext cx="7128792" cy="42333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9894762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1256" y="975705"/>
            <a:ext cx="85329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Среди награждённых оказались и работники Центрального дома Красной армии. Один из них – Алексей Петрович Кувшинников  – удивительно разносторонний спортсмен, занимавшийся плаванием, лёгкой атлетикой, бегом на лыжах, гимнастикой, теннисом и ещё шестнадцатью видами спорта. Он без особого труда одним из первых в стране выполнил все нормы ГТО повышенной трудности и получил значок II ступени под номером 18. Около 20 лет своей службы Кувшинников отдал армейскому спорту, был главным тренером Вооружённых Сил СССР по волейболу и баскетболу.</a:t>
            </a:r>
          </a:p>
          <a:p>
            <a:r>
              <a:rPr lang="ru-RU" dirty="0"/>
              <a:t>Первыми женщинами, получившими значки ГТО II ступени, были слушательницы Военно-воздушной академии.</a:t>
            </a:r>
          </a:p>
          <a:p>
            <a:r>
              <a:rPr lang="ru-RU" dirty="0"/>
              <a:t>В 1933 году ЦК ВЛКСМ предложил ввести комплекс испытаний по физической подготовке детей, как начальную ступень их физического развития.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61256" y="332656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Каждый из них получил от народного комиссариата обороны именные золотые часы с надписью «Лучшему физкультурнику Советского Союза от </a:t>
            </a:r>
            <a:r>
              <a:rPr lang="ru-RU" dirty="0" err="1"/>
              <a:t>К.Е.Ворошилова</a:t>
            </a:r>
            <a:r>
              <a:rPr lang="ru-RU" dirty="0"/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xmlns="" val="4154071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817" y="1052736"/>
            <a:ext cx="856895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Детская ступень комплекса, получившая название «Будь готов к труду и обороне» (БГТО) начала работать с 1934 года. В нее вошли 16 норм спортивно-технического характера:</a:t>
            </a:r>
          </a:p>
          <a:p>
            <a:r>
              <a:rPr lang="ru-RU" dirty="0"/>
              <a:t>- бег на короткие и длинные дистанции;</a:t>
            </a:r>
          </a:p>
          <a:p>
            <a:r>
              <a:rPr lang="ru-RU" dirty="0"/>
              <a:t>- прыжки в длину и высоту с разбега; </a:t>
            </a:r>
          </a:p>
          <a:p>
            <a:r>
              <a:rPr lang="ru-RU" dirty="0"/>
              <a:t>- метание гранаты, бег на лыжах на 3-5 километров для мальчиков и 2-3 километра для девочек, ходьба в противогазе;</a:t>
            </a:r>
          </a:p>
          <a:p>
            <a:r>
              <a:rPr lang="ru-RU" dirty="0"/>
              <a:t>- гимнастические упражнения;</a:t>
            </a:r>
          </a:p>
          <a:p>
            <a:r>
              <a:rPr lang="ru-RU" dirty="0"/>
              <a:t>- лазание;</a:t>
            </a:r>
          </a:p>
          <a:p>
            <a:r>
              <a:rPr lang="ru-RU" dirty="0"/>
              <a:t>- подтягивание; </a:t>
            </a:r>
          </a:p>
          <a:p>
            <a:r>
              <a:rPr lang="ru-RU" dirty="0"/>
              <a:t>- упражнения на равновесие;</a:t>
            </a:r>
          </a:p>
          <a:p>
            <a:r>
              <a:rPr lang="ru-RU" dirty="0"/>
              <a:t>- поднятие и переноска тяжестей. </a:t>
            </a:r>
          </a:p>
          <a:p>
            <a:r>
              <a:rPr lang="ru-RU" dirty="0"/>
              <a:t>Через несколько лет после введения, комплекс ГТО обрел такую популярность, что уже в 1934 году в стране насчитывалось около 5 миллионов физкультурников, половина из которых гордо носила на груди значок ГТО.</a:t>
            </a:r>
          </a:p>
          <a:p>
            <a:r>
              <a:rPr lang="ru-RU" dirty="0"/>
              <a:t>Значок ГТО приобрел настолько высокую  значимость, что на Московском физкультурном параде 1934 года он стал «пропуском» в колонну для участия. </a:t>
            </a:r>
          </a:p>
        </p:txBody>
      </p:sp>
    </p:spTree>
    <p:extLst>
      <p:ext uri="{BB962C8B-B14F-4D97-AF65-F5344CB8AC3E}">
        <p14:creationId xmlns:p14="http://schemas.microsoft.com/office/powerpoint/2010/main" xmlns="" val="39468110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fficeArt object" descr="http://www.znak.biz.ua/images/iii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599892" y="260648"/>
            <a:ext cx="1476164" cy="2939918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179512" y="3356992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Значок БГТО образца 1934 года</a:t>
            </a:r>
            <a:endParaRPr lang="ru-RU" dirty="0"/>
          </a:p>
          <a:p>
            <a:r>
              <a:rPr lang="ru-RU" dirty="0"/>
              <a:t>Идеи и принципы ГТО получили свое дальнейшее развитие в Единой спортивной классификации (ЕВСК), созданной в 1935 – 1937 гг.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0235" y="4280322"/>
            <a:ext cx="81369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Это повлекло за собой введение разрядных норм, спортивных званий. Классификация дала возможность установить единые принципы определения спортивной подготовки на всей территории СССР. Физкультурный комплекс ГТО был органически связан с Единой Всесоюзной спортивной классификацией, определяющей последовательность роста мастерства, уровень подготовленности спортсменов и развития их достижений от массовых спортивных разрядов до высших классификационных категорий.</a:t>
            </a:r>
          </a:p>
        </p:txBody>
      </p:sp>
    </p:spTree>
    <p:extLst>
      <p:ext uri="{BB962C8B-B14F-4D97-AF65-F5344CB8AC3E}">
        <p14:creationId xmlns:p14="http://schemas.microsoft.com/office/powerpoint/2010/main" xmlns="" val="35337797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92696"/>
            <a:ext cx="856895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Спортивные разряды и звания присваивались при условии сдачи спортсменами норм и требований физкультурного комплекса ГТО по 10 видам спорта:</a:t>
            </a:r>
          </a:p>
          <a:p>
            <a:r>
              <a:rPr lang="ru-RU" dirty="0"/>
              <a:t>- легкой атлетике;</a:t>
            </a:r>
          </a:p>
          <a:p>
            <a:r>
              <a:rPr lang="ru-RU" dirty="0"/>
              <a:t>- гимнастике;</a:t>
            </a:r>
          </a:p>
          <a:p>
            <a:r>
              <a:rPr lang="ru-RU" dirty="0"/>
              <a:t>- тяжелой атлетике;</a:t>
            </a:r>
          </a:p>
          <a:p>
            <a:r>
              <a:rPr lang="ru-RU" dirty="0"/>
              <a:t>- боксу;</a:t>
            </a:r>
          </a:p>
          <a:p>
            <a:r>
              <a:rPr lang="ru-RU" dirty="0"/>
              <a:t>- борьбе;</a:t>
            </a:r>
          </a:p>
          <a:p>
            <a:r>
              <a:rPr lang="ru-RU" dirty="0"/>
              <a:t>- плаванию;</a:t>
            </a:r>
          </a:p>
          <a:p>
            <a:r>
              <a:rPr lang="ru-RU" dirty="0"/>
              <a:t>- теннису;</a:t>
            </a:r>
          </a:p>
          <a:p>
            <a:r>
              <a:rPr lang="ru-RU" dirty="0"/>
              <a:t>- фехтованию;</a:t>
            </a:r>
          </a:p>
          <a:p>
            <a:r>
              <a:rPr lang="ru-RU" dirty="0"/>
              <a:t>-  конькобежному;</a:t>
            </a:r>
          </a:p>
          <a:p>
            <a:r>
              <a:rPr lang="ru-RU" dirty="0"/>
              <a:t>- стрелковому спорту.</a:t>
            </a:r>
          </a:p>
          <a:p>
            <a:r>
              <a:rPr lang="ru-RU" dirty="0"/>
              <a:t>Притягательная сила комплекса ГТО открыла дорогу в спорт миллионам советских девушек и юношей. С выполнения нормативов комплекса ГТО начали свой путь знаменитые советские спортсмены, победители крупнейших международных соревнований. С 1938 года начали проводиться Всесоюзные соревнования по различным программам многоборья ГТО: первенства СССР и ВЦСПС (1938 – 1939, 1949 – 1951), чемпионаты СССР и первенства ВЦСПС (1974 – 1982), чемпионаты СССР (1989 – 1991).</a:t>
            </a:r>
          </a:p>
        </p:txBody>
      </p:sp>
    </p:spTree>
    <p:extLst>
      <p:ext uri="{BB962C8B-B14F-4D97-AF65-F5344CB8AC3E}">
        <p14:creationId xmlns:p14="http://schemas.microsoft.com/office/powerpoint/2010/main" xmlns="" val="40289914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2669" y="548680"/>
            <a:ext cx="849694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Основные изменения Всесоюзного физкультурного комплекса «Готов к труду и обороне СССР» (ГТО) </a:t>
            </a:r>
            <a:endParaRPr lang="ru-RU" dirty="0"/>
          </a:p>
          <a:p>
            <a:r>
              <a:rPr lang="ru-RU" dirty="0"/>
              <a:t>За время существования комплекса его нормативную часть не раз изменяли. Наиболее крупные изменения вносились в 1940, 1947, 1955, 1965 и 1972 годах.</a:t>
            </a:r>
          </a:p>
          <a:p>
            <a:r>
              <a:rPr lang="ru-RU" dirty="0"/>
              <a:t>К концу 30-х годов, когда комплекс ГТО находился на пике популярности, встал вопрос об улучшении его содержания. Нормативы тщательно обсуждались научными и практическими работниками физического воспитания, что привело в 1939 году разработке новых норм комплекса ГТО,  которые 26 ноября 1939 года были утверждены специальным постановлением Совета Народных Комиссаров СССР «О введении нового физкультурного комплекса «Готов к труду и обороне СССР».</a:t>
            </a:r>
          </a:p>
          <a:p>
            <a:r>
              <a:rPr lang="ru-RU" dirty="0"/>
              <a:t>Вступивший в действие с 1 января 1940 года новый комплекс ГТО содержал не только обязательные нормы, но и испытания по выбору, что обеспечивало, по мнению разработчиков, сочетание общей физической подготовки со спортивной специализацией. Включение в комплекс обязательных норм обеспечивало овладение навыками бега, плавания, передвижения на лыжах, стрельбы и преодоления препятствий. Кроме того, каждый участник комплекса ГТО должен был по своему выбору выполнить упражнения из различных видов спорта, способствовавшие совершенствованию силы, быстроты, ловкости и выносливости.</a:t>
            </a:r>
          </a:p>
        </p:txBody>
      </p:sp>
    </p:spTree>
    <p:extLst>
      <p:ext uri="{BB962C8B-B14F-4D97-AF65-F5344CB8AC3E}">
        <p14:creationId xmlns:p14="http://schemas.microsoft.com/office/powerpoint/2010/main" xmlns="" val="30729625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2809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 сравнению с предыдущим комплексом количество нормативов было значительно уменьшено.</a:t>
            </a:r>
          </a:p>
          <a:p>
            <a:r>
              <a:rPr lang="ru-RU" dirty="0"/>
              <a:t>В комплексы БГТО и ГТО </a:t>
            </a:r>
            <a:r>
              <a:rPr lang="en-US" dirty="0"/>
              <a:t>II</a:t>
            </a:r>
            <a:r>
              <a:rPr lang="ru-RU" dirty="0"/>
              <a:t> ступени входили две ступени на «сдано» и «отлично». Была установлена повторная сдача норм для значкистов ГТО </a:t>
            </a:r>
            <a:r>
              <a:rPr lang="en-US" dirty="0"/>
              <a:t>II</a:t>
            </a:r>
            <a:r>
              <a:rPr lang="ru-RU" dirty="0"/>
              <a:t> ступени при переходе в следующую возрастную группу, а нормы по выбору для получения такого значка с отличием приравнивались к нормам третьего разряда Всесоюзной спортивной классификации.</a:t>
            </a:r>
          </a:p>
          <a:p>
            <a:r>
              <a:rPr lang="ru-RU" dirty="0"/>
              <a:t>Жизнь показала, что структура комплекса ГТО 1939 года, несомненно, была для того времени прогрессивной и актуальной.</a:t>
            </a:r>
          </a:p>
        </p:txBody>
      </p:sp>
    </p:spTree>
    <p:extLst>
      <p:ext uri="{BB962C8B-B14F-4D97-AF65-F5344CB8AC3E}">
        <p14:creationId xmlns:p14="http://schemas.microsoft.com/office/powerpoint/2010/main" xmlns="" val="42434137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4969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Комплекс ГТО и Великая Отечественная Война</a:t>
            </a:r>
            <a:endParaRPr lang="ru-RU" dirty="0"/>
          </a:p>
          <a:p>
            <a:r>
              <a:rPr lang="ru-RU" dirty="0"/>
              <a:t>Перед Великой Отечественной войной подготовку в ОСОАВИАХИМ прошли до 80% военнослужащих сухопутных войск и флота и до 100% авиации. В 1938 году в одном из писем Сталин писал: «...Нужно весь наш народ держать в состоянии мобилизационной готовности перед лицом опасности военного нападения, чтобы никакая «случайность» и никакие фокусы наших внешних врагов не могли застигнуть нас врасплох...».</a:t>
            </a:r>
          </a:p>
          <a:p>
            <a:r>
              <a:rPr lang="ru-RU" dirty="0"/>
              <a:t>Патриотическая целеустремленность и практическое содержание комплекса ГТО прошли суровую проверку в огне Великой Отечественной войны. </a:t>
            </a:r>
          </a:p>
          <a:p>
            <a:r>
              <a:rPr lang="ru-RU" dirty="0"/>
              <a:t>Когда перед всеми физкультурными организациями страны стала задача массовой военно-физической подготовки населения, комплекс ГТО стал одним из важнейших инструментов.</a:t>
            </a:r>
          </a:p>
          <a:p>
            <a:r>
              <a:rPr lang="ru-RU" dirty="0"/>
              <a:t>Благодаря ГТО миллионы советских людей получили навыки маршевой, лыжной, стрелковой подготовки, плавания, метания гранат, преодоления водных преград и препятствий. Это помогло им в минимальные сроки овладеть военным делом, стать снайперами, разведчиками, танкистами, летчиками. Скромный значок ГТО для многих из них стал первой наградой, к которой позднее добавились ордена за трудовые и боевые заслуги.</a:t>
            </a:r>
          </a:p>
        </p:txBody>
      </p:sp>
    </p:spTree>
    <p:extLst>
      <p:ext uri="{BB962C8B-B14F-4D97-AF65-F5344CB8AC3E}">
        <p14:creationId xmlns:p14="http://schemas.microsoft.com/office/powerpoint/2010/main" xmlns="" val="31794984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0451" y="116632"/>
            <a:ext cx="84969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Значкисты ГТО, овладевшие военно-прикладными двигательными навыками, добровольно уходили на фронт, успешно действовали в партизанских отрядах. </a:t>
            </a:r>
          </a:p>
          <a:p>
            <a:r>
              <a:rPr lang="ru-RU" dirty="0"/>
              <a:t>Обладателями значков II ступени ГТО были герои Великой Отечественной войны: летчики Иван </a:t>
            </a:r>
            <a:r>
              <a:rPr lang="ru-RU" dirty="0" err="1"/>
              <a:t>Кожедуб</a:t>
            </a:r>
            <a:r>
              <a:rPr lang="ru-RU" dirty="0"/>
              <a:t>, Александр </a:t>
            </a:r>
            <a:r>
              <a:rPr lang="ru-RU" dirty="0" err="1"/>
              <a:t>Покрышкин</a:t>
            </a:r>
            <a:r>
              <a:rPr lang="ru-RU" dirty="0"/>
              <a:t>, Николай Гастелло, знаменитый снайпер Владимир </a:t>
            </a:r>
            <a:r>
              <a:rPr lang="ru-RU" dirty="0" err="1"/>
              <a:t>Пчелинцев</a:t>
            </a:r>
            <a:r>
              <a:rPr lang="ru-RU" dirty="0"/>
              <a:t>.</a:t>
            </a:r>
          </a:p>
        </p:txBody>
      </p:sp>
      <p:pic>
        <p:nvPicPr>
          <p:cNvPr id="3" name="Рисунок 2" descr="http://www.9maya.ru/uploads/posts/2012-02/1329008832_kozhedu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772816"/>
            <a:ext cx="2662555" cy="3811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005308" y="5805264"/>
            <a:ext cx="32272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Иван </a:t>
            </a:r>
            <a:r>
              <a:rPr lang="ru-RU" sz="3200" b="1" dirty="0" err="1"/>
              <a:t>Кожедуб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17432424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topwar.ru/uploads/posts/2011-10/1317541377_137125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6175" y="476672"/>
            <a:ext cx="5208270" cy="4093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339752" y="5094572"/>
            <a:ext cx="43672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/>
              <a:t>Александр </a:t>
            </a:r>
            <a:r>
              <a:rPr lang="ru-RU" sz="3200" b="1" dirty="0" err="1"/>
              <a:t>Покрышкин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3842450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i020.radikal.ru/1107/7e/3078ce6dfb4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32656"/>
            <a:ext cx="2863215" cy="4299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737304" y="5301208"/>
            <a:ext cx="33642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/>
              <a:t>Николай Гастелло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1920465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lifeglobe.net/media/entry/0/Entry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4357" y="908720"/>
            <a:ext cx="5256584" cy="3882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480837" y="5525943"/>
            <a:ext cx="41036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/>
              <a:t>Владимир </a:t>
            </a:r>
            <a:r>
              <a:rPr lang="ru-RU" sz="3200" b="1" dirty="0" err="1"/>
              <a:t>Пчелинцев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0019552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fficeArt object" descr="http://www.znak.biz.ua/images/vi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93589" y="3218439"/>
            <a:ext cx="1093788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2049" name="Picture 1" descr="http://www.znak.biz.ua/images/vi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2391" y="3264554"/>
            <a:ext cx="10350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2052" name="Picture 4" descr="http://www.znak.biz.ua/images/i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05247"/>
            <a:ext cx="1119187" cy="135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2051" name="Picture 3" descr="http://www.znak.biz.ua/images/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305247"/>
            <a:ext cx="1006475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0140" y="1681439"/>
            <a:ext cx="13544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Значок ГТО </a:t>
            </a:r>
            <a:endParaRPr lang="ru-RU" b="1" dirty="0" smtClean="0"/>
          </a:p>
          <a:p>
            <a:r>
              <a:rPr lang="ru-RU" b="1" dirty="0" smtClean="0"/>
              <a:t>1 </a:t>
            </a:r>
            <a:r>
              <a:rPr lang="ru-RU" b="1" dirty="0"/>
              <a:t>ступени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722937"/>
            <a:ext cx="205947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Значок </a:t>
            </a:r>
            <a:endParaRPr lang="ru-RU" b="1" dirty="0" smtClean="0"/>
          </a:p>
          <a:p>
            <a:r>
              <a:rPr lang="ru-RU" b="1" dirty="0" smtClean="0"/>
              <a:t>«</a:t>
            </a:r>
            <a:r>
              <a:rPr lang="ru-RU" b="1" dirty="0"/>
              <a:t>Отличник БГТО», </a:t>
            </a:r>
            <a:endParaRPr lang="ru-RU" b="1" dirty="0" smtClean="0"/>
          </a:p>
          <a:p>
            <a:r>
              <a:rPr lang="ru-RU" b="1" dirty="0" smtClean="0"/>
              <a:t>1940 </a:t>
            </a:r>
            <a:r>
              <a:rPr lang="ru-RU" b="1" dirty="0"/>
              <a:t>год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4776709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Значки «Отличник ГТО» </a:t>
            </a:r>
            <a:endParaRPr lang="ru-RU" b="1" dirty="0" smtClean="0"/>
          </a:p>
          <a:p>
            <a:r>
              <a:rPr lang="ru-RU" b="1" dirty="0" smtClean="0"/>
              <a:t>2 </a:t>
            </a:r>
            <a:r>
              <a:rPr lang="ru-RU" b="1" dirty="0"/>
              <a:t>ступени1940-1946 </a:t>
            </a:r>
            <a:r>
              <a:rPr lang="ru-RU" b="1" dirty="0" smtClean="0"/>
              <a:t>годов</a:t>
            </a:r>
          </a:p>
          <a:p>
            <a:r>
              <a:rPr lang="ru-RU" b="1" dirty="0" smtClean="0"/>
              <a:t>(</a:t>
            </a:r>
            <a:r>
              <a:rPr lang="ru-RU" b="1" dirty="0"/>
              <a:t>серебро и бронза)</a:t>
            </a:r>
            <a:endParaRPr lang="ru-RU" dirty="0"/>
          </a:p>
        </p:txBody>
      </p:sp>
      <p:pic>
        <p:nvPicPr>
          <p:cNvPr id="10" name="officeArt object" descr="http://www.znak.biz.ua/images/viiia.jpg"/>
          <p:cNvPicPr/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4788024" y="1052736"/>
            <a:ext cx="1104900" cy="139827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11" name="officeArt object" descr="http://www.znak.biz.ua/images/viiiv.jpg"/>
          <p:cNvPicPr/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6660232" y="1052736"/>
            <a:ext cx="1206500" cy="1327785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283968" y="2556332"/>
            <a:ext cx="4058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/>
              <a:t>Значки«Будь</a:t>
            </a:r>
            <a:r>
              <a:rPr lang="ru-RU" b="1" dirty="0"/>
              <a:t> готов к труду и обороне»</a:t>
            </a:r>
            <a:endParaRPr lang="ru-RU" dirty="0"/>
          </a:p>
        </p:txBody>
      </p:sp>
      <p:pic>
        <p:nvPicPr>
          <p:cNvPr id="13" name="officeArt object" descr="http://www.znak.biz.ua/images/viiib.jpg"/>
          <p:cNvPicPr/>
          <p:nvPr/>
        </p:nvPicPr>
        <p:blipFill>
          <a:blip r:embed="rId8" cstate="print">
            <a:extLst/>
          </a:blip>
          <a:stretch>
            <a:fillRect/>
          </a:stretch>
        </p:blipFill>
        <p:spPr>
          <a:xfrm>
            <a:off x="4499992" y="3848994"/>
            <a:ext cx="1111250" cy="138938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14" name="officeArt object" descr="http://www.znak.biz.ua/images/vii.jpg"/>
          <p:cNvPicPr/>
          <p:nvPr/>
        </p:nvPicPr>
        <p:blipFill>
          <a:blip r:embed="rId9" cstate="print">
            <a:extLst/>
          </a:blip>
          <a:stretch>
            <a:fillRect/>
          </a:stretch>
        </p:blipFill>
        <p:spPr>
          <a:xfrm>
            <a:off x="6124871" y="3935354"/>
            <a:ext cx="1022985" cy="130302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4368672" y="5552241"/>
            <a:ext cx="27811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Значки ГТО I и 2 ступеней </a:t>
            </a:r>
            <a:endParaRPr lang="ru-RU" b="1" dirty="0" smtClean="0"/>
          </a:p>
          <a:p>
            <a:r>
              <a:rPr lang="ru-RU" b="1" dirty="0" smtClean="0"/>
              <a:t>1946 </a:t>
            </a:r>
            <a:r>
              <a:rPr lang="ru-RU" b="1" dirty="0"/>
              <a:t>– 1961 годов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566283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1296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V Комплекс ГТО в послевоенное время</a:t>
            </a:r>
            <a:endParaRPr lang="ru-RU" dirty="0"/>
          </a:p>
          <a:p>
            <a:r>
              <a:rPr lang="ru-RU" dirty="0"/>
              <a:t>В послевоенное время, когда страна оправлялась после потрясений, комплекс ГТО продолжал модернизироваться в соответствии с задачами, стоящими перед физкультурным движением того времени. Введенный в 1946 году комплекс ГТО характеризовался сокращением количества нормативов (БГТО – до 7, ГТО I и II ступеней – до 9), установлена взаимосвязь между этими нормами и программами физического воспитания школ и учебных заведений, уточнены и изменены возрастные группы.</a:t>
            </a:r>
          </a:p>
          <a:p>
            <a:r>
              <a:rPr lang="ru-RU" dirty="0"/>
              <a:t>Когда страна приступила к активному восстановлению хозяйства, Центральный Комитет Коммунистической партии Советского Союза в декабре 1948 года в своем постановлении выдвинул перед физкультурными организациями страны новую задачу: дальнейшее развитие физкультурного движения, повышение уровня мастерства спортсменов и завоевание ими мировых первенств, достижение  рекордов по основным видам спорта.</a:t>
            </a:r>
          </a:p>
          <a:p>
            <a:r>
              <a:rPr lang="ru-RU" dirty="0"/>
              <a:t>Решение партии вызвало небывалый подъем в работе физкультурных организаций страны. На фабриках и заводах, шахтах и рудниках, в колхозах и совхозах, в школах и других учебных заведениях создавались новые коллективы физической культуры, организационно укреплялись существующие классификации советских спортсменов. Исключительно большое значение придавалось вопросам дальнейшего совершенствования методов обучения и тренировки в спорте, всесторонней физической подготовки, как важнейшей базы для укрепления здоровья, повышения качества физического воспитания молодежи и успешного роста спортивного мастерства до уровня высоких достижений.</a:t>
            </a:r>
          </a:p>
        </p:txBody>
      </p:sp>
    </p:spTree>
    <p:extLst>
      <p:ext uri="{BB962C8B-B14F-4D97-AF65-F5344CB8AC3E}">
        <p14:creationId xmlns:p14="http://schemas.microsoft.com/office/powerpoint/2010/main" xmlns="" val="35453558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692696"/>
            <a:ext cx="871296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Естественно, что все это потребовало дальнейшего совершенствования комплекса ГТО.</a:t>
            </a:r>
          </a:p>
          <a:p>
            <a:r>
              <a:rPr lang="ru-RU" dirty="0"/>
              <a:t>В комплексе ГТО, введенном с 1 января 1955 года, снова исключили деление нормативов на обязательные и по выбору. Для получения значка ступени БГТО требовалось выполнить все 10 нормативов, значка ГТО 1-й ступени— 12 норм и значка ГТО 2-й ступени— 11.</a:t>
            </a:r>
          </a:p>
          <a:p>
            <a:r>
              <a:rPr lang="ru-RU" dirty="0"/>
              <a:t>В комплексе 1955 года были установлены новые возрастные группы,  а также дифференцированные нормативные требования для различных возрастов физкультурников.</a:t>
            </a:r>
          </a:p>
          <a:p>
            <a:r>
              <a:rPr lang="ru-RU" dirty="0"/>
              <a:t>К 1958 году число физкультурников в нашей стране достигло 23 696 800 человек. В то же время в период действия комплекса 1955—1958 гг. ежегодная подготовка составляла немногим более 3 миллионов значкистов ГТО всех ступеней, и за 4 года этого периода было подготовлено около 16 миллионов значкистов ГТО.</a:t>
            </a:r>
          </a:p>
          <a:p>
            <a:r>
              <a:rPr lang="ru-RU" dirty="0"/>
              <a:t>В 1959 году в комплекс ГТО были внесены наиболее существенные изменения.   </a:t>
            </a:r>
          </a:p>
          <a:p>
            <a:r>
              <a:rPr lang="ru-RU" dirty="0"/>
              <a:t>Проект комплекса был опубликован в августе 1958 года для широкого обсуждения и получил всеобщую поддержку.</a:t>
            </a:r>
          </a:p>
          <a:p>
            <a:r>
              <a:rPr lang="ru-RU" dirty="0"/>
              <a:t>Введены требования органичного сочетания программы по физическому воспитанию в школах и учебных заведениях, а также - система начисления очков за показанные результаты.</a:t>
            </a:r>
          </a:p>
        </p:txBody>
      </p:sp>
    </p:spTree>
    <p:extLst>
      <p:ext uri="{BB962C8B-B14F-4D97-AF65-F5344CB8AC3E}">
        <p14:creationId xmlns:p14="http://schemas.microsoft.com/office/powerpoint/2010/main" xmlns="" val="36193103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88640"/>
            <a:ext cx="8856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Обновленный Комплекс ГТО состоял из трех ступеней. Ступень БГТО - для школьников 14 - 15 лет, ГТО 1-й ступени - для юношей и девушек 16-18 лет, ГТО 2-й ступени -для молодежи 19 лет и старше.</a:t>
            </a:r>
          </a:p>
        </p:txBody>
      </p:sp>
      <p:pic>
        <p:nvPicPr>
          <p:cNvPr id="3077" name="Picture 5" descr="http://www.znak.biz.ua/images/x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4184" y="3419637"/>
            <a:ext cx="1403657" cy="1624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znak.biz.ua/images/x(3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1626" y="3419637"/>
            <a:ext cx="1403973" cy="163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http://www.znak.biz.ua/images/x(4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0106" y="1389141"/>
            <a:ext cx="1390650" cy="153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znak.biz.ua/images/x(5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378670"/>
            <a:ext cx="1400175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officeArt object" descr="http://www.znak.biz.ua/images/x(6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89694" y="1369145"/>
            <a:ext cx="1401856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officeArt object" descr="http://www.znak.biz.ua/images/x(1).jpg"/>
          <p:cNvPicPr/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1389694" y="3413921"/>
            <a:ext cx="1412329" cy="1629441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2010346" y="5500262"/>
            <a:ext cx="46512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/>
              <a:t>Значки БГТО и ГТО 1961 года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3750815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Вооруженных Силах СССР в 1965 году была введена специальная ступень комплекса ГТО — «Военно-спортивный комплекс» (ВСК). </a:t>
            </a:r>
          </a:p>
        </p:txBody>
      </p:sp>
      <p:pic>
        <p:nvPicPr>
          <p:cNvPr id="3" name="officeArt object" descr="http://www.znak.biz.ua/images/x1(3)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570582" y="1134886"/>
            <a:ext cx="1623695" cy="1623695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" name="officeArt object" descr="http://www.znak.biz.ua/images/x1(2).jp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899592" y="1291731"/>
            <a:ext cx="1685290" cy="146685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5" name="officeArt object" descr="http://www.znak.biz.ua/images/x1(4).jp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6084168" y="1263809"/>
            <a:ext cx="1484630" cy="148463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1115616" y="2908014"/>
            <a:ext cx="71287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Значки «Воин-спортсмен» I, II и III ступеней, 1961 год</a:t>
            </a:r>
            <a:endParaRPr lang="ru-RU" sz="2000" dirty="0"/>
          </a:p>
        </p:txBody>
      </p:sp>
      <p:pic>
        <p:nvPicPr>
          <p:cNvPr id="7" name="officeArt object" descr="http://www.znak.biz.ua/images/xiii(1).jpg"/>
          <p:cNvPicPr/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1268527" y="4044944"/>
            <a:ext cx="1316355" cy="157988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8" name="officeArt object" descr="http://www.znak.biz.ua/images/xiii(2).jpg"/>
          <p:cNvPicPr/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3679801" y="4067487"/>
            <a:ext cx="1405255" cy="1534795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9" name="officeArt object" descr="Золотой нагрудный знак «Воин-спортсмен», 1961 год "/>
          <p:cNvPicPr/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6115516" y="3578219"/>
            <a:ext cx="1391920" cy="2046605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10" name="Прямоугольник 9"/>
          <p:cNvSpPr/>
          <p:nvPr/>
        </p:nvSpPr>
        <p:spPr>
          <a:xfrm>
            <a:off x="1304636" y="5952299"/>
            <a:ext cx="75608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Золотой нагрудный знак «Воин-спортсмен», 1961 год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15917178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85689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1966 году по инициативе ДОСААФ была разработана и введена в действие ступень комплекса ГТО для молодежи призывного возраста «Готов к защите Родины» (ГЗР).</a:t>
            </a:r>
          </a:p>
          <a:p>
            <a:r>
              <a:rPr lang="ru-RU" dirty="0"/>
              <a:t>Она была рассчитана на юношей допризывного возраста и включала выполнение ряда требований по спортивно-техническим видам спорта и овладение одной из военно-прикладных специальностей (моториста, шофера, мотоциклиста, радиста).</a:t>
            </a:r>
          </a:p>
          <a:p>
            <a:r>
              <a:rPr lang="ru-RU" dirty="0"/>
              <a:t>Эти две специальные ступени комплекса ГТО имели большое значение в повышении общей и специальной физической подготовки молодежи призывного возраста и военнослужащих.</a:t>
            </a:r>
          </a:p>
          <a:p>
            <a:r>
              <a:rPr lang="ru-RU" dirty="0"/>
              <a:t>Соответствующие нормативы были разработаны и в сфере гражданской обороны СССР. Основной задачей введённых в 1968 году комплексов для учащейся молодёжи «Готов к гражданской обороне СССР» и «Будь готов к гражданской обороне СССР» было всеобщее обязательное обучение способам защиты от ядерного и другого оружия массового поражения.</a:t>
            </a:r>
          </a:p>
        </p:txBody>
      </p:sp>
      <p:pic>
        <p:nvPicPr>
          <p:cNvPr id="3" name="officeArt object" descr="http://www.znak.biz.ua/images/xiv(1)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611560" y="4581128"/>
            <a:ext cx="1766822" cy="1687443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" name="officeArt object" descr="http://www.znak.biz.ua/images/xiv(2).jp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385525" y="4632760"/>
            <a:ext cx="1838087" cy="1584177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5" name="officeArt object" descr="http://www.znak.biz.ua/images/xiv(3).jp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6228184" y="4581128"/>
            <a:ext cx="1677030" cy="1624471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</p:spTree>
    <p:extLst>
      <p:ext uri="{BB962C8B-B14F-4D97-AF65-F5344CB8AC3E}">
        <p14:creationId xmlns:p14="http://schemas.microsoft.com/office/powerpoint/2010/main" xmlns="" val="18810277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908720"/>
            <a:ext cx="83529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 годами ряд положений и нормативных требований комплекса ГТО перестал соответствовать новым требованиям и более сложным задачам, которые были поставлены в области физического воспитания населения страны.</a:t>
            </a:r>
          </a:p>
          <a:p>
            <a:r>
              <a:rPr lang="ru-RU" dirty="0"/>
              <a:t>В связи с этим появилась необходимость совершенствования форм и методов организации физкультурного движения.</a:t>
            </a:r>
          </a:p>
          <a:p>
            <a:r>
              <a:rPr lang="ru-RU" b="1" dirty="0"/>
              <a:t>Введенный в 1972 году новый комплекс ГТО</a:t>
            </a:r>
            <a:r>
              <a:rPr lang="ru-RU" dirty="0"/>
              <a:t> (утверждён постановлением ЦК КПСС и Совета Министров СССР 17 января 1972 года за № 61) позволил улучшить массовую физкультурно-спортивную работу в каждом коллективе, в спортивном клубе и в целом по стране, решить целый ряд важнейших вопросов, связанных с укреплением здоровья советских граждан.</a:t>
            </a:r>
          </a:p>
          <a:p>
            <a:r>
              <a:rPr lang="ru-RU" dirty="0"/>
              <a:t>Расширились возрастные рамки комплекса: добавились ступени для школьников 10 - 13 лет и трудящихся 40 -60 лет.</a:t>
            </a:r>
          </a:p>
          <a:p>
            <a:r>
              <a:rPr lang="ru-RU" dirty="0"/>
              <a:t>Для постоянного стимулирования населения к занятиям физической культуры и спортом, для каждой его ступени установлены нормативы нескольких уровней сложности.</a:t>
            </a:r>
          </a:p>
          <a:p>
            <a:r>
              <a:rPr lang="ru-RU" dirty="0"/>
              <a:t>При выполнении нормативов Комплекса ГТО участники награждались серебряными и золотыми знаками отличия, для 5-й ступени предусматривался только золотой значок, а для 4-й, кроме того, золотой с отличием.   </a:t>
            </a:r>
          </a:p>
        </p:txBody>
      </p:sp>
    </p:spTree>
    <p:extLst>
      <p:ext uri="{BB962C8B-B14F-4D97-AF65-F5344CB8AC3E}">
        <p14:creationId xmlns:p14="http://schemas.microsoft.com/office/powerpoint/2010/main" xmlns="" val="32452383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fficeArt object" descr="http://www.znak.biz.ua/images/xv(1)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79512" y="116632"/>
            <a:ext cx="1652905" cy="1652905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3" name="officeArt object" descr="http://www.znak.biz.ua/images/xv(2).jp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635896" y="199072"/>
            <a:ext cx="1579880" cy="157988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" name="officeArt object" descr="http://www.znak.biz.ua/images/xv(3).jp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7308304" y="238242"/>
            <a:ext cx="1494155" cy="150114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907704" y="1900619"/>
            <a:ext cx="53103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Значки БГТО I, II, III ступеней выпуска 1972 года</a:t>
            </a:r>
            <a:endParaRPr lang="ru-RU" dirty="0"/>
          </a:p>
        </p:txBody>
      </p:sp>
      <p:pic>
        <p:nvPicPr>
          <p:cNvPr id="6" name="officeArt object" descr="http://www.znak.biz.ua/images/xvi(1).jpg"/>
          <p:cNvPicPr/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270317" y="2615797"/>
            <a:ext cx="1562100" cy="156210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7" name="officeArt object" descr="http://www.znak.biz.ua/images/xvi(2).jpg"/>
          <p:cNvPicPr/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2043873" y="2585873"/>
            <a:ext cx="1592024" cy="1592024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8" name="officeArt object" descr="http://www.znak.biz.ua/images/xvi(3).jpg"/>
          <p:cNvPicPr/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3851920" y="2606907"/>
            <a:ext cx="1579880" cy="157988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9" name="officeArt object" descr="http://www.znak.biz.ua/images/xvi(4).jpg"/>
          <p:cNvPicPr/>
          <p:nvPr/>
        </p:nvPicPr>
        <p:blipFill>
          <a:blip r:embed="rId8" cstate="print">
            <a:extLst/>
          </a:blip>
          <a:stretch>
            <a:fillRect/>
          </a:stretch>
        </p:blipFill>
        <p:spPr>
          <a:xfrm>
            <a:off x="5644333" y="2630194"/>
            <a:ext cx="1661413" cy="1533306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10" name="officeArt object" descr="http://www.znak.biz.ua/images/xvi(6).jpg"/>
          <p:cNvPicPr/>
          <p:nvPr/>
        </p:nvPicPr>
        <p:blipFill>
          <a:blip r:embed="rId9" cstate="print">
            <a:extLst/>
          </a:blip>
          <a:stretch>
            <a:fillRect/>
          </a:stretch>
        </p:blipFill>
        <p:spPr>
          <a:xfrm>
            <a:off x="7489711" y="2568866"/>
            <a:ext cx="1594634" cy="1594634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11" name="officeArt object" descr="http://www.znak.biz.ua/images/xvi(8).jpg"/>
          <p:cNvPicPr/>
          <p:nvPr/>
        </p:nvPicPr>
        <p:blipFill>
          <a:blip r:embed="rId10" cstate="print">
            <a:extLst/>
          </a:blip>
          <a:stretch>
            <a:fillRect/>
          </a:stretch>
        </p:blipFill>
        <p:spPr>
          <a:xfrm>
            <a:off x="280594" y="4725144"/>
            <a:ext cx="1562100" cy="137795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12" name="officeArt object" descr="http://www.znak.biz.ua/images/xvi(5).jpg"/>
          <p:cNvPicPr/>
          <p:nvPr/>
        </p:nvPicPr>
        <p:blipFill>
          <a:blip r:embed="rId11" cstate="print">
            <a:extLst/>
          </a:blip>
          <a:stretch>
            <a:fillRect/>
          </a:stretch>
        </p:blipFill>
        <p:spPr>
          <a:xfrm>
            <a:off x="2086457" y="4746734"/>
            <a:ext cx="1506855" cy="1506855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13" name="officeArt object" descr="http://www.znak.biz.ua/images/xvi(7).jpg"/>
          <p:cNvPicPr/>
          <p:nvPr/>
        </p:nvPicPr>
        <p:blipFill>
          <a:blip r:embed="rId12" cstate="print">
            <a:extLst/>
          </a:blip>
          <a:stretch>
            <a:fillRect/>
          </a:stretch>
        </p:blipFill>
        <p:spPr>
          <a:xfrm>
            <a:off x="3903355" y="4735938"/>
            <a:ext cx="1528445" cy="1528445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14" name="officeArt object" descr="http://www.znak.biz.ua/images/xvi(9).jpg"/>
          <p:cNvPicPr/>
          <p:nvPr/>
        </p:nvPicPr>
        <p:blipFill>
          <a:blip r:embed="rId13" cstate="print">
            <a:extLst/>
          </a:blip>
          <a:stretch>
            <a:fillRect/>
          </a:stretch>
        </p:blipFill>
        <p:spPr>
          <a:xfrm>
            <a:off x="5786484" y="4746734"/>
            <a:ext cx="1557655" cy="1557655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15" name="officeArt object" descr="http://www.znak.biz.ua/images/xvi(10).jpg"/>
          <p:cNvPicPr/>
          <p:nvPr/>
        </p:nvPicPr>
        <p:blipFill>
          <a:blip r:embed="rId14" cstate="print">
            <a:extLst/>
          </a:blip>
          <a:stretch>
            <a:fillRect/>
          </a:stretch>
        </p:blipFill>
        <p:spPr>
          <a:xfrm>
            <a:off x="7587161" y="4761337"/>
            <a:ext cx="1477645" cy="1477645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</p:spTree>
    <p:extLst>
      <p:ext uri="{BB962C8B-B14F-4D97-AF65-F5344CB8AC3E}">
        <p14:creationId xmlns:p14="http://schemas.microsoft.com/office/powerpoint/2010/main" xmlns="" val="12824587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3920" y="260648"/>
            <a:ext cx="83529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Система ГТО являлась мощным стимулом для спорта. Подготовка к выполнению нормативов развивала все группы мышц, увеличивала выносливость, координацию, умение рассчитывать свои силы и потенциал. </a:t>
            </a:r>
          </a:p>
          <a:p>
            <a:r>
              <a:rPr lang="ru-RU" dirty="0"/>
              <a:t>В 1973 году при Спорткомитете СССР создан Всесоюзный совет по работе наиболее массового привлечения граждан к сдаче комплекса ГТО. Председателем Совета был назначен лётчик-космонавт СССР Алексей Архипович Леонов.</a:t>
            </a:r>
          </a:p>
        </p:txBody>
      </p:sp>
      <p:pic>
        <p:nvPicPr>
          <p:cNvPr id="3" name="Рисунок 2" descr="http://12apr.su/books/item/f00/s00/z0000033/pic/0000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452666"/>
            <a:ext cx="2376264" cy="3405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987824" y="2564904"/>
            <a:ext cx="59850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Для контроля за ходом внедрения нового комплекса была создана Всесоюзная инспекция по комплексу ГТО. Это общественный орган, который своевременно предупреждает спортивные и другие организации о замеченных недостатках в работе, повышает ответственность каждого физкультурного работника за порученное дело.</a:t>
            </a:r>
          </a:p>
          <a:p>
            <a:r>
              <a:rPr lang="ru-RU" dirty="0"/>
              <a:t>Всесоюзная инспекция ГТО, в свою очередь, привела в действие работу  республиканских, краевых, областных, городских, районных инспекций. Инспекторские группы ГТО на предприятиях, в колхозах, совхозах, учреждениях и учебных заведениях созданы в 1975 г.</a:t>
            </a:r>
          </a:p>
        </p:txBody>
      </p:sp>
    </p:spTree>
    <p:extLst>
      <p:ext uri="{BB962C8B-B14F-4D97-AF65-F5344CB8AC3E}">
        <p14:creationId xmlns:p14="http://schemas.microsoft.com/office/powerpoint/2010/main" xmlns="" val="7890297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36031"/>
            <a:ext cx="87849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состав инспекций и инспекторских групп входили почетные ветераны физкультурного движения, активисты комплекса ГТО, лучшие спортсмены, представители партийных, советских, профсоюзных и комсомольских организаций, отделов народного образования, здравоохранения, военных комиссариатов, комитетов народного контроля, спортивных комитетов и ДСО, организаций ДОСААФ.</a:t>
            </a:r>
          </a:p>
          <a:p>
            <a:r>
              <a:rPr lang="ru-RU" dirty="0"/>
              <a:t>Инспекции и инспекторские группы проводили выборочные проверки не только по приему испытаний, но и самих значкистов ГТО, контролировали  качество подготовки общественных инструкторов, организацию тренировок,  строительство и оборудование городков ГТО, использование спортсооружений, состояние наглядной агитации и пропаганды.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94251" y="3140968"/>
            <a:ext cx="85689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К началу 1976 года свыше 220 миллионов человек имели значки ГТО.</a:t>
            </a:r>
            <a:endParaRPr lang="ru-RU" dirty="0"/>
          </a:p>
          <a:p>
            <a:r>
              <a:rPr lang="ru-RU" dirty="0"/>
              <a:t>В начале 1977 г. во все пять ступеней были добавлены нормативы по </a:t>
            </a:r>
            <a:r>
              <a:rPr lang="ru-RU" dirty="0">
                <a:hlinkClick r:id="rId2" tooltip="Ориентирование спортивное"/>
              </a:rPr>
              <a:t>спортивному ориентированию</a:t>
            </a:r>
            <a:r>
              <a:rPr lang="ru-RU" dirty="0"/>
              <a:t>.</a:t>
            </a:r>
          </a:p>
          <a:p>
            <a:r>
              <a:rPr lang="ru-RU" dirty="0"/>
              <a:t>Для постоянной популяризации комплекса ГТО к работе систематически привлекались спортивные организации, профсоюзы, комсомол, ДОСААФ, министерства и ведомства, руководители предприятий, учреждений, колхозов, совхозов, учебных заведений.</a:t>
            </a:r>
          </a:p>
          <a:p>
            <a:r>
              <a:rPr lang="ru-RU" dirty="0"/>
              <a:t>Нормативы комплекса ГТО стали инструментом, благодаря которому каждый гражданин мог проверить уровень своего физического развития.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96029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260648"/>
            <a:ext cx="889248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 1974 по 1981 год проводились Всесоюзные первенства по многоборьям ГТО (в 1975 году, например, в массовых стартах участвовали 37 миллионов человек, причём в финале — около 500 человек; призёрам </a:t>
            </a:r>
            <a:r>
              <a:rPr lang="en-US" dirty="0"/>
              <a:t>IV</a:t>
            </a:r>
            <a:r>
              <a:rPr lang="ru-RU" dirty="0"/>
              <a:t> ступени присваивалось звание мастера спорта СССР). За семь лет многоборий ГТО более 350 000 юношей и девушек стали чемпионами районов, городов, областей, республик, 77 человек завоевали почётный титул чемпиона СССР по многоборью ГТО, 100 человек стали первыми в истории советского физкультурного движения мастерами спорта СССР по многоборью ГТО.</a:t>
            </a:r>
          </a:p>
          <a:p>
            <a:r>
              <a:rPr lang="ru-RU" dirty="0"/>
              <a:t>Одним из таких первенств был чемпионат СССР по многоборью комплекса ГТО на призы газеты «Комсомольская правда». В программу соревнований входили такие виды спортивных состязаний, как бег на 100 метров, метание гранаты, стрельба, плавание на 100 метров, легкоатлетический кросс.</a:t>
            </a:r>
          </a:p>
          <a:p>
            <a:r>
              <a:rPr lang="ru-RU" dirty="0"/>
              <a:t>До середины 80-х годов руководство работой по Комплексу и многоборьям ГТО, военно-спортивным многоборьям осуществлялось партийно-государственными и профсоюзными органами, Министерством обороны СССР и ЦК ДОСААФ. Спорткомитеты всех уровней, коллективы физкультуры и образовательные учреждения выполняли решения государственных и партийных органов и активно участвовали во всесторонней физической подготовке населения. С 1983 по 1988 годы Чемпионаты СССР не проводились по решению Госкомспорта СССР. В 1986 году в Ленинграде впервые в СССР была создана «Федерация Комплекса и многоборий ГТО», в июле 1989 году была создана Всесоюзная Ассоциация многоборий ГТО (председателем избрали Галактионова Г.Н., ответственным секретарем - Криво В.М.), а в сентябре 1989 года – Всероссийская федерация Комплекса и многоборий ГТО (президент - Галактионов Г.Н.).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13541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Значок «Отличник ГТО» вручался тем, кто сдал нормативы на золотой значок IV ступени комплекса 1972 года «Физическое совершенство» и имел один 1-й или два 2-х спортивных разряда в любом виде спорта.</a:t>
            </a:r>
          </a:p>
        </p:txBody>
      </p:sp>
      <p:pic>
        <p:nvPicPr>
          <p:cNvPr id="3" name="officeArt object" descr="http://www.znak.biz.ua/images/xxvii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491880" y="1141381"/>
            <a:ext cx="1712595" cy="152146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2867223" y="2875002"/>
            <a:ext cx="25724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Значок «Отличник ГТО»</a:t>
            </a:r>
            <a:endParaRPr lang="ru-RU" dirty="0"/>
          </a:p>
        </p:txBody>
      </p:sp>
      <p:pic>
        <p:nvPicPr>
          <p:cNvPr id="5" name="officeArt object" descr="http://www.znak.biz.ua/images/xxviii.jp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693174" y="4221088"/>
            <a:ext cx="1310005" cy="184912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3327541" y="6281449"/>
            <a:ext cx="21121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Почетный знак ГТО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73021" y="3501008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«Почетный знак ГТО» вручался тем, кто выполнял нормативы в течение нескольких лет подряд.</a:t>
            </a:r>
          </a:p>
        </p:txBody>
      </p:sp>
    </p:spTree>
    <p:extLst>
      <p:ext uri="{BB962C8B-B14F-4D97-AF65-F5344CB8AC3E}">
        <p14:creationId xmlns:p14="http://schemas.microsoft.com/office/powerpoint/2010/main" xmlns="" val="25252758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Коллективы физкультуры предприятий, учреждений, организаций, добившиеся особых успехов по внедрению комплекса ГТО в повседневную жизнь трудящихся, награждались знаком «За успехи в работе по комплексу ГТО».</a:t>
            </a:r>
          </a:p>
        </p:txBody>
      </p:sp>
      <p:pic>
        <p:nvPicPr>
          <p:cNvPr id="3" name="officeArt object" descr="http://www.znak.biz.ua/images/xxix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2339752" y="1412776"/>
            <a:ext cx="3478493" cy="4186083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1664804" y="5733256"/>
            <a:ext cx="58143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Знак «За успехи в работе по комплексу ГТО»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2932196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fficeArt object" descr="http://www.znak.biz.ua/images/xviii(2)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67544" y="692696"/>
            <a:ext cx="3672408" cy="3870994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3" name="officeArt object" descr="http://www.znak.biz.ua/images/xviii(2)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5076056" y="649694"/>
            <a:ext cx="3384069" cy="3913996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827584" y="52292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Значок «Чемпиону ГТО», </a:t>
            </a:r>
            <a:br>
              <a:rPr lang="ru-RU" b="1" dirty="0"/>
            </a:br>
            <a:r>
              <a:rPr lang="ru-RU" b="1" dirty="0"/>
              <a:t>Тбилиси, 1977 год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52292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Значок «Чемпиону ГТО», Алма-Ата, 1979 год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691874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fficeArt object" descr="http://www.znak.biz.ua/images/xix(1)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506837" y="332656"/>
            <a:ext cx="2602264" cy="273260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3" name="officeArt object" descr="http://www.znak.biz.ua/images/xix(2).jp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5220072" y="343956"/>
            <a:ext cx="2592288" cy="272130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" name="officeArt object" descr="http://www.znak.biz.ua/images/xx(1).jp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1750154" y="3645024"/>
            <a:ext cx="4871116" cy="2304256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</p:spTree>
    <p:extLst>
      <p:ext uri="{BB962C8B-B14F-4D97-AF65-F5344CB8AC3E}">
        <p14:creationId xmlns:p14="http://schemas.microsoft.com/office/powerpoint/2010/main" xmlns="" val="34954542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fficeArt object" descr="http://www.znak.biz.ua/images/xx(2)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67544" y="260778"/>
            <a:ext cx="1224136" cy="142018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3" name="officeArt object" descr="http://www.znak.biz.ua/images/xx(3).jp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2627784" y="480676"/>
            <a:ext cx="1235297" cy="1727187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" name="officeArt object" descr="http://www.znak.biz.ua/images/xx(4).jp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4860032" y="297922"/>
            <a:ext cx="1296144" cy="1383036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5" name="officeArt object" descr="http://www.znak.biz.ua/images/xx(5).jpg"/>
          <p:cNvPicPr/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6732240" y="806560"/>
            <a:ext cx="1296144" cy="1401303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310952" y="2420888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Значок и медали чемпионата СССР по многоборью комплекса ГТО на призы газеты « Комсомольская правда», Кишинёв, 1981 год</a:t>
            </a:r>
            <a:endParaRPr lang="ru-RU" dirty="0"/>
          </a:p>
        </p:txBody>
      </p:sp>
      <p:pic>
        <p:nvPicPr>
          <p:cNvPr id="7" name="officeArt object" descr="http://www.znak.biz.ua/images/xxi(1).jpg"/>
          <p:cNvPicPr/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496987" y="3429000"/>
            <a:ext cx="1998574" cy="1998574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9" name="officeArt object" descr="http://www.znak.biz.ua/images/xxi(2).jpg"/>
          <p:cNvPicPr/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3658072" y="3436505"/>
            <a:ext cx="2008654" cy="1998574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10" name="officeArt object" descr="http://www.znak.biz.ua/images/xxi(3).jpg"/>
          <p:cNvPicPr/>
          <p:nvPr/>
        </p:nvPicPr>
        <p:blipFill>
          <a:blip r:embed="rId8" cstate="print">
            <a:extLst/>
          </a:blip>
          <a:stretch>
            <a:fillRect/>
          </a:stretch>
        </p:blipFill>
        <p:spPr>
          <a:xfrm>
            <a:off x="6548671" y="3436505"/>
            <a:ext cx="1954069" cy="2017816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11" name="Прямоугольник 10"/>
          <p:cNvSpPr/>
          <p:nvPr/>
        </p:nvSpPr>
        <p:spPr>
          <a:xfrm>
            <a:off x="514400" y="5733256"/>
            <a:ext cx="8365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В 1980 году была выпущена специальная серия значков ГТО, </a:t>
            </a:r>
            <a:br>
              <a:rPr lang="ru-RU" b="1" dirty="0"/>
            </a:br>
            <a:r>
              <a:rPr lang="ru-RU" b="1" dirty="0"/>
              <a:t>посвящённая Играм XXII Олимпиады в Москве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002551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fficeArt object" descr="http://www.znak.biz.ua/images/xxii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251520" y="1052736"/>
            <a:ext cx="2728644" cy="2792735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" name="officeArt object" descr="http://www.znak.biz.ua/images/xxiii.jp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4932040" y="141754"/>
            <a:ext cx="2520280" cy="4614698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05339" y="4016097"/>
            <a:ext cx="310608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Значок региональных соревнований» ГТО – Спартакиада народов СССР»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37267" y="5075892"/>
            <a:ext cx="31098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Знак «50 лет комплексу ГТО»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1441371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82809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1981 году, к 50-летию комплекса ГТО, Комитетом по физической культуре и спорту при Совете министров СССР и ЦК ВЛКСМ был выпущен специальный наградной знак.</a:t>
            </a:r>
          </a:p>
          <a:p>
            <a:r>
              <a:rPr lang="ru-RU" dirty="0"/>
              <a:t>В начале 1985 года в Комплекс ГТО был внесен очередной пакет с изменениями. Теперь комплекс для взрослых состоял из 3 ступеней, а для школьников–из 4-х.</a:t>
            </a:r>
          </a:p>
        </p:txBody>
      </p:sp>
      <p:pic>
        <p:nvPicPr>
          <p:cNvPr id="3" name="officeArt object" descr="http://www.znak.biz.ua/images/xxiv(1)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67544" y="1647129"/>
            <a:ext cx="1944216" cy="1944216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" name="officeArt object" descr="http://www.znak.biz.ua/images/xxiv(2).jp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31840" y="1647129"/>
            <a:ext cx="1944216" cy="1944216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5" name="officeArt object" descr="http://www.znak.biz.ua/images/xxv.jp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6516216" y="1647129"/>
            <a:ext cx="1944216" cy="243027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950068" y="3892733"/>
            <a:ext cx="35298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Значки ГТО в редакции 1985 года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976156" y="4262065"/>
            <a:ext cx="3024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Значок ГТО, выпущенный в </a:t>
            </a:r>
            <a:endParaRPr lang="ru-RU" b="1" dirty="0" smtClean="0"/>
          </a:p>
          <a:p>
            <a:r>
              <a:rPr lang="ru-RU" b="1" dirty="0" smtClean="0"/>
              <a:t>конце </a:t>
            </a:r>
            <a:r>
              <a:rPr lang="ru-RU" b="1" dirty="0"/>
              <a:t>1980-х годов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5085184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Распад Советского Союза повлек за собой более большую пропасть в работе над воспитанием физической активности граждан. Юридически  Комплекс ГТО не был упразднен, однако фактически он прекратил свое существование в 1991 году.</a:t>
            </a:r>
          </a:p>
        </p:txBody>
      </p:sp>
    </p:spTree>
    <p:extLst>
      <p:ext uri="{BB962C8B-B14F-4D97-AF65-F5344CB8AC3E}">
        <p14:creationId xmlns:p14="http://schemas.microsoft.com/office/powerpoint/2010/main" xmlns="" val="15535135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9782" y="1052736"/>
            <a:ext cx="87849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/>
              <a:t>В 1991 году 60 летняя история комплекса замерла…  </a:t>
            </a:r>
            <a:r>
              <a:rPr lang="ru-RU" sz="5400" b="1" dirty="0">
                <a:solidFill>
                  <a:srgbClr val="00B050"/>
                </a:solidFill>
              </a:rPr>
              <a:t>Но  вновь весна, весна 2014 года!!!</a:t>
            </a:r>
            <a:endParaRPr lang="ru-RU" sz="5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666023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44824"/>
            <a:ext cx="799288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/>
              <a:t>Новейшая история ВФСК ГТО</a:t>
            </a:r>
            <a:endParaRPr lang="ru-RU" dirty="0"/>
          </a:p>
          <a:p>
            <a:r>
              <a:rPr lang="ru-RU" dirty="0"/>
              <a:t>Сегодня, 24 марта 2015 г. исполняется год со дня принятия Указа Президента Российской Федерации от 24 марта 2014 г.  №172 «О Всероссийском физкультурно-спортивном комплексе «Готов к труду и обороне» (ГТО)». </a:t>
            </a:r>
          </a:p>
          <a:p>
            <a:r>
              <a:rPr lang="ru-RU" dirty="0"/>
              <a:t>Целями </a:t>
            </a:r>
            <a:r>
              <a:rPr lang="ru-RU" dirty="0" err="1"/>
              <a:t>Всероссийского</a:t>
            </a:r>
            <a:r>
              <a:rPr lang="ru-RU" dirty="0"/>
              <a:t> физкультурно-спортивного комплекса являются повышение эффективности использования возможностей̆ физической̆ культуры и спорта в укреплении здоровья, гармоничном и всестороннем развитии личности, воспитании патриотизма и обеспечение преемственности в осуществлении физического воспитания населения.(приложение Цели и задачи)</a:t>
            </a:r>
          </a:p>
          <a:p>
            <a:r>
              <a:rPr lang="ru-RU" dirty="0"/>
              <a:t>Задачами Всероссийского физкультурно-спортивного комплекса являются:</a:t>
            </a:r>
          </a:p>
        </p:txBody>
      </p:sp>
    </p:spTree>
    <p:extLst>
      <p:ext uri="{BB962C8B-B14F-4D97-AF65-F5344CB8AC3E}">
        <p14:creationId xmlns:p14="http://schemas.microsoft.com/office/powerpoint/2010/main" xmlns="" val="327904277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96752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а) увеличение числа граждан, систематически занимающихся </a:t>
            </a:r>
            <a:r>
              <a:rPr lang="ru-RU" dirty="0" err="1"/>
              <a:t>физическои</a:t>
            </a:r>
            <a:r>
              <a:rPr lang="ru-RU" dirty="0"/>
              <a:t>̆ культурой̆ и спортом в Российской̆ Федерации;</a:t>
            </a:r>
          </a:p>
          <a:p>
            <a:r>
              <a:rPr lang="ru-RU" dirty="0"/>
              <a:t>б) повышение уровня  </a:t>
            </a:r>
            <a:r>
              <a:rPr lang="ru-RU" dirty="0" err="1"/>
              <a:t>физическои</a:t>
            </a:r>
            <a:r>
              <a:rPr lang="ru-RU" dirty="0"/>
              <a:t>̆ подготовленности и продолжительности жизни граждан Российской̆ Федерации;</a:t>
            </a:r>
          </a:p>
          <a:p>
            <a:r>
              <a:rPr lang="ru-RU" dirty="0"/>
              <a:t>в) формирование у населения осознанных потребностей̆ в систематических занятиях </a:t>
            </a:r>
            <a:r>
              <a:rPr lang="ru-RU" dirty="0" err="1"/>
              <a:t>физическои</a:t>
            </a:r>
            <a:r>
              <a:rPr lang="ru-RU" dirty="0"/>
              <a:t>̆ культурой̆ и спортом, физическом самосовершенствовании и ведении здорового образа жизни;</a:t>
            </a:r>
          </a:p>
          <a:p>
            <a:r>
              <a:rPr lang="ru-RU" dirty="0"/>
              <a:t>г) повышение общего уровня знаний населения о средствах, методах и формах организации самостоятельных занятий, в том числе с использованием современных информационных технологий;</a:t>
            </a:r>
          </a:p>
          <a:p>
            <a:r>
              <a:rPr lang="ru-RU" dirty="0"/>
              <a:t>д) модернизация системы физического воспитания и системы развития массового, детско-юношеского, школьного и студенческого спорта в образовательных организациях, в том числе путем увеличения количества спортивных клубов.</a:t>
            </a:r>
          </a:p>
          <a:p>
            <a:r>
              <a:rPr lang="ru-RU" dirty="0"/>
              <a:t>Принципы внедрения ВФСКГТО – добровольность и доступность системы подготовки для всех слоев населения, медицинский контроль, учет местных традиций и особенностей. </a:t>
            </a:r>
          </a:p>
        </p:txBody>
      </p:sp>
    </p:spTree>
    <p:extLst>
      <p:ext uri="{BB962C8B-B14F-4D97-AF65-F5344CB8AC3E}">
        <p14:creationId xmlns:p14="http://schemas.microsoft.com/office/powerpoint/2010/main" xmlns="" val="209433402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89679"/>
            <a:ext cx="85689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Нормативно-тестирующая часть Всероссийского физкультурно-спортивного комплекса предусматривает государственные требования к уровню </a:t>
            </a:r>
            <a:r>
              <a:rPr lang="ru-RU" dirty="0" err="1"/>
              <a:t>физическои</a:t>
            </a:r>
            <a:r>
              <a:rPr lang="ru-RU" dirty="0"/>
              <a:t>̆ подготовленности населения на основании выполнения нормативов и оценки уровня знаний и умений, состоит из следующих основных разделов:</a:t>
            </a:r>
          </a:p>
          <a:p>
            <a:r>
              <a:rPr lang="ru-RU" dirty="0"/>
              <a:t>а) виды испытаний (тесты) и нормативы;</a:t>
            </a:r>
            <a:r>
              <a:rPr lang="en-US" dirty="0"/>
              <a:t> </a:t>
            </a:r>
            <a:endParaRPr lang="ru-RU" dirty="0"/>
          </a:p>
          <a:p>
            <a:r>
              <a:rPr lang="ru-RU" dirty="0"/>
              <a:t>б) требования к оценке уровня знаний и умений в области </a:t>
            </a:r>
            <a:r>
              <a:rPr lang="ru-RU" dirty="0" err="1"/>
              <a:t>физическои</a:t>
            </a:r>
            <a:r>
              <a:rPr lang="ru-RU" dirty="0"/>
              <a:t>̆ культуры и спорта;</a:t>
            </a:r>
            <a:r>
              <a:rPr lang="en-US" dirty="0"/>
              <a:t> </a:t>
            </a:r>
            <a:endParaRPr lang="ru-RU" dirty="0"/>
          </a:p>
          <a:p>
            <a:r>
              <a:rPr lang="ru-RU" dirty="0"/>
              <a:t>в) рекомендации к недельному двигательному режиму.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996952"/>
            <a:ext cx="82809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Государственные требования к уровню </a:t>
            </a:r>
            <a:r>
              <a:rPr lang="ru-RU" dirty="0" err="1"/>
              <a:t>физическои</a:t>
            </a:r>
            <a:r>
              <a:rPr lang="ru-RU" dirty="0"/>
              <a:t>̆ подготовленности населения при выполнении нормативов утверждаются Министерством спорта </a:t>
            </a:r>
            <a:r>
              <a:rPr lang="ru-RU" dirty="0" err="1"/>
              <a:t>Российскои</a:t>
            </a:r>
            <a:r>
              <a:rPr lang="ru-RU" dirty="0"/>
              <a:t>̆  Федерации по согласованию с Министерством образования и науки </a:t>
            </a:r>
            <a:r>
              <a:rPr lang="ru-RU" dirty="0" err="1"/>
              <a:t>Российскои</a:t>
            </a:r>
            <a:r>
              <a:rPr lang="ru-RU" dirty="0"/>
              <a:t>̆ Федерации, Министерством обороны </a:t>
            </a:r>
            <a:r>
              <a:rPr lang="ru-RU" dirty="0" err="1"/>
              <a:t>Российскои</a:t>
            </a:r>
            <a:r>
              <a:rPr lang="ru-RU" dirty="0"/>
              <a:t>̆ Федерации и Министерством здравоохранения </a:t>
            </a:r>
            <a:r>
              <a:rPr lang="ru-RU" dirty="0" err="1"/>
              <a:t>Российскои</a:t>
            </a:r>
            <a:r>
              <a:rPr lang="ru-RU" dirty="0"/>
              <a:t>̆ Федерации.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762773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Виды испытаний (тесты) и нормативы включают в себя:</a:t>
            </a:r>
          </a:p>
          <a:p>
            <a:r>
              <a:rPr lang="ru-RU" dirty="0"/>
              <a:t>а) виды испытаний (тесты), позволяющие определить уровень развития физических качеств и прикладных двигательных умений и навыков;</a:t>
            </a:r>
            <a:r>
              <a:rPr lang="en-US" dirty="0"/>
              <a:t> </a:t>
            </a:r>
            <a:endParaRPr lang="ru-RU" dirty="0"/>
          </a:p>
          <a:p>
            <a:r>
              <a:rPr lang="ru-RU" dirty="0"/>
              <a:t>б) нормативы, позволяющие оценить разносторонность (гармоничность) развития основных физических качеств и прикладных двигательных умений и навыков в соответствии с половыми и возрастными особенностями развития человека.</a:t>
            </a:r>
          </a:p>
        </p:txBody>
      </p:sp>
    </p:spTree>
    <p:extLst>
      <p:ext uri="{BB962C8B-B14F-4D97-AF65-F5344CB8AC3E}">
        <p14:creationId xmlns:p14="http://schemas.microsoft.com/office/powerpoint/2010/main" xmlns="" val="265468474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5008" y="548680"/>
            <a:ext cx="892899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Виды испытаний (тесты) подразделяются на обязательные испытания (тесты) и испытания по </a:t>
            </a:r>
            <a:r>
              <a:rPr lang="ru-RU" dirty="0" err="1"/>
              <a:t>выбору.Обязательные</a:t>
            </a:r>
            <a:r>
              <a:rPr lang="ru-RU" dirty="0"/>
              <a:t> испытания (тесты) в соответствии со ступенями структуры </a:t>
            </a:r>
            <a:r>
              <a:rPr lang="ru-RU" dirty="0" err="1"/>
              <a:t>Всероссийского</a:t>
            </a:r>
            <a:r>
              <a:rPr lang="ru-RU" dirty="0"/>
              <a:t> физкультурно-спортивного комплекса подразделяются на:</a:t>
            </a:r>
          </a:p>
          <a:p>
            <a:r>
              <a:rPr lang="ru-RU" dirty="0"/>
              <a:t>а) испытания (тесты) по определению уровня развития скоростных  </a:t>
            </a:r>
            <a:r>
              <a:rPr lang="ru-RU" dirty="0" err="1"/>
              <a:t>возможностеи</a:t>
            </a:r>
            <a:r>
              <a:rPr lang="ru-RU" dirty="0"/>
              <a:t>̆; </a:t>
            </a:r>
          </a:p>
          <a:p>
            <a:r>
              <a:rPr lang="ru-RU" dirty="0"/>
              <a:t>б) испытания (тесты) по определению уровня развития выносливости;</a:t>
            </a:r>
            <a:r>
              <a:rPr lang="en-US" dirty="0"/>
              <a:t> </a:t>
            </a:r>
            <a:endParaRPr lang="ru-RU" dirty="0"/>
          </a:p>
          <a:p>
            <a:r>
              <a:rPr lang="ru-RU" dirty="0"/>
              <a:t>в) испытания (тесты) по определению уровня развития силы;</a:t>
            </a:r>
            <a:r>
              <a:rPr lang="en-US" dirty="0"/>
              <a:t> </a:t>
            </a:r>
            <a:endParaRPr lang="ru-RU" dirty="0"/>
          </a:p>
          <a:p>
            <a:r>
              <a:rPr lang="ru-RU" dirty="0"/>
              <a:t>г) испытания (тесты) по определению уровня развития гибкости.</a:t>
            </a:r>
          </a:p>
          <a:p>
            <a:r>
              <a:rPr lang="ru-RU" dirty="0"/>
              <a:t> Испытания (тесты) по выбору в соответствии со ступенями структуры </a:t>
            </a:r>
            <a:r>
              <a:rPr lang="ru-RU" dirty="0" err="1"/>
              <a:t>Всероссийского</a:t>
            </a:r>
            <a:r>
              <a:rPr lang="ru-RU" dirty="0"/>
              <a:t> физкультурно-спортивного комплекса подразделяются на:</a:t>
            </a:r>
          </a:p>
          <a:p>
            <a:r>
              <a:rPr lang="ru-RU" dirty="0"/>
              <a:t>а) испытания (тесты) по определению уровня развития скоростно-силовых </a:t>
            </a:r>
            <a:r>
              <a:rPr lang="ru-RU" dirty="0" err="1"/>
              <a:t>возможностеи</a:t>
            </a:r>
            <a:r>
              <a:rPr lang="ru-RU" dirty="0"/>
              <a:t>̆;</a:t>
            </a:r>
            <a:r>
              <a:rPr lang="en-US" dirty="0"/>
              <a:t> </a:t>
            </a:r>
            <a:endParaRPr lang="ru-RU" dirty="0"/>
          </a:p>
          <a:p>
            <a:r>
              <a:rPr lang="ru-RU" dirty="0"/>
              <a:t>б) испытания (тесты) по определению уровня развития координационных </a:t>
            </a:r>
            <a:r>
              <a:rPr lang="ru-RU" dirty="0" err="1"/>
              <a:t>способностеи</a:t>
            </a:r>
            <a:r>
              <a:rPr lang="ru-RU" dirty="0"/>
              <a:t>̆;</a:t>
            </a:r>
          </a:p>
          <a:p>
            <a:r>
              <a:rPr lang="ru-RU" dirty="0"/>
              <a:t>в) испытания (тесты) по определению уровня овладения прикладными навыками.</a:t>
            </a:r>
            <a:r>
              <a:rPr lang="en-US" dirty="0"/>
              <a:t> </a:t>
            </a:r>
            <a:r>
              <a:rPr lang="ru-RU" dirty="0"/>
              <a:t>Виды испытаний (тесты) подразделяются на обязательные испытания (тесты) и испытания по </a:t>
            </a:r>
            <a:r>
              <a:rPr lang="ru-RU" dirty="0" err="1"/>
              <a:t>выбору.Обязательные</a:t>
            </a:r>
            <a:r>
              <a:rPr lang="ru-RU" dirty="0"/>
              <a:t> испытания (тесты) в соответствии со ступенями структуры </a:t>
            </a:r>
            <a:r>
              <a:rPr lang="ru-RU" dirty="0" err="1"/>
              <a:t>Всероссийского</a:t>
            </a:r>
            <a:r>
              <a:rPr lang="ru-RU" dirty="0"/>
              <a:t> физкультурно-спортивного комплекса подразделяются на:</a:t>
            </a:r>
          </a:p>
          <a:p>
            <a:r>
              <a:rPr lang="ru-RU" dirty="0"/>
              <a:t>а) испытания (тесты) по определению уровня развития скоростных  </a:t>
            </a:r>
            <a:r>
              <a:rPr lang="ru-RU" dirty="0" err="1"/>
              <a:t>возможностеи</a:t>
            </a:r>
            <a:r>
              <a:rPr lang="ru-RU" dirty="0"/>
              <a:t>̆; </a:t>
            </a:r>
          </a:p>
          <a:p>
            <a:r>
              <a:rPr lang="ru-RU" dirty="0"/>
              <a:t>б) испытания (тесты) по определению уровня развития выносливости;</a:t>
            </a:r>
            <a:r>
              <a:rPr lang="en-US" dirty="0"/>
              <a:t> </a:t>
            </a:r>
            <a:endParaRPr lang="ru-RU" dirty="0"/>
          </a:p>
          <a:p>
            <a:r>
              <a:rPr lang="ru-RU" dirty="0"/>
              <a:t>в) испытания (тесты) по определению уровня развития силы;</a:t>
            </a:r>
            <a:r>
              <a:rPr lang="en-US" dirty="0"/>
              <a:t> </a:t>
            </a:r>
            <a:endParaRPr lang="ru-RU" dirty="0"/>
          </a:p>
          <a:p>
            <a:r>
              <a:rPr lang="ru-RU" dirty="0"/>
              <a:t>г) испытания (тесты) по определению уровня развития гибкости.</a:t>
            </a:r>
          </a:p>
          <a:p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77920170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842493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Испытания (тесты) по выбору в соответствии со ступенями структуры </a:t>
            </a:r>
            <a:r>
              <a:rPr lang="ru-RU" dirty="0" err="1"/>
              <a:t>Всероссийского</a:t>
            </a:r>
            <a:r>
              <a:rPr lang="ru-RU" dirty="0"/>
              <a:t> физкультурно-спортивного комплекса подразделяются на:</a:t>
            </a:r>
          </a:p>
          <a:p>
            <a:r>
              <a:rPr lang="ru-RU" dirty="0"/>
              <a:t>а) испытания (тесты) по определению уровня развития скоростно-силовых </a:t>
            </a:r>
            <a:r>
              <a:rPr lang="ru-RU" dirty="0" err="1"/>
              <a:t>возможностеи</a:t>
            </a:r>
            <a:r>
              <a:rPr lang="ru-RU" dirty="0"/>
              <a:t>̆;</a:t>
            </a:r>
            <a:r>
              <a:rPr lang="en-US" dirty="0"/>
              <a:t> </a:t>
            </a:r>
            <a:endParaRPr lang="ru-RU" dirty="0"/>
          </a:p>
          <a:p>
            <a:r>
              <a:rPr lang="ru-RU" dirty="0"/>
              <a:t>б) испытания (тесты) по определению уровня развития координационных </a:t>
            </a:r>
            <a:r>
              <a:rPr lang="ru-RU" dirty="0" err="1"/>
              <a:t>способностеи</a:t>
            </a:r>
            <a:r>
              <a:rPr lang="ru-RU" dirty="0"/>
              <a:t>̆;</a:t>
            </a:r>
          </a:p>
          <a:p>
            <a:r>
              <a:rPr lang="ru-RU" dirty="0"/>
              <a:t>в) испытания (тесты) по определению уровня овладения прикладными навыками.</a:t>
            </a:r>
            <a:r>
              <a:rPr lang="en-US" dirty="0"/>
              <a:t> </a:t>
            </a:r>
            <a:endParaRPr lang="ru-RU" dirty="0"/>
          </a:p>
          <a:p>
            <a:r>
              <a:rPr lang="ru-RU" dirty="0"/>
              <a:t>Кроме того, для каждой ступени определен перечень необходимых знаний и умений, предлагаются рекомендации к двигательному режиму.</a:t>
            </a:r>
          </a:p>
          <a:p>
            <a:r>
              <a:rPr lang="ru-RU" dirty="0"/>
              <a:t>Требования к оценке уровня знаний и умений в области </a:t>
            </a:r>
            <a:r>
              <a:rPr lang="ru-RU" dirty="0" err="1"/>
              <a:t>физическои</a:t>
            </a:r>
            <a:r>
              <a:rPr lang="ru-RU" dirty="0"/>
              <a:t>̆ культуры и спорта включают проверку знаний и умений по следующим вопросам:</a:t>
            </a:r>
          </a:p>
          <a:p>
            <a:r>
              <a:rPr lang="ru-RU" dirty="0"/>
              <a:t>а) влияние занятий </a:t>
            </a:r>
            <a:r>
              <a:rPr lang="ru-RU" dirty="0" err="1"/>
              <a:t>физическои</a:t>
            </a:r>
            <a:r>
              <a:rPr lang="ru-RU" dirty="0"/>
              <a:t>̆ культурой̆ на состояние здоровья, повышение умственной и </a:t>
            </a:r>
            <a:r>
              <a:rPr lang="ru-RU" dirty="0" err="1"/>
              <a:t>физическои</a:t>
            </a:r>
            <a:r>
              <a:rPr lang="ru-RU" dirty="0"/>
              <a:t>̆ работоспособности;</a:t>
            </a:r>
          </a:p>
          <a:p>
            <a:r>
              <a:rPr lang="ru-RU" dirty="0"/>
              <a:t>б) гигиена занятий </a:t>
            </a:r>
            <a:r>
              <a:rPr lang="ru-RU" dirty="0" err="1"/>
              <a:t>физическои</a:t>
            </a:r>
            <a:r>
              <a:rPr lang="ru-RU" dirty="0"/>
              <a:t>̆ культурой̆;</a:t>
            </a:r>
          </a:p>
          <a:p>
            <a:r>
              <a:rPr lang="ru-RU" dirty="0"/>
              <a:t>в) основные методы контроля физического состояния при занятиях различными физкультурно- оздоровительными системами и видами спорта;</a:t>
            </a:r>
          </a:p>
          <a:p>
            <a:r>
              <a:rPr lang="ru-RU" dirty="0"/>
              <a:t>г) основы методики самостоятельных занятий;</a:t>
            </a:r>
            <a:r>
              <a:rPr lang="en-US" dirty="0"/>
              <a:t> </a:t>
            </a:r>
            <a:endParaRPr lang="ru-RU" dirty="0"/>
          </a:p>
          <a:p>
            <a:r>
              <a:rPr lang="ru-RU" dirty="0"/>
              <a:t>д) основы истории развития </a:t>
            </a:r>
            <a:r>
              <a:rPr lang="ru-RU" dirty="0" err="1"/>
              <a:t>физическои</a:t>
            </a:r>
            <a:r>
              <a:rPr lang="ru-RU" dirty="0"/>
              <a:t>̆ культуры и спорта;</a:t>
            </a:r>
            <a:r>
              <a:rPr lang="en-US" dirty="0"/>
              <a:t> </a:t>
            </a:r>
            <a:endParaRPr lang="ru-RU" dirty="0"/>
          </a:p>
          <a:p>
            <a:r>
              <a:rPr lang="ru-RU" dirty="0"/>
              <a:t>е) овладение практическими умениями и навыками физкультурно-оздоровительной и прикладной̆ направленности, овладение умениями и навыками в различных видах физкультурно-спортивной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xmlns="" val="81172744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82047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Лица, выполнившие нормативы, овладевшие знаниями и умениями определенных ступеней </a:t>
            </a:r>
            <a:r>
              <a:rPr lang="ru-RU" dirty="0" err="1"/>
              <a:t>Всероссийского</a:t>
            </a:r>
            <a:r>
              <a:rPr lang="ru-RU" dirty="0"/>
              <a:t> физкультурно-спортивного комплекса, награждаются соответствующим знаком отличия </a:t>
            </a:r>
            <a:r>
              <a:rPr lang="ru-RU" dirty="0" err="1"/>
              <a:t>Всероссийского</a:t>
            </a:r>
            <a:r>
              <a:rPr lang="ru-RU" dirty="0"/>
              <a:t> физкультурно-спортивного комплекса, образец и описание которого утверждаются Министерством спорта </a:t>
            </a:r>
            <a:r>
              <a:rPr lang="ru-RU" dirty="0" err="1"/>
              <a:t>Российскои</a:t>
            </a:r>
            <a:r>
              <a:rPr lang="ru-RU" dirty="0"/>
              <a:t>̆ Федерации. Порядок награждения граждан знаками отличия </a:t>
            </a:r>
            <a:r>
              <a:rPr lang="ru-RU" dirty="0" err="1"/>
              <a:t>Всероссийского</a:t>
            </a:r>
            <a:r>
              <a:rPr lang="ru-RU" dirty="0"/>
              <a:t> физкультурно-спортивного комплекса и присвоения им спортивных разрядов утверждается Министерством спорта </a:t>
            </a:r>
            <a:r>
              <a:rPr lang="ru-RU" dirty="0" err="1"/>
              <a:t>Российскои</a:t>
            </a:r>
            <a:r>
              <a:rPr lang="ru-RU" dirty="0"/>
              <a:t>̆ Федерации. (приложение Знаки отличия ГТО к уроку)</a:t>
            </a:r>
          </a:p>
          <a:p>
            <a:r>
              <a:rPr lang="ru-RU" dirty="0"/>
              <a:t> </a:t>
            </a:r>
          </a:p>
          <a:p>
            <a:pPr lvl="0"/>
            <a:r>
              <a:rPr lang="ru-RU" dirty="0"/>
              <a:t>А как вы считаете, для чего нужно стремиться молодежи 21 века к выполнению нормативов ГТО, к получению знаков отличия?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Ответ на этот вопрос для каждого молодого человека может быть свой. Кто-то хочет сравнить себя со старшими членами семьи, имеющими советский знак ГТО. Кто-то хочет попробовать достичь конкретного результата и проверить свою силу воли и настойчивость. А кто-то просто привык быть первым в учёбе и спорте. Все люди разные. Однако, у всех, кто добровольно решил пройти испытание комплексом ГТО, есть одна общая черта, – целеустремлённость. Именно эта черта является наиболее важной для людей XXI века. Только целеустремлённые и физически подготовленные люди смогут добиваться успеха в условиях конкуренции на рынке труда!  </a:t>
            </a:r>
          </a:p>
          <a:p>
            <a:r>
              <a:rPr lang="ru-RU" dirty="0"/>
              <a:t>    Думаю, вы согласитесь, что  возрождение комплекса ГТО в учебных организациях принципиально важно  для формирования у молодого поколения целеустремлённости и уверенности в своих силах.</a:t>
            </a:r>
          </a:p>
        </p:txBody>
      </p:sp>
    </p:spTree>
    <p:extLst>
      <p:ext uri="{BB962C8B-B14F-4D97-AF65-F5344CB8AC3E}">
        <p14:creationId xmlns:p14="http://schemas.microsoft.com/office/powerpoint/2010/main" xmlns="" val="39675125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916832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С 1 сентября 2016 года, все желающие  учащиеся</a:t>
            </a:r>
            <a:r>
              <a:rPr lang="ru-RU" dirty="0"/>
              <a:t> смогут приступить к выполнению видов испытаний, а пока  проходит апробация его реализации в 61 регионе </a:t>
            </a:r>
            <a:r>
              <a:rPr lang="ru-RU" dirty="0" smtClean="0"/>
              <a:t>РФ.</a:t>
            </a:r>
          </a:p>
          <a:p>
            <a:r>
              <a:rPr lang="ru-RU" dirty="0" smtClean="0"/>
              <a:t>Ну </a:t>
            </a:r>
            <a:r>
              <a:rPr lang="ru-RU" dirty="0"/>
              <a:t>а пока мы все с вами должны начать подготовку  и борьбу с самим собой: со своей ленью, с нехваткой времени на поддержание своего здоровья… не забывайте </a:t>
            </a:r>
            <a:r>
              <a:rPr lang="ru-RU" b="1" dirty="0">
                <a:cs typeface="Aharoni" panose="02010803020104030203" pitchFamily="2" charset="-79"/>
              </a:rPr>
              <a:t>«Движенье-это жизнь!»</a:t>
            </a:r>
            <a:r>
              <a:rPr lang="ru-RU" dirty="0"/>
              <a:t>, соблюдая рекомендации к недельному двигательному режиму, вы станете на шаг ближе к заветному знаку ГТО, обретете гармонию силы и духа. </a:t>
            </a:r>
            <a:r>
              <a:rPr lang="ru-RU" b="1" dirty="0">
                <a:cs typeface="Aharoni" panose="02010803020104030203" pitchFamily="2" charset="-79"/>
              </a:rPr>
              <a:t>ГТО-друг здоровья</a:t>
            </a:r>
            <a:r>
              <a:rPr lang="ru-RU" dirty="0" smtClean="0"/>
              <a:t>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9842282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97346"/>
            <a:ext cx="86409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IV ступень</a:t>
            </a:r>
            <a:r>
              <a:rPr lang="ru-RU" dirty="0"/>
              <a:t> охватывает возраст 13-15 лет, когда полностью оканчиваются 2 фазы полового созревания (</a:t>
            </a:r>
            <a:r>
              <a:rPr lang="ru-RU" dirty="0" err="1"/>
              <a:t>препубертация</a:t>
            </a:r>
            <a:r>
              <a:rPr lang="ru-RU" dirty="0"/>
              <a:t> и пубертация), мальчики и девочки становятся юношами и девушками. Интенсивность упражнений в этой ступени учитывает два противоположных фактора: уменьшаются затраты энергии на процессы роста, но половое созревание возбуждает психическую неустойчивость. Поэтому интенсивность упражнений, продолжительность рекомендованного двигательного режима, по сравнению с детскими этапами, наращивается, но исключается давление на психику в период тренировки и сдачи тестов. Сохраняются игровые и увлекательные виды упражнений (метание мяча, туристский поход). Количество необходимых для получения бронзового, серебряного и золотого знаков тестов возрастает соответственно до 6-и, 7-и и 8-и штук из 11-и обязательных и по выбору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2242" y="3573016"/>
            <a:ext cx="885698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V ступень</a:t>
            </a:r>
            <a:r>
              <a:rPr lang="ru-RU" dirty="0"/>
              <a:t> ГТО разработана для возраста юношей и девушек 16-17 лет (старший школьный возраст), характеризующийся окончанием третьего этапа полового созревания (</a:t>
            </a:r>
            <a:r>
              <a:rPr lang="ru-RU" dirty="0" err="1"/>
              <a:t>постпубертация</a:t>
            </a:r>
            <a:r>
              <a:rPr lang="ru-RU" dirty="0"/>
              <a:t>), уравновешиванием психики, совершенствованием ЦНС, дальнейшим сокращением затрат энергии на процессы роста. Особенности V ступени позволяют повысить интенсивность всех видов упражнений (на силу, скорость, гибкость и выносливость), заменить игровой вид упражнений (метание мяча) силовым (метание снаряда), но окончание полового созревания сопровождается явлением юношеской гипертонии, что повлекло сокращение продолжительности двигательного режима и сохранение на уровне IV ступени требуемого для сдачи нормативов количества тестов.</a:t>
            </a:r>
          </a:p>
          <a:p>
            <a:r>
              <a:rPr lang="ru-RU" dirty="0"/>
              <a:t>Остальные 6 ступеней предназначаются для различных возрастных групп мужчин и женщин.</a:t>
            </a:r>
          </a:p>
        </p:txBody>
      </p:sp>
    </p:spTree>
    <p:extLst>
      <p:ext uri="{BB962C8B-B14F-4D97-AF65-F5344CB8AC3E}">
        <p14:creationId xmlns:p14="http://schemas.microsoft.com/office/powerpoint/2010/main" xmlns="" val="198207118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836712"/>
            <a:ext cx="856895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VI ступень</a:t>
            </a:r>
            <a:r>
              <a:rPr lang="ru-RU" dirty="0"/>
              <a:t> ГТО рекомендована мужчинам и женщинам молодежного возраста от 18 до 29 лет. На первом возрастном этапе этой ступени (18-24 года) оканчиваются процессы роста, затраты энергии на эти процессы достигают минимума. Но, если в предыдущих ступенях процесс ассимиляции (роста) организма значительно опережал процесс диссимиляции (разрушения), то на втором возрастном этапе ступени (25-29 лет) эти противоположные процессы выравниваются в связи с прекращением процессов роста. На этой ступени в наибольшей степени начинают проявляться физиологические особенности мужчин и женщин, поэтому тесты для каждого пола приводятся в отдельных таблицах. На первом возрастном этапе продолжается наращивание интенсивности упражнений. Она достигает максимума, т.к. затраты энергии на процессы роста стали минимальными. Но на втором возрастном этапе интенсивность упражнений начинает сокращаться в связи с изменением соотношения противоположных процессов в пользу диссимиляции. Эта ступень охватывает тестируемых активного трудоспособного возраста, двигательная активность которых проявляется в трудовой деятельности, поэтому недельная продолжительность двигательного режима на первом этапе сокращается до 11 часов, а на втором до 8 часов.</a:t>
            </a:r>
          </a:p>
        </p:txBody>
      </p:sp>
    </p:spTree>
    <p:extLst>
      <p:ext uri="{BB962C8B-B14F-4D97-AF65-F5344CB8AC3E}">
        <p14:creationId xmlns:p14="http://schemas.microsoft.com/office/powerpoint/2010/main" xmlns="" val="403601382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196752"/>
            <a:ext cx="777686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VII ступень</a:t>
            </a:r>
            <a:r>
              <a:rPr lang="ru-RU" dirty="0"/>
              <a:t> ГТО предназначена для мужчин и женщин зрелого возраста 30-39 лет. Аналогично VI ступени она рекомендует тесты для мужчин и женщин в отдельных таблицах, разбитых на 2 возрастных этапа (30-34 года и 35-39 лет). На первом возрастном этапе процесс диссимиляции начинает опережать процесс ассимиляции, на втором возрастном этапе преимущество процесса диссимиляции ощущается еще более. Эти особенности определяют подход к выработке нормативов VII ступени, интенсивность которых сокращается на каждом возрастном этапе, уменьшается количество необходимых для получения каждого знака ГТО тестов, которое на втором возрастном этапе снижается до уровня IV ступени, а недельная продолжительность двигательного режима сохраняется на уровне VI ступени</a:t>
            </a:r>
            <a:r>
              <a:rPr lang="ru-RU" dirty="0" smtClean="0"/>
              <a:t>. </a:t>
            </a:r>
            <a:r>
              <a:rPr lang="ru-RU" dirty="0" smtClean="0">
                <a:hlinkClick r:id="rId2" action="ppaction://hlinkfile"/>
              </a:rPr>
              <a:t>Таблица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50810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0152327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4729</Words>
  <Application>Microsoft Office PowerPoint</Application>
  <PresentationFormat>Экран (4:3)</PresentationFormat>
  <Paragraphs>231</Paragraphs>
  <Slides>53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54" baseType="lpstr">
      <vt:lpstr>Тема Office</vt:lpstr>
      <vt:lpstr>Комплекс ГТО и его история</vt:lpstr>
      <vt:lpstr>История развития Всесоюзного физкультурного комплекса «Готов к труду и обороне» В известном детском стихотворении С.Я.Маршака 1937 года «Рассказ о неизвестном герое» пожарные, милиция и фотографы разыскивают двадцатилетнего парня, спасшего из огня девочку.  Из примет – «среднего роста, плечистый и крепкий, ходит он в белой футболке и кепке. Знак «ГТО» на груди у него. Больше не знают о нем ничего», сообщает читателю Маршак.  Ирония стихотворения заключалась в том, что значкистов ГТО в то время было больше половины страны, и каждый был готов к труду и обороне!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Комплекс ГТО и его история</dc:title>
  <dc:creator>Людмила</dc:creator>
  <cp:lastModifiedBy>Усов Роман Михайлович</cp:lastModifiedBy>
  <cp:revision>16</cp:revision>
  <dcterms:created xsi:type="dcterms:W3CDTF">2015-03-24T05:24:39Z</dcterms:created>
  <dcterms:modified xsi:type="dcterms:W3CDTF">2016-11-15T09:00:59Z</dcterms:modified>
</cp:coreProperties>
</file>