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Stencil" pitchFamily="8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Stencil" pitchFamily="8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Stencil" pitchFamily="8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Stencil" pitchFamily="8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Stencil" pitchFamily="82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Stencil" pitchFamily="82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Stencil" pitchFamily="82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Stencil" pitchFamily="82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Stencil" pitchFamily="8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660066"/>
    <a:srgbClr val="993300"/>
    <a:srgbClr val="003366"/>
    <a:srgbClr val="008080"/>
    <a:srgbClr val="0099CC"/>
    <a:srgbClr val="FF0000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40" d="100"/>
          <a:sy n="40" d="100"/>
        </p:scale>
        <p:origin x="-67" y="-5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31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F09FA5-5C57-42A3-AD34-4D0A81A7EC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6025AB-56CC-428E-9313-E0479F800F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A6FED1-F46A-4305-877D-490A894354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BB97D2-AD77-47B8-BC21-0607633546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419A5-9D3D-45E1-9E99-1F4F17B5DC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F51B4C-07E1-4822-9B8C-BD38F8E12C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22C36-CD46-4DCC-9840-518A467F90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0C853-FBA9-4937-BFDA-30D2C66F7F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1DA2AE-44AB-4504-8FFB-75F4F4B5D1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A8346A-1A90-480C-B5E3-6EF17D9852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E03211-79E0-470B-AEC1-71B1B054C6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E16AED03-6CA4-47C2-BA67-F8E73A6291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6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image" Target="../media/image5.jpe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gif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slide" Target="slide10.xml"/><Relationship Id="rId7" Type="http://schemas.openxmlformats.org/officeDocument/2006/relationships/slide" Target="slide11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slide" Target="slide1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 shadeToTitle="1"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533400"/>
            <a:ext cx="7772400" cy="1143000"/>
          </a:xfrm>
        </p:spPr>
        <p:txBody>
          <a:bodyPr/>
          <a:lstStyle/>
          <a:p>
            <a:pPr algn="l" eaLnBrk="1" hangingPunct="1"/>
            <a:r>
              <a:rPr lang="ru-RU" b="1" smtClean="0">
                <a:solidFill>
                  <a:srgbClr val="FF0000"/>
                </a:solidFill>
              </a:rPr>
              <a:t>Презентация</a:t>
            </a:r>
            <a:r>
              <a:rPr lang="ru-RU" smtClean="0"/>
              <a:t> 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295400" y="1905000"/>
            <a:ext cx="7239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/>
              <a:t>Учащегося 3курса</a:t>
            </a:r>
            <a:r>
              <a:rPr lang="en-US" sz="2800"/>
              <a:t> </a:t>
            </a:r>
            <a:r>
              <a:rPr lang="ru-RU" sz="2800"/>
              <a:t>группа №2 ПЛ№ 23 г.Стародуба Романченко Дмитрия на тему </a:t>
            </a:r>
          </a:p>
        </p:txBody>
      </p:sp>
      <p:sp>
        <p:nvSpPr>
          <p:cNvPr id="30725" name="WordArt 5"/>
          <p:cNvSpPr>
            <a:spLocks noChangeArrowheads="1" noChangeShapeType="1" noTextEdit="1"/>
          </p:cNvSpPr>
          <p:nvPr/>
        </p:nvSpPr>
        <p:spPr bwMode="auto">
          <a:xfrm>
            <a:off x="914400" y="2971800"/>
            <a:ext cx="6400800" cy="28194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36431"/>
              </a:avLst>
            </a:prstTxWarp>
            <a:scene3d>
              <a:camera prst="legacyPerspectiveFront">
                <a:rot lat="20519992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Вредные привычки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utoUpdateAnimBg="0"/>
      <p:bldP spid="30723" grpId="0" autoUpdateAnimBg="0"/>
      <p:bldP spid="307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772400" cy="1143000"/>
          </a:xfrm>
        </p:spPr>
        <p:txBody>
          <a:bodyPr/>
          <a:lstStyle/>
          <a:p>
            <a:pPr eaLnBrk="1" hangingPunct="1"/>
            <a:r>
              <a:rPr lang="ru-RU" sz="4800" b="1" smtClean="0">
                <a:solidFill>
                  <a:schemeClr val="tx1"/>
                </a:solidFill>
              </a:rPr>
              <a:t>Жизнь дается один раз</a:t>
            </a:r>
          </a:p>
        </p:txBody>
      </p:sp>
      <p:pic>
        <p:nvPicPr>
          <p:cNvPr id="2051" name="Picture 3" descr="на лестниц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752600"/>
            <a:ext cx="22479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молод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1600200"/>
            <a:ext cx="283845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2895600" y="5257800"/>
            <a:ext cx="3657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000" b="1">
                <a:solidFill>
                  <a:srgbClr val="0000E4"/>
                </a:solidFill>
                <a:latin typeface="Times New Roman" pitchFamily="18" charset="0"/>
              </a:rPr>
              <a:t>Человеческие</a:t>
            </a:r>
            <a:r>
              <a:rPr lang="ru-RU" sz="2800" b="1">
                <a:latin typeface="Times New Roman" pitchFamily="18" charset="0"/>
              </a:rPr>
              <a:t> </a:t>
            </a:r>
            <a:r>
              <a:rPr lang="ru-RU" sz="4000" b="1">
                <a:solidFill>
                  <a:srgbClr val="00008A"/>
                </a:solidFill>
                <a:latin typeface="Times New Roman" pitchFamily="18" charset="0"/>
              </a:rPr>
              <a:t>пороки</a:t>
            </a:r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 flipV="1">
            <a:off x="4648200" y="4343400"/>
            <a:ext cx="0" cy="1066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059" name="Line 11"/>
          <p:cNvSpPr>
            <a:spLocks noChangeShapeType="1"/>
          </p:cNvSpPr>
          <p:nvPr/>
        </p:nvSpPr>
        <p:spPr bwMode="auto">
          <a:xfrm flipV="1">
            <a:off x="6400800" y="5181600"/>
            <a:ext cx="914400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 flipH="1" flipV="1">
            <a:off x="1905000" y="5181600"/>
            <a:ext cx="99060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pic>
        <p:nvPicPr>
          <p:cNvPr id="2061" name="Picture 13" descr="Photo-2001073010241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2667000"/>
            <a:ext cx="2667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381000" y="4800600"/>
            <a:ext cx="2819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>
                <a:solidFill>
                  <a:schemeClr val="accent2"/>
                </a:solidFill>
                <a:latin typeface="Times New Roman" pitchFamily="18" charset="0"/>
              </a:rPr>
              <a:t>Курение</a:t>
            </a:r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3200400" y="3962400"/>
            <a:ext cx="2743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>
                <a:solidFill>
                  <a:schemeClr val="accent2"/>
                </a:solidFill>
                <a:latin typeface="Times New Roman" pitchFamily="18" charset="0"/>
              </a:rPr>
              <a:t>Алкоголизм</a:t>
            </a: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6400800" y="4648200"/>
            <a:ext cx="2362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chemeClr val="accent2"/>
                </a:solidFill>
                <a:latin typeface="Times New Roman" pitchFamily="18" charset="0"/>
              </a:rPr>
              <a:t>Наркомания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8" presetID="4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6" presetID="4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54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  <p:bldP spid="2057" grpId="0" autoUpdateAnimBg="0"/>
      <p:bldP spid="2058" grpId="0" animBg="1"/>
      <p:bldP spid="2059" grpId="0" animBg="1"/>
      <p:bldP spid="2060" grpId="0" animBg="1"/>
      <p:bldP spid="2062" grpId="0" autoUpdateAnimBg="0"/>
      <p:bldP spid="2063" grpId="0" autoUpdateAnimBg="0"/>
      <p:bldP spid="2064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сигареты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4343400"/>
            <a:ext cx="3346450" cy="216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реб и сиг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838200"/>
            <a:ext cx="2347913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n-smoke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8000" y="2895600"/>
            <a:ext cx="28194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228600"/>
            <a:ext cx="7772400" cy="1143000"/>
          </a:xfrm>
        </p:spPr>
        <p:txBody>
          <a:bodyPr/>
          <a:lstStyle/>
          <a:p>
            <a:pPr eaLnBrk="1" hangingPunct="1"/>
            <a:r>
              <a:rPr lang="ru-RU" sz="4800" b="1" smtClean="0">
                <a:solidFill>
                  <a:srgbClr val="8A0000"/>
                </a:solidFill>
              </a:rPr>
              <a:t>О</a:t>
            </a:r>
            <a:r>
              <a:rPr lang="ru-RU" sz="4800" smtClean="0">
                <a:solidFill>
                  <a:srgbClr val="8A0000"/>
                </a:solidFill>
              </a:rPr>
              <a:t> </a:t>
            </a:r>
            <a:r>
              <a:rPr lang="ru-RU" sz="4800" b="1" smtClean="0">
                <a:solidFill>
                  <a:srgbClr val="8A0000"/>
                </a:solidFill>
              </a:rPr>
              <a:t>курении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3733800" y="1676400"/>
            <a:ext cx="3962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rgbClr val="CA0000"/>
                </a:solidFill>
                <a:latin typeface="Times New Roman" pitchFamily="18" charset="0"/>
              </a:rPr>
              <a:t>Почему молодые люди начинают курить?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 autoUpdateAnimBg="0"/>
      <p:bldP spid="3081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bg>
      <p:bgPr>
        <a:gradFill rotWithShape="0">
          <a:gsLst>
            <a:gs pos="0">
              <a:srgbClr val="763F09"/>
            </a:gs>
            <a:gs pos="100000">
              <a:srgbClr val="FF8913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реб и си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838200"/>
            <a:ext cx="2497138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505200" y="1600200"/>
            <a:ext cx="52578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ru-RU" sz="4800" b="1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5124" name="Text Box 9"/>
          <p:cNvSpPr txBox="1">
            <a:spLocks noChangeArrowheads="1"/>
          </p:cNvSpPr>
          <p:nvPr/>
        </p:nvSpPr>
        <p:spPr bwMode="auto">
          <a:xfrm>
            <a:off x="3276600" y="1066800"/>
            <a:ext cx="487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>
              <a:latin typeface="Times New Roman" pitchFamily="18" charset="0"/>
            </a:endParaRP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title" idx="4294967295"/>
          </p:nvPr>
        </p:nvSpPr>
        <p:spPr>
          <a:xfrm>
            <a:off x="1676400" y="1676400"/>
            <a:ext cx="7772400" cy="1143000"/>
          </a:xfrm>
        </p:spPr>
        <p:txBody>
          <a:bodyPr/>
          <a:lstStyle/>
          <a:p>
            <a:pPr eaLnBrk="1" hangingPunct="1"/>
            <a:r>
              <a:rPr lang="ru-RU" sz="3600" b="1" smtClean="0">
                <a:solidFill>
                  <a:srgbClr val="993300"/>
                </a:solidFill>
              </a:rPr>
              <a:t>Из любопытства</a:t>
            </a:r>
          </a:p>
        </p:txBody>
      </p:sp>
      <p:sp>
        <p:nvSpPr>
          <p:cNvPr id="5126" name="AutoShape 11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01000" y="5943600"/>
            <a:ext cx="609600" cy="533400"/>
          </a:xfrm>
          <a:prstGeom prst="actionButtonBackPrevious">
            <a:avLst/>
          </a:prstGeom>
          <a:solidFill>
            <a:srgbClr val="99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n-smok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200" y="838200"/>
            <a:ext cx="28194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143000" y="4191000"/>
            <a:ext cx="70866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ru-RU" sz="2800" b="1">
                <a:solidFill>
                  <a:srgbClr val="660066"/>
                </a:solidFill>
                <a:latin typeface="Times New Roman" pitchFamily="18" charset="0"/>
              </a:rPr>
              <a:t>Потому что все мои друзья курят</a:t>
            </a:r>
          </a:p>
          <a:p>
            <a:pPr algn="ctr">
              <a:spcBef>
                <a:spcPct val="50000"/>
              </a:spcBef>
              <a:buFontTx/>
              <a:buChar char="•"/>
            </a:pPr>
            <a:r>
              <a:rPr lang="ru-RU" sz="2800" b="1">
                <a:solidFill>
                  <a:srgbClr val="660066"/>
                </a:solidFill>
                <a:latin typeface="Times New Roman" pitchFamily="18" charset="0"/>
              </a:rPr>
              <a:t> </a:t>
            </a:r>
            <a:r>
              <a:rPr lang="ru-RU" sz="3200" b="1">
                <a:solidFill>
                  <a:srgbClr val="660066"/>
                </a:solidFill>
                <a:latin typeface="Times New Roman" pitchFamily="18" charset="0"/>
              </a:rPr>
              <a:t>Чтобы выглядеть более взрослым</a:t>
            </a:r>
          </a:p>
        </p:txBody>
      </p:sp>
      <p:sp>
        <p:nvSpPr>
          <p:cNvPr id="6148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24800" y="5715000"/>
            <a:ext cx="609600" cy="609600"/>
          </a:xfrm>
          <a:prstGeom prst="actionButtonBackPrevious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сигарет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5600" y="2286000"/>
            <a:ext cx="3346450" cy="216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457200" y="762000"/>
            <a:ext cx="4876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>
                <a:solidFill>
                  <a:srgbClr val="003300"/>
                </a:solidFill>
                <a:latin typeface="Times New Roman" pitchFamily="18" charset="0"/>
              </a:rPr>
              <a:t>Потому что мне нравится курить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581400" y="5334000"/>
            <a:ext cx="5029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>
                <a:solidFill>
                  <a:srgbClr val="003300"/>
                </a:solidFill>
                <a:latin typeface="Times New Roman" pitchFamily="18" charset="0"/>
              </a:rPr>
              <a:t>Потому что я чувствовал себя беспокойно и нервозно</a:t>
            </a:r>
          </a:p>
        </p:txBody>
      </p:sp>
      <p:sp>
        <p:nvSpPr>
          <p:cNvPr id="7173" name="AutoShape 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53400" y="6172200"/>
            <a:ext cx="533400" cy="457200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utoUpdateAnimBg="0"/>
      <p:bldP spid="7172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14600" y="228600"/>
            <a:ext cx="7772400" cy="1143000"/>
          </a:xfrm>
        </p:spPr>
        <p:txBody>
          <a:bodyPr/>
          <a:lstStyle/>
          <a:p>
            <a:pPr eaLnBrk="1" hangingPunct="1"/>
            <a:r>
              <a:rPr lang="ru-RU" sz="4800" b="1" smtClean="0">
                <a:solidFill>
                  <a:srgbClr val="663300"/>
                </a:solidFill>
              </a:rPr>
              <a:t>О вреде курения</a:t>
            </a:r>
          </a:p>
        </p:txBody>
      </p:sp>
      <p:pic>
        <p:nvPicPr>
          <p:cNvPr id="9219" name="Picture 3" descr="j03372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838200"/>
            <a:ext cx="2971800" cy="212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800 раз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1600200"/>
            <a:ext cx="3105150" cy="276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skelet">
            <a:hlinkClick r:id="rId4" action="ppaction://hlinksldjump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38400" y="4191000"/>
            <a:ext cx="22479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Line 6"/>
          <p:cNvSpPr>
            <a:spLocks noChangeShapeType="1"/>
          </p:cNvSpPr>
          <p:nvPr/>
        </p:nvSpPr>
        <p:spPr bwMode="auto">
          <a:xfrm>
            <a:off x="3276600" y="1828800"/>
            <a:ext cx="1828800" cy="1447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304800" y="3124200"/>
            <a:ext cx="48006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latin typeface="Times New Roman" pitchFamily="18" charset="0"/>
              </a:rPr>
              <a:t>Табак – один из наиболее распространенных наркотиков</a:t>
            </a:r>
          </a:p>
        </p:txBody>
      </p:sp>
      <p:sp>
        <p:nvSpPr>
          <p:cNvPr id="9225" name="Line 9"/>
          <p:cNvSpPr>
            <a:spLocks noChangeShapeType="1"/>
          </p:cNvSpPr>
          <p:nvPr/>
        </p:nvSpPr>
        <p:spPr bwMode="auto">
          <a:xfrm flipH="1">
            <a:off x="4724400" y="4343400"/>
            <a:ext cx="2209800" cy="1447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3581400" y="1524000"/>
            <a:ext cx="1600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rgbClr val="663300"/>
                </a:solidFill>
                <a:latin typeface="Times New Roman" pitchFamily="18" charset="0"/>
              </a:rPr>
              <a:t>Первый шаг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5867400" y="5334000"/>
            <a:ext cx="1981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rgbClr val="663300"/>
                </a:solidFill>
                <a:latin typeface="Times New Roman" pitchFamily="18" charset="0"/>
              </a:rPr>
              <a:t>Последний шаг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6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  <p:bldP spid="9222" grpId="0" animBg="1"/>
      <p:bldP spid="9224" grpId="0" autoUpdateAnimBg="0"/>
      <p:bldP spid="9225" grpId="0" animBg="1"/>
      <p:bldP spid="9226" grpId="0" autoUpdateAnimBg="0"/>
      <p:bldP spid="922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rotWithShape="0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200400" y="2971800"/>
            <a:ext cx="22860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>
                <a:solidFill>
                  <a:srgbClr val="663300"/>
                </a:solidFill>
                <a:latin typeface="Algerian" pitchFamily="82" charset="0"/>
              </a:rPr>
              <a:t>Никотин наносит удар</a:t>
            </a:r>
          </a:p>
        </p:txBody>
      </p:sp>
      <p:pic>
        <p:nvPicPr>
          <p:cNvPr id="10245" name="Picture 5" descr="легкие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228600"/>
            <a:ext cx="1981200" cy="182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6" descr="сердце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3810000"/>
            <a:ext cx="176847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7" descr="желудо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3886200"/>
            <a:ext cx="18288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3" name="AutoShape 13"/>
          <p:cNvSpPr>
            <a:spLocks noChangeArrowheads="1"/>
          </p:cNvSpPr>
          <p:nvPr/>
        </p:nvSpPr>
        <p:spPr bwMode="auto">
          <a:xfrm>
            <a:off x="4191000" y="2133600"/>
            <a:ext cx="381000" cy="685800"/>
          </a:xfrm>
          <a:prstGeom prst="upArrow">
            <a:avLst>
              <a:gd name="adj1" fmla="val 50000"/>
              <a:gd name="adj2" fmla="val 4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54" name="AutoShape 14"/>
          <p:cNvSpPr>
            <a:spLocks noChangeArrowheads="1"/>
          </p:cNvSpPr>
          <p:nvPr/>
        </p:nvSpPr>
        <p:spPr bwMode="auto">
          <a:xfrm rot="-1965988">
            <a:off x="2743200" y="4572000"/>
            <a:ext cx="838200" cy="533400"/>
          </a:xfrm>
          <a:prstGeom prst="leftArrow">
            <a:avLst>
              <a:gd name="adj1" fmla="val 50000"/>
              <a:gd name="adj2" fmla="val 39286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55" name="AutoShape 15"/>
          <p:cNvSpPr>
            <a:spLocks noChangeArrowheads="1"/>
          </p:cNvSpPr>
          <p:nvPr/>
        </p:nvSpPr>
        <p:spPr bwMode="auto">
          <a:xfrm rot="-8309324">
            <a:off x="5257800" y="4572000"/>
            <a:ext cx="838200" cy="533400"/>
          </a:xfrm>
          <a:prstGeom prst="leftArrow">
            <a:avLst>
              <a:gd name="adj1" fmla="val 50000"/>
              <a:gd name="adj2" fmla="val 39286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4800600" y="533400"/>
            <a:ext cx="2667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660033"/>
                </a:solidFill>
                <a:latin typeface="Times New Roman" pitchFamily="18" charset="0"/>
              </a:rPr>
              <a:t>Легкие</a:t>
            </a:r>
          </a:p>
        </p:txBody>
      </p:sp>
      <p:sp>
        <p:nvSpPr>
          <p:cNvPr id="10257" name="Text Box 17"/>
          <p:cNvSpPr txBox="1">
            <a:spLocks noChangeArrowheads="1"/>
          </p:cNvSpPr>
          <p:nvPr/>
        </p:nvSpPr>
        <p:spPr bwMode="auto">
          <a:xfrm>
            <a:off x="381000" y="3048000"/>
            <a:ext cx="2438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660033"/>
                </a:solidFill>
                <a:latin typeface="Times New Roman" pitchFamily="18" charset="0"/>
              </a:rPr>
              <a:t>Желудок</a:t>
            </a:r>
          </a:p>
        </p:txBody>
      </p:sp>
      <p:sp>
        <p:nvSpPr>
          <p:cNvPr id="10258" name="Text Box 18"/>
          <p:cNvSpPr txBox="1">
            <a:spLocks noChangeArrowheads="1"/>
          </p:cNvSpPr>
          <p:nvPr/>
        </p:nvSpPr>
        <p:spPr bwMode="auto">
          <a:xfrm>
            <a:off x="6248400" y="3048000"/>
            <a:ext cx="2514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660033"/>
                </a:solidFill>
                <a:latin typeface="Times New Roman" pitchFamily="18" charset="0"/>
              </a:rPr>
              <a:t>Сердце</a:t>
            </a:r>
          </a:p>
        </p:txBody>
      </p:sp>
      <p:pic>
        <p:nvPicPr>
          <p:cNvPr id="10263" name="Picture 23" descr="skelet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381000"/>
            <a:ext cx="22479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9" name="AutoShape 2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8153400" y="6096000"/>
            <a:ext cx="533400" cy="457200"/>
          </a:xfrm>
          <a:prstGeom prst="actionButtonBackPrevious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42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  <p:bldP spid="10253" grpId="0" animBg="1"/>
      <p:bldP spid="10254" grpId="0" animBg="1"/>
      <p:bldP spid="10255" grpId="0" animBg="1"/>
      <p:bldP spid="10256" grpId="0" autoUpdateAnimBg="0"/>
      <p:bldP spid="10257" grpId="0" autoUpdateAnimBg="0"/>
      <p:bldP spid="1025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7772400" cy="11430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00FF"/>
                </a:solidFill>
                <a:latin typeface="Algerian" pitchFamily="82" charset="0"/>
              </a:rPr>
              <a:t>О пьянстве и алкоголизме</a:t>
            </a:r>
          </a:p>
        </p:txBody>
      </p:sp>
      <p:pic>
        <p:nvPicPr>
          <p:cNvPr id="11267" name="Picture 3" descr="girl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1447800"/>
            <a:ext cx="2438400" cy="225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спирт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0" y="4648200"/>
            <a:ext cx="2565400" cy="169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подростки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54925" y="381000"/>
            <a:ext cx="12414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3429000" y="1341438"/>
            <a:ext cx="38100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u="sng">
                <a:solidFill>
                  <a:schemeClr val="accent2"/>
                </a:solidFill>
              </a:rPr>
              <a:t>Пьянство</a:t>
            </a:r>
            <a:r>
              <a:rPr lang="ru-RU" b="1">
                <a:solidFill>
                  <a:schemeClr val="accent2"/>
                </a:solidFill>
              </a:rPr>
              <a:t> - чрезмерное употребление алкоголя, разрушительно действующее на человека</a:t>
            </a:r>
          </a:p>
        </p:txBody>
      </p: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0" y="4648200"/>
            <a:ext cx="46482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u="sng">
                <a:solidFill>
                  <a:schemeClr val="accent2"/>
                </a:solidFill>
              </a:rPr>
              <a:t>Алкоголизм </a:t>
            </a:r>
            <a:r>
              <a:rPr lang="ru-RU" b="1">
                <a:solidFill>
                  <a:schemeClr val="accent2"/>
                </a:solidFill>
              </a:rPr>
              <a:t>– химическая зависимость от алкоголя, приводящая к вынужденному и неумеренному его употреблению</a:t>
            </a:r>
          </a:p>
        </p:txBody>
      </p:sp>
      <p:sp>
        <p:nvSpPr>
          <p:cNvPr id="11278" name="AutoShape 14"/>
          <p:cNvSpPr>
            <a:spLocks noChangeArrowheads="1"/>
          </p:cNvSpPr>
          <p:nvPr/>
        </p:nvSpPr>
        <p:spPr bwMode="auto">
          <a:xfrm rot="-5400000">
            <a:off x="2667000" y="1676400"/>
            <a:ext cx="914400" cy="6096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lnTo>
                  <a:pt x="15429" y="0"/>
                </a:lnTo>
                <a:close/>
              </a:path>
            </a:pathLst>
          </a:custGeom>
          <a:solidFill>
            <a:srgbClr val="008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79" name="AutoShape 15"/>
          <p:cNvSpPr>
            <a:spLocks noChangeArrowheads="1"/>
          </p:cNvSpPr>
          <p:nvPr/>
        </p:nvSpPr>
        <p:spPr bwMode="auto">
          <a:xfrm>
            <a:off x="7696200" y="3048000"/>
            <a:ext cx="914400" cy="6096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lnTo>
                  <a:pt x="15429" y="0"/>
                </a:lnTo>
                <a:close/>
              </a:path>
            </a:pathLst>
          </a:custGeom>
          <a:solidFill>
            <a:srgbClr val="008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80" name="AutoShape 16"/>
          <p:cNvSpPr>
            <a:spLocks noChangeArrowheads="1"/>
          </p:cNvSpPr>
          <p:nvPr/>
        </p:nvSpPr>
        <p:spPr bwMode="auto">
          <a:xfrm>
            <a:off x="4953000" y="5334000"/>
            <a:ext cx="990600" cy="457200"/>
          </a:xfrm>
          <a:prstGeom prst="rightArrow">
            <a:avLst>
              <a:gd name="adj1" fmla="val 50000"/>
              <a:gd name="adj2" fmla="val 54167"/>
            </a:avLst>
          </a:prstGeom>
          <a:solidFill>
            <a:srgbClr val="008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82" name="AutoShape 18"/>
          <p:cNvSpPr>
            <a:spLocks noChangeArrowheads="1"/>
          </p:cNvSpPr>
          <p:nvPr/>
        </p:nvSpPr>
        <p:spPr bwMode="auto">
          <a:xfrm>
            <a:off x="2209800" y="3581400"/>
            <a:ext cx="685800" cy="609600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1.</a:t>
            </a:r>
          </a:p>
        </p:txBody>
      </p:sp>
      <p:sp>
        <p:nvSpPr>
          <p:cNvPr id="11283" name="AutoShape 19"/>
          <p:cNvSpPr>
            <a:spLocks noChangeArrowheads="1"/>
          </p:cNvSpPr>
          <p:nvPr/>
        </p:nvSpPr>
        <p:spPr bwMode="auto">
          <a:xfrm>
            <a:off x="7239000" y="2362200"/>
            <a:ext cx="685800" cy="609600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2.</a:t>
            </a:r>
          </a:p>
        </p:txBody>
      </p:sp>
      <p:sp>
        <p:nvSpPr>
          <p:cNvPr id="11284" name="AutoShape 20"/>
          <p:cNvSpPr>
            <a:spLocks noChangeArrowheads="1"/>
          </p:cNvSpPr>
          <p:nvPr/>
        </p:nvSpPr>
        <p:spPr bwMode="auto">
          <a:xfrm>
            <a:off x="5638800" y="6019800"/>
            <a:ext cx="685800" cy="609600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3.</a:t>
            </a:r>
          </a:p>
        </p:txBody>
      </p:sp>
      <p:sp>
        <p:nvSpPr>
          <p:cNvPr id="11285" name="Text Box 21"/>
          <p:cNvSpPr txBox="1">
            <a:spLocks noChangeArrowheads="1"/>
          </p:cNvSpPr>
          <p:nvPr/>
        </p:nvSpPr>
        <p:spPr bwMode="auto">
          <a:xfrm>
            <a:off x="3348038" y="3716338"/>
            <a:ext cx="38100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8080"/>
                </a:solidFill>
              </a:rPr>
              <a:t>Выявлено три важных фактора, связанных с высоким риском развития алкоголизма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utoUpdateAnimBg="0"/>
      <p:bldP spid="11270" grpId="0" autoUpdateAnimBg="0"/>
      <p:bldP spid="11277" grpId="0" autoUpdateAnimBg="0"/>
      <p:bldP spid="11278" grpId="0" animBg="1"/>
      <p:bldP spid="11279" grpId="0" animBg="1"/>
      <p:bldP spid="11280" grpId="0" animBg="1"/>
      <p:bldP spid="11282" grpId="0" animBg="1" autoUpdateAnimBg="0"/>
      <p:bldP spid="11283" grpId="0" animBg="1" autoUpdateAnimBg="0"/>
      <p:bldP spid="11284" grpId="0" animBg="1" autoUpdateAnimBg="0"/>
      <p:bldP spid="11285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gir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304800"/>
            <a:ext cx="3276600" cy="302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524000" y="3962400"/>
            <a:ext cx="609600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u="sng">
                <a:solidFill>
                  <a:srgbClr val="6600FF"/>
                </a:solidFill>
              </a:rPr>
              <a:t>Отклонения от общепринятых норм</a:t>
            </a:r>
            <a:r>
              <a:rPr lang="ru-RU" sz="2800" b="1">
                <a:solidFill>
                  <a:srgbClr val="6600FF"/>
                </a:solidFill>
              </a:rPr>
              <a:t> </a:t>
            </a:r>
            <a:r>
              <a:rPr lang="ru-RU" sz="2800" b="1" u="sng">
                <a:solidFill>
                  <a:srgbClr val="6600FF"/>
                </a:solidFill>
              </a:rPr>
              <a:t>поведения</a:t>
            </a:r>
            <a:r>
              <a:rPr lang="ru-RU" sz="2800" b="1">
                <a:solidFill>
                  <a:srgbClr val="6600FF"/>
                </a:solidFill>
              </a:rPr>
              <a:t> ( а также терпимость к таким отклонениям со стороны взрослых) </a:t>
            </a:r>
            <a:r>
              <a:rPr lang="ru-RU" sz="2800" b="1" u="sng">
                <a:solidFill>
                  <a:srgbClr val="6600FF"/>
                </a:solidFill>
              </a:rPr>
              <a:t>и поиски необычайных ощущений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09600" y="533400"/>
            <a:ext cx="2438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rgbClr val="008080"/>
                </a:solidFill>
              </a:rPr>
              <a:t>Первый</a:t>
            </a:r>
            <a:r>
              <a:rPr lang="ru-RU" b="1">
                <a:solidFill>
                  <a:srgbClr val="008080"/>
                </a:solidFill>
              </a:rPr>
              <a:t> </a:t>
            </a:r>
            <a:r>
              <a:rPr lang="ru-RU" sz="2800" b="1">
                <a:solidFill>
                  <a:srgbClr val="008080"/>
                </a:solidFill>
              </a:rPr>
              <a:t>фактор</a:t>
            </a:r>
          </a:p>
        </p:txBody>
      </p:sp>
      <p:sp>
        <p:nvSpPr>
          <p:cNvPr id="11269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77200" y="6096000"/>
            <a:ext cx="533400" cy="533400"/>
          </a:xfrm>
          <a:prstGeom prst="actionButtonBackPrevious">
            <a:avLst/>
          </a:prstGeom>
          <a:solidFill>
            <a:srgbClr val="0099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utoUpdateAnimBg="0"/>
      <p:bldP spid="1229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подрост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3800" y="228600"/>
            <a:ext cx="1697038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685800" y="533400"/>
            <a:ext cx="2362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rgbClr val="008080"/>
                </a:solidFill>
              </a:rPr>
              <a:t>Второй фактор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447800" y="3962400"/>
            <a:ext cx="6858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u="sng">
                <a:solidFill>
                  <a:srgbClr val="0000FF"/>
                </a:solidFill>
              </a:rPr>
              <a:t>Факторы влияния сверстников</a:t>
            </a:r>
            <a:r>
              <a:rPr lang="ru-RU" sz="2800" b="1">
                <a:solidFill>
                  <a:srgbClr val="0000FF"/>
                </a:solidFill>
              </a:rPr>
              <a:t> (употребление алкоголя ровесниками и одобрение с их стороны)</a:t>
            </a:r>
          </a:p>
        </p:txBody>
      </p:sp>
      <p:sp>
        <p:nvSpPr>
          <p:cNvPr id="12293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24800" y="5867400"/>
            <a:ext cx="533400" cy="609600"/>
          </a:xfrm>
          <a:prstGeom prst="actionButtonBackPrevious">
            <a:avLst/>
          </a:prstGeom>
          <a:solidFill>
            <a:srgbClr val="0099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utoUpdateAnimBg="0"/>
      <p:bldP spid="1331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спир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685800"/>
            <a:ext cx="3505200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609600" y="685800"/>
            <a:ext cx="1752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008080"/>
                </a:solidFill>
              </a:rPr>
              <a:t>Третий фактор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905000" y="3505200"/>
            <a:ext cx="548640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0000FF"/>
                </a:solidFill>
              </a:rPr>
              <a:t>Факторы, связанные с отношениями в семье, такие как употребление алкоголя родителями и протест против власти родителей</a:t>
            </a:r>
          </a:p>
        </p:txBody>
      </p:sp>
      <p:sp>
        <p:nvSpPr>
          <p:cNvPr id="13317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29600" y="6019800"/>
            <a:ext cx="533400" cy="533400"/>
          </a:xfrm>
          <a:prstGeom prst="actionButtonBackPrevious">
            <a:avLst/>
          </a:prstGeom>
          <a:solidFill>
            <a:srgbClr val="0099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  <p:bldP spid="14340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66CC"/>
            </a:gs>
            <a:gs pos="100000">
              <a:srgbClr val="CC99FF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772400" cy="1143000"/>
          </a:xfrm>
        </p:spPr>
        <p:txBody>
          <a:bodyPr/>
          <a:lstStyle/>
          <a:p>
            <a:pPr eaLnBrk="1" hangingPunct="1"/>
            <a:r>
              <a:rPr lang="ru-RU" sz="4800" b="1" smtClean="0">
                <a:solidFill>
                  <a:srgbClr val="660066"/>
                </a:solidFill>
              </a:rPr>
              <a:t>О наркотиках</a:t>
            </a:r>
          </a:p>
        </p:txBody>
      </p:sp>
      <p:pic>
        <p:nvPicPr>
          <p:cNvPr id="15363" name="Picture 3" descr="j0337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3048000"/>
            <a:ext cx="2057400" cy="146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виды наркотико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1676400"/>
            <a:ext cx="1676400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укол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685800"/>
            <a:ext cx="151447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381000" y="3733800"/>
            <a:ext cx="838200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/>
              <a:t>Наркотики </a:t>
            </a:r>
            <a:r>
              <a:rPr lang="ru-RU" sz="1800"/>
              <a:t>– это те или иные вещества, которые: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1800"/>
              <a:t> способны вызывать эйфорию (приподнятое настроение);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1800"/>
              <a:t> способны вызывать зависимость (психическую или физическую);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1800"/>
              <a:t> наносят существенный вред, приносимый психическому и физическому здоровью регулярно употребляющих их;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1800"/>
              <a:t> создают опасность широкого распространения этих веществ среди населения;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utoUpdateAnimBg="0"/>
      <p:bldP spid="15367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99FF"/>
            </a:gs>
            <a:gs pos="100000">
              <a:srgbClr val="9966FF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660066"/>
                </a:solidFill>
              </a:rPr>
              <a:t>Классификация наркотиков</a:t>
            </a:r>
          </a:p>
        </p:txBody>
      </p:sp>
      <p:pic>
        <p:nvPicPr>
          <p:cNvPr id="16387" name="Picture 3" descr="плакат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200" y="1752600"/>
            <a:ext cx="199072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28600" y="1600200"/>
            <a:ext cx="2667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Производные конопли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6248400" y="3657600"/>
            <a:ext cx="2133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Опиатные наркотики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304800" y="3810000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Психостимуляторы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5181600" y="1524000"/>
            <a:ext cx="396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Галлюциногены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2971800" y="5257800"/>
            <a:ext cx="31242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Летучие наркотически действующие вещества</a:t>
            </a:r>
          </a:p>
        </p:txBody>
      </p:sp>
      <p:sp>
        <p:nvSpPr>
          <p:cNvPr id="16393" name="Line 9"/>
          <p:cNvSpPr>
            <a:spLocks noChangeShapeType="1"/>
          </p:cNvSpPr>
          <p:nvPr/>
        </p:nvSpPr>
        <p:spPr bwMode="auto">
          <a:xfrm flipH="1" flipV="1">
            <a:off x="2514600" y="1981200"/>
            <a:ext cx="91440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>
            <a:off x="4419600" y="4114800"/>
            <a:ext cx="0" cy="1295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8" name="Line 14"/>
          <p:cNvSpPr>
            <a:spLocks noChangeShapeType="1"/>
          </p:cNvSpPr>
          <p:nvPr/>
        </p:nvSpPr>
        <p:spPr bwMode="auto">
          <a:xfrm flipV="1">
            <a:off x="5562600" y="1981200"/>
            <a:ext cx="106680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9" name="Line 15"/>
          <p:cNvSpPr>
            <a:spLocks noChangeShapeType="1"/>
          </p:cNvSpPr>
          <p:nvPr/>
        </p:nvSpPr>
        <p:spPr bwMode="auto">
          <a:xfrm flipH="1">
            <a:off x="1981200" y="3124200"/>
            <a:ext cx="137160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400" name="Line 16"/>
          <p:cNvSpPr>
            <a:spLocks noChangeShapeType="1"/>
          </p:cNvSpPr>
          <p:nvPr/>
        </p:nvSpPr>
        <p:spPr bwMode="auto">
          <a:xfrm>
            <a:off x="5562600" y="3124200"/>
            <a:ext cx="10668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7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  <p:bldP spid="16388" grpId="0" autoUpdateAnimBg="0"/>
      <p:bldP spid="16389" grpId="0" autoUpdateAnimBg="0"/>
      <p:bldP spid="16390" grpId="0" autoUpdateAnimBg="0"/>
      <p:bldP spid="16391" grpId="0" autoUpdateAnimBg="0"/>
      <p:bldP spid="16392" grpId="0" autoUpdateAnimBg="0"/>
      <p:bldP spid="16393" grpId="0" animBg="1"/>
      <p:bldP spid="16397" grpId="0" animBg="1"/>
      <p:bldP spid="16398" grpId="0" animBg="1"/>
      <p:bldP spid="16399" grpId="0" animBg="1"/>
      <p:bldP spid="1640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hlink"/>
            </a:gs>
            <a:gs pos="100000">
              <a:srgbClr val="CC99FF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6934200" cy="11430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660066"/>
                </a:solidFill>
              </a:rPr>
              <a:t>Производные конопли</a:t>
            </a:r>
          </a:p>
        </p:txBody>
      </p:sp>
      <p:pic>
        <p:nvPicPr>
          <p:cNvPr id="17411" name="Picture 3" descr="анаша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4724400"/>
            <a:ext cx="22860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марихуан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1447800"/>
            <a:ext cx="220980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304800" y="2362200"/>
            <a:ext cx="57912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i="1"/>
              <a:t>Марихуана</a:t>
            </a:r>
            <a:r>
              <a:rPr lang="ru-RU" b="1"/>
              <a:t> </a:t>
            </a:r>
            <a:r>
              <a:rPr lang="ru-RU"/>
              <a:t>– высушенная или не высушенная зеленая травянистая часть конопли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048000" y="4648200"/>
            <a:ext cx="58674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i="1"/>
              <a:t>Анаша, гашиш, план</a:t>
            </a:r>
            <a:r>
              <a:rPr lang="ru-RU"/>
              <a:t> – прессованная часть смолы, пыльцы и мелко измельченных верхушек конопли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utoUpdateAnimBg="0"/>
      <p:bldP spid="17414" grpId="0" autoUpdateAnimBg="0"/>
      <p:bldP spid="17415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CC66FF"/>
            </a:gs>
            <a:gs pos="100000">
              <a:schemeClr val="hlink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6248400" cy="10668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800080"/>
                </a:solidFill>
              </a:rPr>
              <a:t>Опиатные наркотики</a:t>
            </a:r>
          </a:p>
        </p:txBody>
      </p:sp>
      <p:pic>
        <p:nvPicPr>
          <p:cNvPr id="18435" name="Picture 3" descr="геро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5029200"/>
            <a:ext cx="22098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 descr="кодеи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37425" y="4495800"/>
            <a:ext cx="1579563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5" descr="кокаин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8400" y="1066800"/>
            <a:ext cx="19050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6" descr="j014520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1143000"/>
            <a:ext cx="12763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1447800" y="1600200"/>
            <a:ext cx="4038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i="1"/>
              <a:t>«Маковая соломка»</a:t>
            </a:r>
            <a:r>
              <a:rPr lang="ru-RU" sz="2000"/>
              <a:t> - мелко размолотые коричневато-желтые сухие части растений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5410200" y="2514600"/>
            <a:ext cx="37338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i="1"/>
              <a:t>Героин</a:t>
            </a:r>
            <a:r>
              <a:rPr lang="ru-RU" sz="2000"/>
              <a:t> – светлый серовато-коричневый порошок в виде мелких кристалликов с неприятным запахом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3886200" y="4876800"/>
            <a:ext cx="32766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i="1"/>
              <a:t>Кодеин</a:t>
            </a:r>
            <a:r>
              <a:rPr lang="ru-RU" sz="2000"/>
              <a:t> – встречается в виде официальных таблеток от кашля и головной боли, как правило импортного производства</a:t>
            </a: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304800" y="3886200"/>
            <a:ext cx="3276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i="1"/>
              <a:t>Метадон </a:t>
            </a:r>
            <a:r>
              <a:rPr lang="ru-RU" sz="2000"/>
              <a:t>– синтетический наркотик, выглядит как героин</a:t>
            </a:r>
          </a:p>
        </p:txBody>
      </p:sp>
      <p:sp>
        <p:nvSpPr>
          <p:cNvPr id="18443" name="AutoShape 11"/>
          <p:cNvSpPr>
            <a:spLocks noChangeArrowheads="1"/>
          </p:cNvSpPr>
          <p:nvPr/>
        </p:nvSpPr>
        <p:spPr bwMode="auto">
          <a:xfrm rot="-1294322">
            <a:off x="3886200" y="2895600"/>
            <a:ext cx="1524000" cy="16002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8100 w 21600"/>
              <a:gd name="T13" fmla="*/ 8100 h 21600"/>
              <a:gd name="T14" fmla="*/ 13500 w 21600"/>
              <a:gd name="T15" fmla="*/ 135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8100" y="8100"/>
                </a:moveTo>
                <a:lnTo>
                  <a:pt x="9450" y="8100"/>
                </a:lnTo>
                <a:lnTo>
                  <a:pt x="9450" y="2700"/>
                </a:lnTo>
                <a:lnTo>
                  <a:pt x="8100" y="2700"/>
                </a:lnTo>
                <a:lnTo>
                  <a:pt x="10800" y="0"/>
                </a:lnTo>
                <a:lnTo>
                  <a:pt x="13500" y="2700"/>
                </a:lnTo>
                <a:lnTo>
                  <a:pt x="12150" y="2700"/>
                </a:lnTo>
                <a:lnTo>
                  <a:pt x="12150" y="8100"/>
                </a:lnTo>
                <a:lnTo>
                  <a:pt x="13500" y="8100"/>
                </a:lnTo>
                <a:lnTo>
                  <a:pt x="13500" y="9450"/>
                </a:lnTo>
                <a:lnTo>
                  <a:pt x="18900" y="9450"/>
                </a:lnTo>
                <a:lnTo>
                  <a:pt x="18900" y="8100"/>
                </a:lnTo>
                <a:lnTo>
                  <a:pt x="21600" y="10800"/>
                </a:lnTo>
                <a:lnTo>
                  <a:pt x="18900" y="13500"/>
                </a:lnTo>
                <a:lnTo>
                  <a:pt x="18900" y="12150"/>
                </a:lnTo>
                <a:lnTo>
                  <a:pt x="13500" y="12150"/>
                </a:lnTo>
                <a:lnTo>
                  <a:pt x="13500" y="13500"/>
                </a:lnTo>
                <a:lnTo>
                  <a:pt x="12150" y="13500"/>
                </a:lnTo>
                <a:lnTo>
                  <a:pt x="12150" y="18900"/>
                </a:lnTo>
                <a:lnTo>
                  <a:pt x="13500" y="18900"/>
                </a:lnTo>
                <a:lnTo>
                  <a:pt x="10800" y="21600"/>
                </a:lnTo>
                <a:lnTo>
                  <a:pt x="8100" y="18900"/>
                </a:lnTo>
                <a:lnTo>
                  <a:pt x="9450" y="18900"/>
                </a:lnTo>
                <a:lnTo>
                  <a:pt x="9450" y="13500"/>
                </a:lnTo>
                <a:lnTo>
                  <a:pt x="8100" y="13500"/>
                </a:lnTo>
                <a:lnTo>
                  <a:pt x="8100" y="12150"/>
                </a:lnTo>
                <a:lnTo>
                  <a:pt x="2700" y="12150"/>
                </a:lnTo>
                <a:lnTo>
                  <a:pt x="2700" y="13500"/>
                </a:lnTo>
                <a:lnTo>
                  <a:pt x="0" y="10800"/>
                </a:lnTo>
                <a:lnTo>
                  <a:pt x="2700" y="8100"/>
                </a:lnTo>
                <a:lnTo>
                  <a:pt x="2700" y="9450"/>
                </a:lnTo>
                <a:lnTo>
                  <a:pt x="8100" y="9450"/>
                </a:lnTo>
                <a:lnTo>
                  <a:pt x="8100" y="81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utoUpdateAnimBg="0"/>
      <p:bldP spid="18439" grpId="0" autoUpdateAnimBg="0"/>
      <p:bldP spid="18440" grpId="0" autoUpdateAnimBg="0"/>
      <p:bldP spid="18441" grpId="0" autoUpdateAnimBg="0"/>
      <p:bldP spid="18442" grpId="0" autoUpdateAnimBg="0"/>
      <p:bldP spid="1844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99FF33"/>
            </a:gs>
            <a:gs pos="100000">
              <a:srgbClr val="FFFF99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экст"/>
          <p:cNvPicPr>
            <a:picLocks noChangeAspect="1" noChangeArrowheads="1"/>
          </p:cNvPicPr>
          <p:nvPr/>
        </p:nvPicPr>
        <p:blipFill>
          <a:blip r:embed="rId2" cstate="print"/>
          <a:srcRect b="8633"/>
          <a:stretch>
            <a:fillRect/>
          </a:stretch>
        </p:blipFill>
        <p:spPr bwMode="auto">
          <a:xfrm>
            <a:off x="6096000" y="1066800"/>
            <a:ext cx="28194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6096000" cy="9144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00FF"/>
                </a:solidFill>
              </a:rPr>
              <a:t>Психостимуляторы</a:t>
            </a:r>
          </a:p>
        </p:txBody>
      </p:sp>
      <p:pic>
        <p:nvPicPr>
          <p:cNvPr id="19459" name="Picture 3" descr="кокаин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600200"/>
            <a:ext cx="2819400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 descr="экстази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5200" y="2438400"/>
            <a:ext cx="245745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304800" y="3505200"/>
            <a:ext cx="29718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i="1">
                <a:solidFill>
                  <a:srgbClr val="0000FF"/>
                </a:solidFill>
              </a:rPr>
              <a:t>Кокаин </a:t>
            </a:r>
            <a:r>
              <a:rPr lang="ru-RU" b="1">
                <a:solidFill>
                  <a:srgbClr val="0000FF"/>
                </a:solidFill>
              </a:rPr>
              <a:t>–</a:t>
            </a:r>
            <a:r>
              <a:rPr lang="ru-RU">
                <a:solidFill>
                  <a:srgbClr val="0000FF"/>
                </a:solidFill>
              </a:rPr>
              <a:t> белый кристаллический порошок, по виду похож на питьевую соду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6019800" y="3429000"/>
            <a:ext cx="31242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i="1">
                <a:solidFill>
                  <a:srgbClr val="0000FF"/>
                </a:solidFill>
              </a:rPr>
              <a:t>Экстази</a:t>
            </a:r>
            <a:r>
              <a:rPr lang="ru-RU" b="1">
                <a:solidFill>
                  <a:srgbClr val="0000FF"/>
                </a:solidFill>
              </a:rPr>
              <a:t> </a:t>
            </a:r>
            <a:r>
              <a:rPr lang="ru-RU">
                <a:solidFill>
                  <a:srgbClr val="0000FF"/>
                </a:solidFill>
              </a:rPr>
              <a:t>– производятся в виде разноцветных таблеточек различной формы, иногда с рисунками на поверхности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utoUpdateAnimBg="0"/>
      <p:bldP spid="19462" grpId="0" autoUpdateAnimBg="0"/>
      <p:bldP spid="19464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00FFFF"/>
            </a:gs>
            <a:gs pos="100000">
              <a:schemeClr val="hlink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5791200" cy="9906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8080"/>
                </a:solidFill>
              </a:rPr>
              <a:t>Галлюциногены</a:t>
            </a:r>
          </a:p>
        </p:txBody>
      </p:sp>
      <p:pic>
        <p:nvPicPr>
          <p:cNvPr id="20484" name="Picture 4" descr="лсд"/>
          <p:cNvPicPr>
            <a:picLocks noChangeAspect="1" noChangeArrowheads="1"/>
          </p:cNvPicPr>
          <p:nvPr/>
        </p:nvPicPr>
        <p:blipFill>
          <a:blip r:embed="rId2" cstate="print">
            <a:lum bright="18000" contrast="24000"/>
          </a:blip>
          <a:srcRect/>
          <a:stretch>
            <a:fillRect/>
          </a:stretch>
        </p:blipFill>
        <p:spPr bwMode="auto">
          <a:xfrm>
            <a:off x="5867400" y="914400"/>
            <a:ext cx="198120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 descr="грибы3"/>
          <p:cNvPicPr>
            <a:picLocks noChangeAspect="1" noChangeArrowheads="1"/>
          </p:cNvPicPr>
          <p:nvPr/>
        </p:nvPicPr>
        <p:blipFill>
          <a:blip r:embed="rId3" cstate="print">
            <a:lum bright="12000" contrast="18000"/>
          </a:blip>
          <a:srcRect/>
          <a:stretch>
            <a:fillRect/>
          </a:stretch>
        </p:blipFill>
        <p:spPr bwMode="auto">
          <a:xfrm>
            <a:off x="838200" y="1524000"/>
            <a:ext cx="2819400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457200" y="3810000"/>
            <a:ext cx="38100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i="1">
                <a:solidFill>
                  <a:srgbClr val="003366"/>
                </a:solidFill>
              </a:rPr>
              <a:t>Грибы рода </a:t>
            </a:r>
            <a:r>
              <a:rPr lang="en-US" b="1" i="1">
                <a:solidFill>
                  <a:srgbClr val="003366"/>
                </a:solidFill>
                <a:latin typeface="Arbat-Bold" pitchFamily="2" charset="0"/>
              </a:rPr>
              <a:t>Psilotsibum</a:t>
            </a:r>
            <a:r>
              <a:rPr lang="en-US">
                <a:solidFill>
                  <a:srgbClr val="003366"/>
                </a:solidFill>
                <a:latin typeface="Arbat-Bold" pitchFamily="2" charset="0"/>
              </a:rPr>
              <a:t>-</a:t>
            </a:r>
            <a:r>
              <a:rPr lang="en-US">
                <a:solidFill>
                  <a:srgbClr val="003366"/>
                </a:solidFill>
              </a:rPr>
              <a:t> </a:t>
            </a:r>
            <a:r>
              <a:rPr lang="ru-RU">
                <a:solidFill>
                  <a:srgbClr val="003366"/>
                </a:solidFill>
              </a:rPr>
              <a:t>выглядят как маленькие коричневые поганки на тонкой ножке, шляпка имеет фиолетовый оттенок</a:t>
            </a:r>
          </a:p>
        </p:txBody>
      </p:sp>
      <p:sp>
        <p:nvSpPr>
          <p:cNvPr id="19462" name="Text Box 7"/>
          <p:cNvSpPr txBox="1">
            <a:spLocks noChangeArrowheads="1"/>
          </p:cNvSpPr>
          <p:nvPr/>
        </p:nvSpPr>
        <p:spPr bwMode="auto">
          <a:xfrm>
            <a:off x="4800600" y="1371600"/>
            <a:ext cx="434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pic>
        <p:nvPicPr>
          <p:cNvPr id="20488" name="Picture 8" descr="марк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5029200"/>
            <a:ext cx="1257300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4953000" y="2667000"/>
            <a:ext cx="39624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i="1">
                <a:solidFill>
                  <a:srgbClr val="003366"/>
                </a:solidFill>
              </a:rPr>
              <a:t>ЛСД</a:t>
            </a:r>
            <a:r>
              <a:rPr lang="ru-RU">
                <a:solidFill>
                  <a:srgbClr val="003366"/>
                </a:solidFill>
              </a:rPr>
              <a:t> – существует в виде прозрачного раствора, порошка и в виде разноцветных марок, напоминающих почтовые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utoUpdateAnimBg="0"/>
      <p:bldP spid="20486" grpId="0" autoUpdateAnimBg="0"/>
      <p:bldP spid="20489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FF66"/>
            </a:gs>
            <a:gs pos="100000">
              <a:srgbClr val="FF9900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04800"/>
            <a:ext cx="7772400" cy="11430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993300"/>
                </a:solidFill>
              </a:rPr>
              <a:t>Летучие наркотически действующие вещества</a:t>
            </a:r>
          </a:p>
        </p:txBody>
      </p:sp>
      <p:pic>
        <p:nvPicPr>
          <p:cNvPr id="21507" name="Picture 3" descr="ацетон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/>
          <a:stretch>
            <a:fillRect/>
          </a:stretch>
        </p:blipFill>
        <p:spPr bwMode="auto">
          <a:xfrm>
            <a:off x="1295400" y="4343400"/>
            <a:ext cx="15795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 descr="бензи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905000"/>
            <a:ext cx="2286000" cy="189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6" descr="момент"/>
          <p:cNvPicPr>
            <a:picLocks noChangeAspect="1" noChangeArrowheads="1"/>
          </p:cNvPicPr>
          <p:nvPr/>
        </p:nvPicPr>
        <p:blipFill>
          <a:blip r:embed="rId4" cstate="print">
            <a:lum bright="-18000" contrast="42000"/>
          </a:blip>
          <a:srcRect/>
          <a:stretch>
            <a:fillRect/>
          </a:stretch>
        </p:blipFill>
        <p:spPr bwMode="auto">
          <a:xfrm>
            <a:off x="6477000" y="4267200"/>
            <a:ext cx="15303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2286000" y="2057400"/>
            <a:ext cx="4495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>
                <a:solidFill>
                  <a:srgbClr val="993300"/>
                </a:solidFill>
              </a:rPr>
              <a:t>Бензин</a:t>
            </a: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2209800" y="4572000"/>
            <a:ext cx="3886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>
                <a:solidFill>
                  <a:srgbClr val="993300"/>
                </a:solidFill>
              </a:rPr>
              <a:t>Ацетон</a:t>
            </a: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5791200" y="2971800"/>
            <a:ext cx="28194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>
                <a:solidFill>
                  <a:srgbClr val="993300"/>
                </a:solidFill>
              </a:rPr>
              <a:t>Клей «Момент»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8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utoUpdateAnimBg="0"/>
      <p:bldP spid="21511" grpId="0" autoUpdateAnimBg="0"/>
      <p:bldP spid="21512" grpId="0" autoUpdateAnimBg="0"/>
      <p:bldP spid="21513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0066FF"/>
            </a:gs>
            <a:gs pos="100000">
              <a:srgbClr val="CCCCFF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6553200" cy="4572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3366"/>
                </a:solidFill>
              </a:rPr>
              <a:t>О вреде наркотиков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051050" y="3213100"/>
            <a:ext cx="44164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003366"/>
                </a:solidFill>
              </a:rPr>
              <a:t>Что наркотики приносят людям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2124075" y="2492375"/>
            <a:ext cx="434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rgbClr val="003366"/>
                </a:solidFill>
              </a:rPr>
              <a:t>Физическая зависимость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827088" y="4508500"/>
            <a:ext cx="6934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rgbClr val="003366"/>
                </a:solidFill>
              </a:rPr>
              <a:t>Психологическая зависимость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187450" y="5373688"/>
            <a:ext cx="62484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Развитие постоянной, иногда непреодолимой психологической потребности в наркотике</a:t>
            </a: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1042988" y="908050"/>
            <a:ext cx="650398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Состояние, развивающееся в результате употребления наркотиков; приводит к химической зависимости организма</a:t>
            </a:r>
          </a:p>
        </p:txBody>
      </p:sp>
      <p:sp>
        <p:nvSpPr>
          <p:cNvPr id="22538" name="Line 10"/>
          <p:cNvSpPr>
            <a:spLocks noChangeShapeType="1"/>
          </p:cNvSpPr>
          <p:nvPr/>
        </p:nvSpPr>
        <p:spPr bwMode="auto">
          <a:xfrm flipV="1">
            <a:off x="4284663" y="2924175"/>
            <a:ext cx="0" cy="3603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2539" name="Line 11"/>
          <p:cNvSpPr>
            <a:spLocks noChangeShapeType="1"/>
          </p:cNvSpPr>
          <p:nvPr/>
        </p:nvSpPr>
        <p:spPr bwMode="auto">
          <a:xfrm>
            <a:off x="4284663" y="4076700"/>
            <a:ext cx="0" cy="3603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2540" name="Line 12"/>
          <p:cNvSpPr>
            <a:spLocks noChangeShapeType="1"/>
          </p:cNvSpPr>
          <p:nvPr/>
        </p:nvSpPr>
        <p:spPr bwMode="auto">
          <a:xfrm flipV="1">
            <a:off x="4284663" y="2133600"/>
            <a:ext cx="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2541" name="Line 13"/>
          <p:cNvSpPr>
            <a:spLocks noChangeShapeType="1"/>
          </p:cNvSpPr>
          <p:nvPr/>
        </p:nvSpPr>
        <p:spPr bwMode="auto">
          <a:xfrm>
            <a:off x="4284663" y="4868863"/>
            <a:ext cx="0" cy="504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utoUpdateAnimBg="0"/>
      <p:bldP spid="22531" grpId="0" autoUpdateAnimBg="0"/>
      <p:bldP spid="22532" grpId="0" autoUpdateAnimBg="0"/>
      <p:bldP spid="22533" grpId="0" autoUpdateAnimBg="0"/>
      <p:bldP spid="22534" grpId="0" autoUpdateAnimBg="0"/>
      <p:bldP spid="22536" grpId="0" autoUpdateAnimBg="0"/>
      <p:bldP spid="22538" grpId="0" animBg="1"/>
      <p:bldP spid="22539" grpId="0" animBg="1"/>
      <p:bldP spid="22540" grpId="0" animBg="1"/>
      <p:bldP spid="2254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99FFCC"/>
            </a:gs>
            <a:gs pos="100000">
              <a:srgbClr val="0099CC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315200" cy="8382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3366"/>
                </a:solidFill>
              </a:rPr>
              <a:t>Употребление конопли</a:t>
            </a:r>
          </a:p>
        </p:txBody>
      </p:sp>
      <p:pic>
        <p:nvPicPr>
          <p:cNvPr id="23556" name="Picture 4" descr="HM00250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4953000"/>
            <a:ext cx="131762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228600" y="3581400"/>
            <a:ext cx="19812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Хронический бронхит</a:t>
            </a:r>
          </a:p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Рак легких</a:t>
            </a:r>
          </a:p>
        </p:txBody>
      </p:sp>
      <p:sp>
        <p:nvSpPr>
          <p:cNvPr id="23565" name="Text Box 13"/>
          <p:cNvSpPr txBox="1">
            <a:spLocks noChangeArrowheads="1"/>
          </p:cNvSpPr>
          <p:nvPr/>
        </p:nvSpPr>
        <p:spPr bwMode="auto">
          <a:xfrm>
            <a:off x="2209800" y="3505200"/>
            <a:ext cx="2057400" cy="187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Хроническая сердечная недостаточность</a:t>
            </a:r>
          </a:p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Повышение нагрузки на сердце</a:t>
            </a:r>
          </a:p>
        </p:txBody>
      </p:sp>
      <p:sp>
        <p:nvSpPr>
          <p:cNvPr id="23567" name="Text Box 15"/>
          <p:cNvSpPr txBox="1">
            <a:spLocks noChangeArrowheads="1"/>
          </p:cNvSpPr>
          <p:nvPr/>
        </p:nvSpPr>
        <p:spPr bwMode="auto">
          <a:xfrm>
            <a:off x="4572000" y="2971800"/>
            <a:ext cx="20574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Тяжелые повреждения головного мозга</a:t>
            </a: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1143000" y="1752600"/>
            <a:ext cx="6781800" cy="1752600"/>
            <a:chOff x="720" y="816"/>
            <a:chExt cx="4272" cy="1104"/>
          </a:xfrm>
        </p:grpSpPr>
        <p:sp>
          <p:nvSpPr>
            <p:cNvPr id="22540" name="Line 7"/>
            <p:cNvSpPr>
              <a:spLocks noChangeShapeType="1"/>
            </p:cNvSpPr>
            <p:nvPr/>
          </p:nvSpPr>
          <p:spPr bwMode="auto">
            <a:xfrm flipV="1">
              <a:off x="720" y="816"/>
              <a:ext cx="42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1" name="Line 10"/>
            <p:cNvSpPr>
              <a:spLocks noChangeShapeType="1"/>
            </p:cNvSpPr>
            <p:nvPr/>
          </p:nvSpPr>
          <p:spPr bwMode="auto">
            <a:xfrm>
              <a:off x="720" y="816"/>
              <a:ext cx="0" cy="110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2" name="Line 12"/>
            <p:cNvSpPr>
              <a:spLocks noChangeShapeType="1"/>
            </p:cNvSpPr>
            <p:nvPr/>
          </p:nvSpPr>
          <p:spPr bwMode="auto">
            <a:xfrm>
              <a:off x="2016" y="816"/>
              <a:ext cx="0" cy="105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3" name="Line 14"/>
            <p:cNvSpPr>
              <a:spLocks noChangeShapeType="1"/>
            </p:cNvSpPr>
            <p:nvPr/>
          </p:nvSpPr>
          <p:spPr bwMode="auto">
            <a:xfrm>
              <a:off x="3456" y="816"/>
              <a:ext cx="0" cy="6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4" name="Line 16"/>
            <p:cNvSpPr>
              <a:spLocks noChangeShapeType="1"/>
            </p:cNvSpPr>
            <p:nvPr/>
          </p:nvSpPr>
          <p:spPr bwMode="auto">
            <a:xfrm>
              <a:off x="4992" y="816"/>
              <a:ext cx="0" cy="57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3569" name="Text Box 17"/>
          <p:cNvSpPr txBox="1">
            <a:spLocks noChangeArrowheads="1"/>
          </p:cNvSpPr>
          <p:nvPr/>
        </p:nvSpPr>
        <p:spPr bwMode="auto">
          <a:xfrm>
            <a:off x="7086600" y="2819400"/>
            <a:ext cx="152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Ослабление иммунитета</a:t>
            </a:r>
          </a:p>
        </p:txBody>
      </p:sp>
      <p:sp>
        <p:nvSpPr>
          <p:cNvPr id="23571" name="Text Box 19"/>
          <p:cNvSpPr txBox="1">
            <a:spLocks noChangeArrowheads="1"/>
          </p:cNvSpPr>
          <p:nvPr/>
        </p:nvSpPr>
        <p:spPr bwMode="auto">
          <a:xfrm>
            <a:off x="1371600" y="1143000"/>
            <a:ext cx="5791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003366"/>
                </a:solidFill>
              </a:rPr>
              <a:t>Нарушения в организме</a:t>
            </a:r>
          </a:p>
        </p:txBody>
      </p:sp>
      <p:pic>
        <p:nvPicPr>
          <p:cNvPr id="23572" name="Picture 20" descr="j023467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4292600"/>
            <a:ext cx="11430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3" name="Picture 21" descr="j023473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54102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3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utoUpdateAnimBg="0"/>
      <p:bldP spid="23563" grpId="0" autoUpdateAnimBg="0"/>
      <p:bldP spid="23565" grpId="0" autoUpdateAnimBg="0"/>
      <p:bldP spid="23567" grpId="0" autoUpdateAnimBg="0"/>
      <p:bldP spid="23569" grpId="0" autoUpdateAnimBg="0"/>
      <p:bldP spid="23571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hlink"/>
            </a:gs>
            <a:gs pos="100000">
              <a:srgbClr val="0099CC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81000"/>
            <a:ext cx="7391400" cy="914400"/>
          </a:xfrm>
        </p:spPr>
        <p:txBody>
          <a:bodyPr/>
          <a:lstStyle/>
          <a:p>
            <a:pPr eaLnBrk="1" hangingPunct="1"/>
            <a:r>
              <a:rPr lang="ru-RU" sz="4000" b="1" smtClean="0">
                <a:solidFill>
                  <a:srgbClr val="003366"/>
                </a:solidFill>
              </a:rPr>
              <a:t>Употребление </a:t>
            </a:r>
            <a:br>
              <a:rPr lang="ru-RU" sz="4000" b="1" smtClean="0">
                <a:solidFill>
                  <a:srgbClr val="003366"/>
                </a:solidFill>
              </a:rPr>
            </a:br>
            <a:r>
              <a:rPr lang="ru-RU" sz="4000" b="1" smtClean="0">
                <a:solidFill>
                  <a:srgbClr val="003366"/>
                </a:solidFill>
              </a:rPr>
              <a:t>опиатных наркотиков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838200" y="2286000"/>
            <a:ext cx="6781800" cy="1676400"/>
            <a:chOff x="528" y="1440"/>
            <a:chExt cx="4272" cy="1056"/>
          </a:xfrm>
        </p:grpSpPr>
        <p:sp>
          <p:nvSpPr>
            <p:cNvPr id="23565" name="Line 3"/>
            <p:cNvSpPr>
              <a:spLocks noChangeShapeType="1"/>
            </p:cNvSpPr>
            <p:nvPr/>
          </p:nvSpPr>
          <p:spPr bwMode="auto">
            <a:xfrm>
              <a:off x="528" y="1440"/>
              <a:ext cx="42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6" name="Line 4"/>
            <p:cNvSpPr>
              <a:spLocks noChangeShapeType="1"/>
            </p:cNvSpPr>
            <p:nvPr/>
          </p:nvSpPr>
          <p:spPr bwMode="auto">
            <a:xfrm>
              <a:off x="528" y="1440"/>
              <a:ext cx="0" cy="86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7" name="Line 5"/>
            <p:cNvSpPr>
              <a:spLocks noChangeShapeType="1"/>
            </p:cNvSpPr>
            <p:nvPr/>
          </p:nvSpPr>
          <p:spPr bwMode="auto">
            <a:xfrm>
              <a:off x="4800" y="1440"/>
              <a:ext cx="0" cy="76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8" name="Line 6"/>
            <p:cNvSpPr>
              <a:spLocks noChangeShapeType="1"/>
            </p:cNvSpPr>
            <p:nvPr/>
          </p:nvSpPr>
          <p:spPr bwMode="auto">
            <a:xfrm>
              <a:off x="2640" y="1440"/>
              <a:ext cx="0" cy="105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9" name="Line 7"/>
            <p:cNvSpPr>
              <a:spLocks noChangeShapeType="1"/>
            </p:cNvSpPr>
            <p:nvPr/>
          </p:nvSpPr>
          <p:spPr bwMode="auto">
            <a:xfrm>
              <a:off x="1536" y="1440"/>
              <a:ext cx="0" cy="43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70" name="Line 8"/>
            <p:cNvSpPr>
              <a:spLocks noChangeShapeType="1"/>
            </p:cNvSpPr>
            <p:nvPr/>
          </p:nvSpPr>
          <p:spPr bwMode="auto">
            <a:xfrm>
              <a:off x="3744" y="1440"/>
              <a:ext cx="0" cy="38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228600" y="3733800"/>
            <a:ext cx="153511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Нарушение функций головного мозга</a:t>
            </a: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6781800" y="3581400"/>
            <a:ext cx="1905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Нарушение костной и зубной тканей</a:t>
            </a:r>
          </a:p>
        </p:txBody>
      </p:sp>
      <p:sp>
        <p:nvSpPr>
          <p:cNvPr id="24587" name="Text Box 11"/>
          <p:cNvSpPr txBox="1">
            <a:spLocks noChangeArrowheads="1"/>
          </p:cNvSpPr>
          <p:nvPr/>
        </p:nvSpPr>
        <p:spPr bwMode="auto">
          <a:xfrm>
            <a:off x="3505200" y="4114800"/>
            <a:ext cx="15716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Ухудшение дыхания</a:t>
            </a:r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1752600" y="3048000"/>
            <a:ext cx="15240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>
                <a:solidFill>
                  <a:srgbClr val="003366"/>
                </a:solidFill>
              </a:rPr>
              <a:t>Резкое снижение иммунитета</a:t>
            </a:r>
          </a:p>
        </p:txBody>
      </p:sp>
      <p:sp>
        <p:nvSpPr>
          <p:cNvPr id="24589" name="Text Box 13"/>
          <p:cNvSpPr txBox="1">
            <a:spLocks noChangeArrowheads="1"/>
          </p:cNvSpPr>
          <p:nvPr/>
        </p:nvSpPr>
        <p:spPr bwMode="auto">
          <a:xfrm>
            <a:off x="5181600" y="3048000"/>
            <a:ext cx="14478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Сепсис – заражение крови</a:t>
            </a:r>
          </a:p>
        </p:txBody>
      </p:sp>
      <p:pic>
        <p:nvPicPr>
          <p:cNvPr id="24590" name="Picture 14" descr="HM00302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5257800"/>
            <a:ext cx="1295400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1" name="Picture 15" descr="легкие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3581400" y="5105400"/>
            <a:ext cx="1270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2" name="Picture 16" descr="скелет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4648200"/>
            <a:ext cx="9906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4" name="Text Box 18"/>
          <p:cNvSpPr txBox="1">
            <a:spLocks noChangeArrowheads="1"/>
          </p:cNvSpPr>
          <p:nvPr/>
        </p:nvSpPr>
        <p:spPr bwMode="auto">
          <a:xfrm>
            <a:off x="1143000" y="1676400"/>
            <a:ext cx="6477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003366"/>
                </a:solidFill>
              </a:rPr>
              <a:t>Нарушения в организме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  <p:bldP spid="24585" grpId="0" autoUpdateAnimBg="0"/>
      <p:bldP spid="24586" grpId="0" autoUpdateAnimBg="0"/>
      <p:bldP spid="24587" grpId="0" autoUpdateAnimBg="0"/>
      <p:bldP spid="24588" grpId="0" autoUpdateAnimBg="0"/>
      <p:bldP spid="24589" grpId="0" autoUpdateAnimBg="0"/>
      <p:bldP spid="24594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CCECFF"/>
            </a:gs>
            <a:gs pos="100000">
              <a:srgbClr val="0099CC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772400" cy="1143000"/>
          </a:xfrm>
        </p:spPr>
        <p:txBody>
          <a:bodyPr/>
          <a:lstStyle/>
          <a:p>
            <a:pPr eaLnBrk="1" hangingPunct="1"/>
            <a:r>
              <a:rPr lang="ru-RU" sz="3800" b="1" smtClean="0">
                <a:solidFill>
                  <a:srgbClr val="003366"/>
                </a:solidFill>
              </a:rPr>
              <a:t>Употребление психостимуляторов</a:t>
            </a: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1905000" y="1676400"/>
            <a:ext cx="5029200" cy="1295400"/>
            <a:chOff x="1200" y="1344"/>
            <a:chExt cx="3168" cy="480"/>
          </a:xfrm>
        </p:grpSpPr>
        <p:sp>
          <p:nvSpPr>
            <p:cNvPr id="24592" name="Line 3"/>
            <p:cNvSpPr>
              <a:spLocks noChangeShapeType="1"/>
            </p:cNvSpPr>
            <p:nvPr/>
          </p:nvSpPr>
          <p:spPr bwMode="auto">
            <a:xfrm>
              <a:off x="1200" y="1344"/>
              <a:ext cx="316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93" name="Line 4"/>
            <p:cNvSpPr>
              <a:spLocks noChangeShapeType="1"/>
            </p:cNvSpPr>
            <p:nvPr/>
          </p:nvSpPr>
          <p:spPr bwMode="auto">
            <a:xfrm>
              <a:off x="1200" y="1344"/>
              <a:ext cx="0" cy="48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94" name="Line 5"/>
            <p:cNvSpPr>
              <a:spLocks noChangeShapeType="1"/>
            </p:cNvSpPr>
            <p:nvPr/>
          </p:nvSpPr>
          <p:spPr bwMode="auto">
            <a:xfrm flipH="1">
              <a:off x="4368" y="1344"/>
              <a:ext cx="0" cy="43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323850" y="3200400"/>
            <a:ext cx="33115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Резко усиливают обмен веществ</a:t>
            </a: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762000" y="4572000"/>
            <a:ext cx="2971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Дефицит жизненных ресурсов</a:t>
            </a:r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685800" y="5791200"/>
            <a:ext cx="3429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>
                <a:solidFill>
                  <a:srgbClr val="003366"/>
                </a:solidFill>
              </a:rPr>
              <a:t>Истощение, худоба, старение кожи</a:t>
            </a:r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5334000" y="2895600"/>
            <a:ext cx="2971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Резко увеличивают частоту сердечных сокращений и повышают артериальное давление</a:t>
            </a:r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5334000" y="4724400"/>
            <a:ext cx="297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Дистрофия миокарда</a:t>
            </a:r>
          </a:p>
        </p:txBody>
      </p:sp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5181600" y="57150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Инфаркт миокарда</a:t>
            </a:r>
          </a:p>
        </p:txBody>
      </p:sp>
      <p:sp>
        <p:nvSpPr>
          <p:cNvPr id="25612" name="Text Box 12"/>
          <p:cNvSpPr txBox="1">
            <a:spLocks noChangeArrowheads="1"/>
          </p:cNvSpPr>
          <p:nvPr/>
        </p:nvSpPr>
        <p:spPr bwMode="auto">
          <a:xfrm>
            <a:off x="1905000" y="1143000"/>
            <a:ext cx="533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rgbClr val="003366"/>
                </a:solidFill>
              </a:rPr>
              <a:t>Нарушения в организме</a:t>
            </a:r>
          </a:p>
        </p:txBody>
      </p:sp>
      <p:pic>
        <p:nvPicPr>
          <p:cNvPr id="25614" name="Picture 14" descr="сердц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200" y="1828800"/>
            <a:ext cx="1930400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5" name="Line 15"/>
          <p:cNvSpPr>
            <a:spLocks noChangeShapeType="1"/>
          </p:cNvSpPr>
          <p:nvPr/>
        </p:nvSpPr>
        <p:spPr bwMode="auto">
          <a:xfrm>
            <a:off x="1905000" y="38862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5616" name="Line 16"/>
          <p:cNvSpPr>
            <a:spLocks noChangeShapeType="1"/>
          </p:cNvSpPr>
          <p:nvPr/>
        </p:nvSpPr>
        <p:spPr bwMode="auto">
          <a:xfrm>
            <a:off x="1905000" y="52578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5617" name="Line 17"/>
          <p:cNvSpPr>
            <a:spLocks noChangeShapeType="1"/>
          </p:cNvSpPr>
          <p:nvPr/>
        </p:nvSpPr>
        <p:spPr bwMode="auto">
          <a:xfrm flipH="1">
            <a:off x="6948488" y="4365625"/>
            <a:ext cx="0" cy="3587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5618" name="Line 18"/>
          <p:cNvSpPr>
            <a:spLocks noChangeShapeType="1"/>
          </p:cNvSpPr>
          <p:nvPr/>
        </p:nvSpPr>
        <p:spPr bwMode="auto">
          <a:xfrm>
            <a:off x="6934200" y="51054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5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utoUpdateAnimBg="0"/>
      <p:bldP spid="25606" grpId="0" autoUpdateAnimBg="0"/>
      <p:bldP spid="25607" grpId="0" autoUpdateAnimBg="0"/>
      <p:bldP spid="25608" grpId="0" autoUpdateAnimBg="0"/>
      <p:bldP spid="25609" grpId="0" autoUpdateAnimBg="0"/>
      <p:bldP spid="25610" grpId="0" autoUpdateAnimBg="0"/>
      <p:bldP spid="25611" grpId="0" autoUpdateAnimBg="0"/>
      <p:bldP spid="25612" grpId="0" autoUpdateAnimBg="0"/>
      <p:bldP spid="25615" grpId="0" animBg="1"/>
      <p:bldP spid="25616" grpId="0" animBg="1"/>
      <p:bldP spid="25617" grpId="0" animBg="1"/>
      <p:bldP spid="256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3399FF"/>
            </a:gs>
            <a:gs pos="100000">
              <a:schemeClr val="hlink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7772400" cy="1143000"/>
          </a:xfrm>
        </p:spPr>
        <p:txBody>
          <a:bodyPr/>
          <a:lstStyle/>
          <a:p>
            <a:pPr eaLnBrk="1" hangingPunct="1"/>
            <a:r>
              <a:rPr lang="ru-RU" sz="4000" b="1" smtClean="0">
                <a:solidFill>
                  <a:srgbClr val="003366"/>
                </a:solidFill>
              </a:rPr>
              <a:t>Употребление галлюциногенов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2133600" y="1981200"/>
            <a:ext cx="4572000" cy="1066800"/>
            <a:chOff x="1344" y="1248"/>
            <a:chExt cx="2880" cy="672"/>
          </a:xfrm>
        </p:grpSpPr>
        <p:sp>
          <p:nvSpPr>
            <p:cNvPr id="25615" name="Line 3"/>
            <p:cNvSpPr>
              <a:spLocks noChangeShapeType="1"/>
            </p:cNvSpPr>
            <p:nvPr/>
          </p:nvSpPr>
          <p:spPr bwMode="auto">
            <a:xfrm>
              <a:off x="1344" y="1248"/>
              <a:ext cx="28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16" name="Line 4"/>
            <p:cNvSpPr>
              <a:spLocks noChangeShapeType="1"/>
            </p:cNvSpPr>
            <p:nvPr/>
          </p:nvSpPr>
          <p:spPr bwMode="auto">
            <a:xfrm flipH="1">
              <a:off x="1344" y="1248"/>
              <a:ext cx="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17" name="Line 5"/>
            <p:cNvSpPr>
              <a:spLocks noChangeShapeType="1"/>
            </p:cNvSpPr>
            <p:nvPr/>
          </p:nvSpPr>
          <p:spPr bwMode="auto">
            <a:xfrm flipH="1">
              <a:off x="4224" y="1248"/>
              <a:ext cx="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990600" y="3276600"/>
            <a:ext cx="2209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Головной мозг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990600" y="5791200"/>
            <a:ext cx="2286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Психоз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5562600" y="3276600"/>
            <a:ext cx="2209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Печень</a:t>
            </a:r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5486400" y="4724400"/>
            <a:ext cx="2514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Печеночная недостаточность</a:t>
            </a:r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990600" y="4648200"/>
            <a:ext cx="2743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Разрушение психики</a:t>
            </a:r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1905000" y="1371600"/>
            <a:ext cx="5105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003366"/>
                </a:solidFill>
              </a:rPr>
              <a:t>Нарушения в организме</a:t>
            </a:r>
          </a:p>
        </p:txBody>
      </p:sp>
      <p:sp>
        <p:nvSpPr>
          <p:cNvPr id="26637" name="Line 13"/>
          <p:cNvSpPr>
            <a:spLocks noChangeShapeType="1"/>
          </p:cNvSpPr>
          <p:nvPr/>
        </p:nvSpPr>
        <p:spPr bwMode="auto">
          <a:xfrm>
            <a:off x="2133600" y="3886200"/>
            <a:ext cx="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6638" name="Line 14"/>
          <p:cNvSpPr>
            <a:spLocks noChangeShapeType="1"/>
          </p:cNvSpPr>
          <p:nvPr/>
        </p:nvSpPr>
        <p:spPr bwMode="auto">
          <a:xfrm>
            <a:off x="2133600" y="50292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6639" name="Line 15"/>
          <p:cNvSpPr>
            <a:spLocks noChangeShapeType="1"/>
          </p:cNvSpPr>
          <p:nvPr/>
        </p:nvSpPr>
        <p:spPr bwMode="auto">
          <a:xfrm>
            <a:off x="6705600" y="3733800"/>
            <a:ext cx="0" cy="838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pic>
        <p:nvPicPr>
          <p:cNvPr id="26640" name="Picture 16" descr="голмоз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905000"/>
            <a:ext cx="160020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1" name="Picture 17" descr="печень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3657600"/>
            <a:ext cx="1600200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6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6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utoUpdateAnimBg="0"/>
      <p:bldP spid="26630" grpId="0" autoUpdateAnimBg="0"/>
      <p:bldP spid="26631" grpId="0" autoUpdateAnimBg="0"/>
      <p:bldP spid="26632" grpId="0" autoUpdateAnimBg="0"/>
      <p:bldP spid="26633" grpId="0" autoUpdateAnimBg="0"/>
      <p:bldP spid="26634" grpId="0" autoUpdateAnimBg="0"/>
      <p:bldP spid="26635" grpId="0" autoUpdateAnimBg="0"/>
      <p:bldP spid="26637" grpId="0" animBg="1"/>
      <p:bldP spid="26638" grpId="0" animBg="1"/>
      <p:bldP spid="2663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0099CC"/>
            </a:gs>
            <a:gs pos="100000">
              <a:srgbClr val="CCCCFF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7772400" cy="11430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3366"/>
                </a:solidFill>
              </a:rPr>
              <a:t>Употребление ЛНДВ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1143000" y="1905000"/>
            <a:ext cx="6629400" cy="762000"/>
            <a:chOff x="720" y="1200"/>
            <a:chExt cx="4176" cy="480"/>
          </a:xfrm>
        </p:grpSpPr>
        <p:sp>
          <p:nvSpPr>
            <p:cNvPr id="26645" name="Line 3"/>
            <p:cNvSpPr>
              <a:spLocks noChangeShapeType="1"/>
            </p:cNvSpPr>
            <p:nvPr/>
          </p:nvSpPr>
          <p:spPr bwMode="auto">
            <a:xfrm>
              <a:off x="720" y="1200"/>
              <a:ext cx="41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46" name="Line 4"/>
            <p:cNvSpPr>
              <a:spLocks noChangeShapeType="1"/>
            </p:cNvSpPr>
            <p:nvPr/>
          </p:nvSpPr>
          <p:spPr bwMode="auto">
            <a:xfrm>
              <a:off x="720" y="1200"/>
              <a:ext cx="0" cy="48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47" name="Line 5"/>
            <p:cNvSpPr>
              <a:spLocks noChangeShapeType="1"/>
            </p:cNvSpPr>
            <p:nvPr/>
          </p:nvSpPr>
          <p:spPr bwMode="auto">
            <a:xfrm>
              <a:off x="4896" y="1200"/>
              <a:ext cx="0" cy="48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48" name="Line 6"/>
            <p:cNvSpPr>
              <a:spLocks noChangeShapeType="1"/>
            </p:cNvSpPr>
            <p:nvPr/>
          </p:nvSpPr>
          <p:spPr bwMode="auto">
            <a:xfrm>
              <a:off x="2784" y="1200"/>
              <a:ext cx="0" cy="43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0" y="2819400"/>
            <a:ext cx="2133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Гибель клеток печени</a:t>
            </a: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0" y="3962400"/>
            <a:ext cx="2339975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Хроническая недостаточность, нарушение свертываемости крови</a:t>
            </a: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0" y="6019800"/>
            <a:ext cx="2514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Цирроз печени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3276600" y="2743200"/>
            <a:ext cx="2209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Гибель клеток головного мозга</a:t>
            </a: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3429000" y="4267200"/>
            <a:ext cx="1828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Слабоумие </a:t>
            </a: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3581400" y="5715000"/>
            <a:ext cx="1752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Отставание в развитии</a:t>
            </a:r>
          </a:p>
        </p:txBody>
      </p:sp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7010400" y="2819400"/>
            <a:ext cx="1752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Гибель клеток легких</a:t>
            </a:r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6553200" y="4419600"/>
            <a:ext cx="2590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3366"/>
                </a:solidFill>
              </a:rPr>
              <a:t>Пневмония</a:t>
            </a:r>
          </a:p>
        </p:txBody>
      </p:sp>
      <p:sp>
        <p:nvSpPr>
          <p:cNvPr id="27663" name="Text Box 15"/>
          <p:cNvSpPr txBox="1">
            <a:spLocks noChangeArrowheads="1"/>
          </p:cNvSpPr>
          <p:nvPr/>
        </p:nvSpPr>
        <p:spPr bwMode="auto">
          <a:xfrm>
            <a:off x="2057400" y="1295400"/>
            <a:ext cx="5257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003366"/>
                </a:solidFill>
              </a:rPr>
              <a:t>Нарушения в организме</a:t>
            </a:r>
          </a:p>
        </p:txBody>
      </p:sp>
      <p:sp>
        <p:nvSpPr>
          <p:cNvPr id="27665" name="Line 17"/>
          <p:cNvSpPr>
            <a:spLocks noChangeShapeType="1"/>
          </p:cNvSpPr>
          <p:nvPr/>
        </p:nvSpPr>
        <p:spPr bwMode="auto">
          <a:xfrm>
            <a:off x="1143000" y="3429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7666" name="Line 18"/>
          <p:cNvSpPr>
            <a:spLocks noChangeShapeType="1"/>
          </p:cNvSpPr>
          <p:nvPr/>
        </p:nvSpPr>
        <p:spPr bwMode="auto">
          <a:xfrm>
            <a:off x="1143000" y="5410200"/>
            <a:ext cx="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7667" name="Line 19"/>
          <p:cNvSpPr>
            <a:spLocks noChangeShapeType="1"/>
          </p:cNvSpPr>
          <p:nvPr/>
        </p:nvSpPr>
        <p:spPr bwMode="auto">
          <a:xfrm>
            <a:off x="4419600" y="3352800"/>
            <a:ext cx="0" cy="91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7668" name="Line 20"/>
          <p:cNvSpPr>
            <a:spLocks noChangeShapeType="1"/>
          </p:cNvSpPr>
          <p:nvPr/>
        </p:nvSpPr>
        <p:spPr bwMode="auto">
          <a:xfrm>
            <a:off x="4419600" y="4648200"/>
            <a:ext cx="0" cy="106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7669" name="Line 21"/>
          <p:cNvSpPr>
            <a:spLocks noChangeShapeType="1"/>
          </p:cNvSpPr>
          <p:nvPr/>
        </p:nvSpPr>
        <p:spPr bwMode="auto">
          <a:xfrm>
            <a:off x="7772400" y="3505200"/>
            <a:ext cx="0" cy="91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pic>
        <p:nvPicPr>
          <p:cNvPr id="27670" name="Picture 22" descr="пневмон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5029200"/>
            <a:ext cx="125730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1" name="Picture 23" descr="голмозг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3352800"/>
            <a:ext cx="1257300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2" name="Picture 24" descr="печень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5105400"/>
            <a:ext cx="1270000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1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1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83" dur="500"/>
                                        <p:tgtEl>
                                          <p:spTgt spid="27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2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4" dur="5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utoUpdateAnimBg="0"/>
      <p:bldP spid="27655" grpId="0" autoUpdateAnimBg="0"/>
      <p:bldP spid="27656" grpId="0" autoUpdateAnimBg="0"/>
      <p:bldP spid="27657" grpId="0" autoUpdateAnimBg="0"/>
      <p:bldP spid="27658" grpId="0" autoUpdateAnimBg="0"/>
      <p:bldP spid="27659" grpId="0" autoUpdateAnimBg="0"/>
      <p:bldP spid="27660" grpId="0" autoUpdateAnimBg="0"/>
      <p:bldP spid="27661" grpId="0" autoUpdateAnimBg="0"/>
      <p:bldP spid="27662" grpId="0" autoUpdateAnimBg="0"/>
      <p:bldP spid="27663" grpId="0" autoUpdateAnimBg="0"/>
      <p:bldP spid="27665" grpId="0" animBg="1"/>
      <p:bldP spid="27666" grpId="0" animBg="1"/>
      <p:bldP spid="27667" grpId="0" animBg="1"/>
      <p:bldP spid="27668" grpId="0" animBg="1"/>
      <p:bldP spid="2766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CCCC"/>
            </a:gs>
            <a:gs pos="100000">
              <a:srgbClr val="CCCCFF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772400" cy="11430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660066"/>
                </a:solidFill>
              </a:rPr>
              <a:t>О   СПИДе</a:t>
            </a:r>
          </a:p>
        </p:txBody>
      </p:sp>
      <p:pic>
        <p:nvPicPr>
          <p:cNvPr id="28675" name="Picture 3" descr="1 де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762000"/>
            <a:ext cx="19812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 descr="спидинар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581400"/>
            <a:ext cx="3810000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5" descr="игл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295400"/>
            <a:ext cx="2209800" cy="123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762000" y="2819400"/>
            <a:ext cx="4419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>
                <a:solidFill>
                  <a:srgbClr val="660066"/>
                </a:solidFill>
              </a:rPr>
              <a:t>«Чума </a:t>
            </a:r>
            <a:r>
              <a:rPr lang="en-US" sz="3600">
                <a:solidFill>
                  <a:srgbClr val="660066"/>
                </a:solidFill>
              </a:rPr>
              <a:t>XX</a:t>
            </a:r>
            <a:r>
              <a:rPr lang="ru-RU" sz="3600">
                <a:solidFill>
                  <a:srgbClr val="660066"/>
                </a:solidFill>
              </a:rPr>
              <a:t> века»</a:t>
            </a: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5029200" y="2971800"/>
            <a:ext cx="3657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rgbClr val="660066"/>
                </a:solidFill>
              </a:rPr>
              <a:t>Всемирный день борьбы со СПИДом – 1 декабря</a:t>
            </a:r>
          </a:p>
        </p:txBody>
      </p:sp>
      <p:pic>
        <p:nvPicPr>
          <p:cNvPr id="28680" name="Picture 8" descr="Квин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8400" y="4114800"/>
            <a:ext cx="1560513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utoUpdateAnimBg="0"/>
      <p:bldP spid="28678" grpId="0" autoUpdateAnimBg="0"/>
      <p:bldP spid="28679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9900"/>
            </a:gs>
            <a:gs pos="100000">
              <a:srgbClr val="FF0000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/>
              <a:t>Спасибо – НЕТ!</a:t>
            </a:r>
          </a:p>
        </p:txBody>
      </p:sp>
      <p:pic>
        <p:nvPicPr>
          <p:cNvPr id="29700" name="Picture 4" descr="nosmoking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860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5" descr="запрет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429000"/>
            <a:ext cx="19812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6" descr="плакат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04800"/>
            <a:ext cx="1630363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7" descr="плакат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5200" y="1905000"/>
            <a:ext cx="261620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Picture 8" descr="символ борьбы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1800" y="4572000"/>
            <a:ext cx="16002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utoUpdateAnimBg="0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2547</TotalTime>
  <Words>564</Words>
  <Application>Microsoft Office PowerPoint</Application>
  <PresentationFormat>Экран (4:3)</PresentationFormat>
  <Paragraphs>116</Paragraphs>
  <Slides>27</Slides>
  <Notes>0</Notes>
  <HiddenSlides>7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Stencil</vt:lpstr>
      <vt:lpstr>Arial</vt:lpstr>
      <vt:lpstr>Times New Roman</vt:lpstr>
      <vt:lpstr>Calibri</vt:lpstr>
      <vt:lpstr>Algerian</vt:lpstr>
      <vt:lpstr>Arbat-Bold</vt:lpstr>
      <vt:lpstr>Оформление по умолчанию</vt:lpstr>
      <vt:lpstr>Презентация </vt:lpstr>
      <vt:lpstr>Жизнь дается один раз</vt:lpstr>
      <vt:lpstr>О курении</vt:lpstr>
      <vt:lpstr>Из любопытства</vt:lpstr>
      <vt:lpstr>Слайд 5</vt:lpstr>
      <vt:lpstr>Слайд 6</vt:lpstr>
      <vt:lpstr>О вреде курения</vt:lpstr>
      <vt:lpstr>Слайд 8</vt:lpstr>
      <vt:lpstr>О пьянстве и алкоголизме</vt:lpstr>
      <vt:lpstr>Слайд 10</vt:lpstr>
      <vt:lpstr>Слайд 11</vt:lpstr>
      <vt:lpstr>Слайд 12</vt:lpstr>
      <vt:lpstr>О наркотиках</vt:lpstr>
      <vt:lpstr>Классификация наркотиков</vt:lpstr>
      <vt:lpstr>Производные конопли</vt:lpstr>
      <vt:lpstr>Опиатные наркотики</vt:lpstr>
      <vt:lpstr>Психостимуляторы</vt:lpstr>
      <vt:lpstr>Галлюциногены</vt:lpstr>
      <vt:lpstr>Летучие наркотически действующие вещества</vt:lpstr>
      <vt:lpstr>О вреде наркотиков</vt:lpstr>
      <vt:lpstr>Употребление конопли</vt:lpstr>
      <vt:lpstr>Употребление  опиатных наркотиков</vt:lpstr>
      <vt:lpstr>Употребление психостимуляторов</vt:lpstr>
      <vt:lpstr>Употребление галлюциногенов</vt:lpstr>
      <vt:lpstr>Употребление ЛНДВ</vt:lpstr>
      <vt:lpstr>О   СПИДе</vt:lpstr>
      <vt:lpstr>Спасибо – НЕТ!</vt:lpstr>
    </vt:vector>
  </TitlesOfParts>
  <Company>MCIO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Жизнь дается один раз</dc:title>
  <dc:creator>NikulinaII</dc:creator>
  <cp:lastModifiedBy>Усов Роман Михайлович</cp:lastModifiedBy>
  <cp:revision>25</cp:revision>
  <dcterms:created xsi:type="dcterms:W3CDTF">2002-07-06T14:56:38Z</dcterms:created>
  <dcterms:modified xsi:type="dcterms:W3CDTF">2016-11-14T08:36:05Z</dcterms:modified>
</cp:coreProperties>
</file>