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8" r:id="rId1"/>
  </p:sldMasterIdLst>
  <p:notesMasterIdLst>
    <p:notesMasterId r:id="rId43"/>
  </p:notesMasterIdLst>
  <p:sldIdLst>
    <p:sldId id="299" r:id="rId2"/>
    <p:sldId id="288" r:id="rId3"/>
    <p:sldId id="298" r:id="rId4"/>
    <p:sldId id="270" r:id="rId5"/>
    <p:sldId id="301" r:id="rId6"/>
    <p:sldId id="283" r:id="rId7"/>
    <p:sldId id="264" r:id="rId8"/>
    <p:sldId id="306" r:id="rId9"/>
    <p:sldId id="275" r:id="rId10"/>
    <p:sldId id="273" r:id="rId11"/>
    <p:sldId id="281" r:id="rId12"/>
    <p:sldId id="267" r:id="rId13"/>
    <p:sldId id="282" r:id="rId14"/>
    <p:sldId id="286" r:id="rId15"/>
    <p:sldId id="278" r:id="rId16"/>
    <p:sldId id="279" r:id="rId17"/>
    <p:sldId id="307" r:id="rId18"/>
    <p:sldId id="311" r:id="rId19"/>
    <p:sldId id="308" r:id="rId20"/>
    <p:sldId id="287" r:id="rId21"/>
    <p:sldId id="316" r:id="rId22"/>
    <p:sldId id="297" r:id="rId23"/>
    <p:sldId id="280" r:id="rId24"/>
    <p:sldId id="314" r:id="rId25"/>
    <p:sldId id="305" r:id="rId26"/>
    <p:sldId id="276" r:id="rId27"/>
    <p:sldId id="312" r:id="rId28"/>
    <p:sldId id="274" r:id="rId29"/>
    <p:sldId id="295" r:id="rId30"/>
    <p:sldId id="256" r:id="rId31"/>
    <p:sldId id="302" r:id="rId32"/>
    <p:sldId id="303" r:id="rId33"/>
    <p:sldId id="277" r:id="rId34"/>
    <p:sldId id="265" r:id="rId35"/>
    <p:sldId id="269" r:id="rId36"/>
    <p:sldId id="271" r:id="rId37"/>
    <p:sldId id="284" r:id="rId38"/>
    <p:sldId id="315" r:id="rId39"/>
    <p:sldId id="257" r:id="rId40"/>
    <p:sldId id="258" r:id="rId41"/>
    <p:sldId id="313" r:id="rId4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imes New Roman" pitchFamily="18" charset="0"/>
        <a:ea typeface="+mn-ea"/>
        <a:cs typeface="+mn-cs"/>
      </a:defRPr>
    </a:lvl1pPr>
    <a:lvl2pPr marL="457200" algn="l" rtl="0" fontAlgn="base">
      <a:spcBef>
        <a:spcPct val="0"/>
      </a:spcBef>
      <a:spcAft>
        <a:spcPct val="0"/>
      </a:spcAft>
      <a:defRPr kern="1200">
        <a:solidFill>
          <a:schemeClr val="tx1"/>
        </a:solidFill>
        <a:latin typeface="Times New Roman" pitchFamily="18" charset="0"/>
        <a:ea typeface="+mn-ea"/>
        <a:cs typeface="+mn-cs"/>
      </a:defRPr>
    </a:lvl2pPr>
    <a:lvl3pPr marL="914400" algn="l" rtl="0" fontAlgn="base">
      <a:spcBef>
        <a:spcPct val="0"/>
      </a:spcBef>
      <a:spcAft>
        <a:spcPct val="0"/>
      </a:spcAft>
      <a:defRPr kern="1200">
        <a:solidFill>
          <a:schemeClr val="tx1"/>
        </a:solidFill>
        <a:latin typeface="Times New Roman" pitchFamily="18" charset="0"/>
        <a:ea typeface="+mn-ea"/>
        <a:cs typeface="+mn-cs"/>
      </a:defRPr>
    </a:lvl3pPr>
    <a:lvl4pPr marL="1371600" algn="l" rtl="0" fontAlgn="base">
      <a:spcBef>
        <a:spcPct val="0"/>
      </a:spcBef>
      <a:spcAft>
        <a:spcPct val="0"/>
      </a:spcAft>
      <a:defRPr kern="1200">
        <a:solidFill>
          <a:schemeClr val="tx1"/>
        </a:solidFill>
        <a:latin typeface="Times New Roman" pitchFamily="18" charset="0"/>
        <a:ea typeface="+mn-ea"/>
        <a:cs typeface="+mn-cs"/>
      </a:defRPr>
    </a:lvl4pPr>
    <a:lvl5pPr marL="1828800" algn="l" rtl="0" fontAlgn="base">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clrMru>
    <a:srgbClr val="99FF66"/>
    <a:srgbClr val="66FF66"/>
    <a:srgbClr val="99FFCC"/>
    <a:srgbClr val="FF3300"/>
    <a:srgbClr val="3333FF"/>
    <a:srgbClr val="990033"/>
    <a:srgbClr val="C90707"/>
    <a:srgbClr val="DB070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59" autoAdjust="0"/>
    <p:restoredTop sz="94660"/>
  </p:normalViewPr>
  <p:slideViewPr>
    <p:cSldViewPr>
      <p:cViewPr varScale="1">
        <p:scale>
          <a:sx n="49" d="100"/>
          <a:sy n="49" d="100"/>
        </p:scale>
        <p:origin x="-67" y="-3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ru-RU"/>
          </a:p>
        </p:txBody>
      </p:sp>
      <p:sp>
        <p:nvSpPr>
          <p:cNvPr id="717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ru-RU"/>
          </a:p>
        </p:txBody>
      </p:sp>
      <p:sp>
        <p:nvSpPr>
          <p:cNvPr id="4403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ru-RU"/>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B8F880F7-78B5-45AD-83AA-06B95A63E74F}"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miter lim="800000"/>
            <a:headEnd/>
            <a:tailEnd/>
          </a:ln>
        </p:spPr>
        <p:txBody>
          <a:bodyPr/>
          <a:lstStyle/>
          <a:p>
            <a:fld id="{9C0FB103-0042-46AB-9980-4DA640615A2E}" type="slidenum">
              <a:rPr lang="ru-RU" smtClean="0"/>
              <a:pPr/>
              <a:t>39</a:t>
            </a:fld>
            <a:endParaRPr lang="ru-RU" smtClean="0"/>
          </a:p>
        </p:txBody>
      </p:sp>
      <p:sp>
        <p:nvSpPr>
          <p:cNvPr id="45059" name="Rectangle 2"/>
          <p:cNvSpPr>
            <a:spLocks noRo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lnSpc>
                <a:spcPct val="80000"/>
              </a:lnSpc>
            </a:pPr>
            <a:r>
              <a:rPr lang="ru-RU" sz="800" smtClean="0"/>
              <a:t>Давно было отмечено, что употребление алкогольных изделий приводит к феминизации мужчин и маскулинизации женщин, т.е. у мужчин появляются некоторые женские признаки и развивается импотенция, а женщины становятся более "мужественными" — грубеет голос, характер, появляется растительность на лице. Среди всего разнообразия алкоголя, доступного на данный момент, именно пиво оказывает наиболее негативное влияние на содержание половых гормонов в организме мужчин и женщин. К сути этого явления официальная наука вплотную подобралась только в 1999 году. Оказалось, что в "шишечках" хмеля, используемых для придания пиву специфического горьковатого вкуса, содержится 8-пренилнарингенин (8-ПН) – вещество, относящиеся к классу фитоэстрогенов ("фито" – растение, "эстроген" – женский половой гормон)</a:t>
            </a:r>
            <a:r>
              <a:rPr lang="ru-RU" sz="800" b="1" smtClean="0"/>
              <a:t>1</a:t>
            </a:r>
            <a:r>
              <a:rPr lang="ru-RU" sz="800" smtClean="0"/>
              <a:t>.</a:t>
            </a:r>
          </a:p>
          <a:p>
            <a:pPr eaLnBrk="1" hangingPunct="1">
              <a:lnSpc>
                <a:spcPct val="80000"/>
              </a:lnSpc>
            </a:pPr>
            <a:r>
              <a:rPr lang="ru-RU" sz="800" smtClean="0"/>
              <a:t>Подобные соединения находят и в некоторых других растениях, например, в красном клевере, люцерне. Народная медицина давно знала об этом явлении, и поэтому пастухи тщательно следили, чтобы скот не потреблял слишком много таких растений. В противном случае это грозит бесплодием, что и наблюдалось, например, в Австралии при выпасе овец исключительно на красном клевере</a:t>
            </a:r>
            <a:r>
              <a:rPr lang="ru-RU" sz="800" b="1" smtClean="0"/>
              <a:t>2</a:t>
            </a:r>
            <a:r>
              <a:rPr lang="ru-RU" sz="800" smtClean="0"/>
              <a:t>. Однако следует отметить, что 8-ПН превосходит по своей гормональной силе все остальные фитоэстрогены в 10-100 раз и приближается по активности к человеческому гормону – эстрогену</a:t>
            </a:r>
            <a:r>
              <a:rPr lang="ru-RU" sz="800" b="1" smtClean="0"/>
              <a:t>3</a:t>
            </a:r>
            <a:r>
              <a:rPr lang="ru-RU" sz="800" smtClean="0"/>
              <a:t>. Факт этот начиная с 1999 года активно обсуждается в специализированной научной литературе, но для широкого круга читателей эта информация остается практически закрытой.</a:t>
            </a:r>
          </a:p>
          <a:p>
            <a:pPr eaLnBrk="1" hangingPunct="1">
              <a:lnSpc>
                <a:spcPct val="80000"/>
              </a:lnSpc>
            </a:pPr>
            <a:r>
              <a:rPr lang="ru-RU" sz="800" smtClean="0"/>
              <a:t>Что такое половые гормоны? Половые гормоны регулируют формирование и функционирование половых органов, проявление вторичных половых признаков и некоторые стороны поведения человека. Если говорить о различиях между мужчиной и женщиной, то они в первую очередь определя­ются тем, что в организме мужчины вырабатывается мужской гормон (тестостерон), а в организме женщины – женский (эстроген). Именно действие этих веществ определяет не только внешнее отличие мужчины от женщины (без них внутренние и внешние половые органы вообще не формируются), но дает мужчине большую мышечную силу, соответствующую фигуру, растительность на лице, мужской голос и характер, а женщине – женскую фигуру, отсутствие волос на лице, более мягкий голос и женский характер.</a:t>
            </a:r>
          </a:p>
          <a:p>
            <a:pPr eaLnBrk="1" hangingPunct="1">
              <a:lnSpc>
                <a:spcPct val="80000"/>
              </a:lnSpc>
            </a:pPr>
            <a:r>
              <a:rPr lang="ru-RU" sz="800" smtClean="0"/>
              <a:t>Если человек начинает принимать несвойственный ему гормон, то его облик, голос, характер стремительно меняются. Этим пользуются люди, которые сознательно хотят изменить свою половую принадлежность.</a:t>
            </a:r>
          </a:p>
          <a:p>
            <a:pPr eaLnBrk="1" hangingPunct="1">
              <a:lnSpc>
                <a:spcPct val="80000"/>
              </a:lnSpc>
            </a:pPr>
            <a:r>
              <a:rPr lang="ru-RU" sz="800" smtClean="0"/>
              <a:t>Важной особенностью гормонов является их высокая активность даже в низких концентрациях. Так, в организме здоровой женщины в сутки вырабатывается всего лишь 0.3-0.7мг эстрогена, что по весу соответствует половине крупинки сахара! Этого количества вполне достаточно, чтобы человек был женщиной. Действующая концентрация женского гормона в 1л пива может достигать 0.15мг в пересчете на эстроген</a:t>
            </a:r>
            <a:r>
              <a:rPr lang="ru-RU" sz="800" b="1" smtClean="0"/>
              <a:t>4</a:t>
            </a:r>
            <a:r>
              <a:rPr lang="ru-RU" sz="800" smtClean="0"/>
              <a:t>. Здесь, однако, нужно отметить, что 90% фитоэстрогена в пиве содержится в неактивной форме, но у 30% европейцев микрофлора кишечника работает таким образом, что переводит гормон в активную форму уже внутри организма – в тонком кишечнике</a:t>
            </a:r>
            <a:r>
              <a:rPr lang="ru-RU" sz="800" b="1" smtClean="0"/>
              <a:t>5</a:t>
            </a:r>
            <a:r>
              <a:rPr lang="ru-RU" sz="800" smtClean="0"/>
              <a:t>.</a:t>
            </a:r>
          </a:p>
          <a:p>
            <a:pPr eaLnBrk="1" hangingPunct="1">
              <a:lnSpc>
                <a:spcPct val="80000"/>
              </a:lnSpc>
            </a:pPr>
            <a:r>
              <a:rPr lang="ru-RU" sz="800" smtClean="0"/>
              <a:t>Что дает пиво мужчине? Мужчина, потребляя пиво, в существенной степени замещает в собственном организме мужской гормон на женский</a:t>
            </a:r>
            <a:r>
              <a:rPr lang="ru-RU" sz="800" b="1" smtClean="0"/>
              <a:t>6</a:t>
            </a:r>
            <a:r>
              <a:rPr lang="ru-RU" sz="800" smtClean="0"/>
              <a:t>. Раньше мужской гормон давал ему активность, волевые качества, стремление к победе, желание лидировать, а теперь мы получаем безвольное, апатичное существо промежуточного рода, способное лишь лежать на диване и тупо смотреть в телевизор. Далее могут появиться раздражительность и стервозность.</a:t>
            </a:r>
          </a:p>
          <a:p>
            <a:pPr eaLnBrk="1" hangingPunct="1">
              <a:lnSpc>
                <a:spcPct val="80000"/>
              </a:lnSpc>
            </a:pPr>
            <a:r>
              <a:rPr lang="ru-RU" sz="800" smtClean="0"/>
              <a:t>Фигура такого существа тоже меняется – расширяется таз, жир откладыва­ется по женскому типу – на бедрах. Мышцы живота слабеют, и появляется "пивной живот". Разрастаются грудные железы, теперь, заплывшие жиром, они болтаются впереди, интересным образом дополняя облик этого "мужчины". По некоторым данным, в запущенных случаях из этих грудей начинает сочиться молозиво</a:t>
            </a:r>
            <a:r>
              <a:rPr lang="ru-RU" sz="800" b="1" smtClean="0"/>
              <a:t>7</a:t>
            </a:r>
            <a:r>
              <a:rPr lang="ru-RU" sz="800" smtClean="0"/>
              <a:t>.</a:t>
            </a:r>
          </a:p>
          <a:p>
            <a:pPr eaLnBrk="1" hangingPunct="1">
              <a:lnSpc>
                <a:spcPct val="80000"/>
              </a:lnSpc>
            </a:pPr>
            <a:r>
              <a:rPr lang="ru-RU" sz="800" smtClean="0"/>
              <a:t>Сердце, вынужденное каждый день перекачивать излишнее количество жидкости, поступающей с пивом, заметно увеличивается в размерах, его стенки становятся более тонкими и дряблыми, снаружи оно зарастает жиром. Развивается ишемическая болезнь сердца и увеличивается риск инфаркта, физические нагрузки переносятся все более и более тяжело, появляется отдышка. Врачи называют этот синдром "пивное" или "баварское" сердце</a:t>
            </a:r>
            <a:r>
              <a:rPr lang="ru-RU" sz="800" b="1" smtClean="0"/>
              <a:t>7</a:t>
            </a:r>
            <a:r>
              <a:rPr lang="ru-RU" sz="800" smtClean="0"/>
              <a:t>.</a:t>
            </a:r>
          </a:p>
          <a:p>
            <a:pPr eaLnBrk="1" hangingPunct="1">
              <a:lnSpc>
                <a:spcPct val="80000"/>
              </a:lnSpc>
            </a:pPr>
            <a:r>
              <a:rPr lang="ru-RU" sz="800" smtClean="0"/>
              <a:t>Все более проблематичным становится выполнение мужских обязанностей, постепенно развивается импотенция, влечение к женщине заменяется влечением к алкоголю. Таким образом, подтверждаются слова первого рейхсканцлера Германии Бисмарка: "От пива делаются ленивыми, глупыми и бессильными" (имеется в виду мужское бессилие).</a:t>
            </a:r>
          </a:p>
          <a:p>
            <a:pPr eaLnBrk="1" hangingPunct="1">
              <a:lnSpc>
                <a:spcPct val="80000"/>
              </a:lnSpc>
            </a:pPr>
            <a:r>
              <a:rPr lang="ru-RU" sz="800" smtClean="0"/>
              <a:t>Что дает пиво женщине? Женский организм работает сложнее и изящнее мужского, в нем каждый месяц гормональный фон существенным образом меняется, и вторжение в этот тонкий механизм введением фитоэстрогенов или других гормональных препаратов грозит серьезными последствиями вплоть до бесплодия (как у овец в Австралии). В нормальном состоянии организм женщины сам вырабатывает столько эстрогена, сколько ей в данный момент нужно. Если женщина пьет пиво и таким образом вводит в свой организм дополнительное количество женского гормона, то это может приводить, как показано в опытах на крысах, к увеличению матки, разрастанию тканей матки и влагалища, выделению излишнего секрета и слизи в фаллопиевых трубах,</a:t>
            </a:r>
            <a:r>
              <a:rPr lang="ru-RU" sz="800" b="1" smtClean="0"/>
              <a:t>8,9</a:t>
            </a:r>
            <a:r>
              <a:rPr lang="ru-RU" sz="800" smtClean="0"/>
              <a:t> нарушению менструального цикла</a:t>
            </a:r>
            <a:r>
              <a:rPr lang="ru-RU" sz="800" b="1" smtClean="0"/>
              <a:t>3</a:t>
            </a:r>
            <a:r>
              <a:rPr lang="ru-RU" sz="800" smtClean="0"/>
              <a:t>. Все это ставит под вопрос пригодность такой женщины для продолжения рода. Действие хмеля на женщин было давно известно. Так, их старались не использовать для сборки "шишечек" хмеля на плантациях, поскольку при такой работе у большинства женщин вскоре открывалось кровотечение вне зависимости от внутреннего месячного цикла</a:t>
            </a:r>
            <a:r>
              <a:rPr lang="ru-RU" sz="800" b="1" smtClean="0"/>
              <a:t>1,3</a:t>
            </a:r>
            <a:r>
              <a:rPr lang="ru-RU" sz="800" smtClean="0"/>
              <a:t>.</a:t>
            </a:r>
          </a:p>
          <a:p>
            <a:pPr eaLnBrk="1" hangingPunct="1">
              <a:lnSpc>
                <a:spcPct val="80000"/>
              </a:lnSpc>
            </a:pPr>
            <a:r>
              <a:rPr lang="ru-RU" sz="800" smtClean="0"/>
              <a:t>Если у мужчин употребление пива снижает влечение к противоположному полу, то у женщин наоборот увеличивает, что вносит дисгармонию в семейные отношения. Особенно грустно наблюдать девушку с бутылкой пива в одной руке и сигаретой в другой, висящую на каком-нибудь парне на виду у прохожих. Это можно назвать синдромом "кошачьей течки", когда половое влечение у девушки настолько увеличено, что она уже теряет присущую ей скромность и начинает играть активную, доминирующую роль, навязываясь парню. Мимоходом отметим, что в табачном дыме обнаружен целый спектр фитоэстрогенов</a:t>
            </a:r>
            <a:r>
              <a:rPr lang="ru-RU" sz="800" b="1" smtClean="0"/>
              <a:t>10</a:t>
            </a:r>
            <a:r>
              <a:rPr lang="ru-RU" sz="800" smtClean="0"/>
              <a:t>, а у мужчин курение ведет к импотенции, развивающейся в течение 10-20 лет. Течка является состоянием помешательства, когда разум уже не в состоянии контролировать гипертрофированное желание. К сожалению, девушки иногда принимают это за норму и не подозревают о причинах этого психического расстройства – пиве, курении и сопутствующей рекламе, навязывающий соответствующий стиль жизни и поведения.</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miter lim="800000"/>
            <a:headEnd/>
            <a:tailEnd/>
          </a:ln>
        </p:spPr>
        <p:txBody>
          <a:bodyPr/>
          <a:lstStyle/>
          <a:p>
            <a:fld id="{EF398455-98AF-408A-A901-5B6891519454}" type="slidenum">
              <a:rPr lang="ru-RU" smtClean="0"/>
              <a:pPr/>
              <a:t>40</a:t>
            </a:fld>
            <a:endParaRPr lang="ru-RU" smtClean="0"/>
          </a:p>
        </p:txBody>
      </p:sp>
      <p:sp>
        <p:nvSpPr>
          <p:cNvPr id="46083" name="Rectangle 2"/>
          <p:cNvSpPr>
            <a:spLocks noRo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lnSpc>
                <a:spcPct val="80000"/>
              </a:lnSpc>
            </a:pPr>
            <a:r>
              <a:rPr lang="ru-RU" sz="800" smtClean="0"/>
              <a:t>Не хочу, однако, чтобы данная статья была расценена, как призыв переходить с пива на более крепкие алкогольные изделия – вино и водку. Именно по такому ложному пути направляется начинающий алкоголик, постепенно увеличивая крепость и потребляемую дозу! Нужно отметить, что любое спиртное ведет к гормональным нарушениям у мужчин и женщин, поскольку с течением времени алкоголь угнетает функции и приводит к перерождению тканей семенников, яичников, надпочечников и печени, т.е. органов, регулирующих гормональный фон человека. Но основной удар алкоголь наносит по мозгу, убивая его клетки и нарушая в первую очередь самые тонкие функции коры головного мозга. Таким образом, несколько упрощая проблему, можно сказать, что если человек хочет сначала стать моральным уродом, а уже потом импотентом, то он пьет водку, а если предпочитает обратную последовательность – сперва импотенция и уже потом дебилизм, то пьет пиво. Нормальному человеку ни пиво, ни водка не нужны.</a:t>
            </a:r>
          </a:p>
          <a:p>
            <a:pPr eaLnBrk="1" hangingPunct="1">
              <a:lnSpc>
                <a:spcPct val="80000"/>
              </a:lnSpc>
            </a:pPr>
            <a:r>
              <a:rPr lang="ru-RU" sz="800" smtClean="0"/>
              <a:t>Впрочем, мужчин и женщин, пристрастившихся к пиву, можно обнадежить – навсегда расставшись с этим пойлом, они дадут своему организму возможность восстановить изначальный гормональный статус и с течением времени смогут вернуть себе утраченное здоровье. Только отказаться от пива для таких людей порой бывает очень сложно. Почему? Здесь уместно опять вспомнить о хмеле.</a:t>
            </a:r>
          </a:p>
          <a:p>
            <a:pPr eaLnBrk="1" hangingPunct="1">
              <a:lnSpc>
                <a:spcPct val="80000"/>
              </a:lnSpc>
            </a:pPr>
            <a:r>
              <a:rPr lang="ru-RU" sz="800" smtClean="0"/>
              <a:t>С точки зрения ботаники ближайшим родственником хмеля является конопля</a:t>
            </a:r>
            <a:r>
              <a:rPr lang="ru-RU" sz="800" b="1" smtClean="0"/>
              <a:t>11</a:t>
            </a:r>
            <a:r>
              <a:rPr lang="ru-RU" sz="800" smtClean="0"/>
              <a:t>, их даже можно скрещивать и получать гибриды. Конопля является источником таких наркотиков, как марихуана и гашиш. И в хмеле эти наркотические вещес­тва тоже содержатся, пусть и в более низкой концентрации</a:t>
            </a:r>
            <a:r>
              <a:rPr lang="ru-RU" sz="800" b="1" smtClean="0"/>
              <a:t>11</a:t>
            </a:r>
            <a:r>
              <a:rPr lang="ru-RU" sz="800" smtClean="0"/>
              <a:t>. Помимо этого хмель вырабатывает немного морфина</a:t>
            </a:r>
            <a:r>
              <a:rPr lang="ru-RU" sz="800" b="1" smtClean="0"/>
              <a:t>12</a:t>
            </a:r>
            <a:r>
              <a:rPr lang="ru-RU" sz="800" smtClean="0"/>
              <a:t> - действующего начала опиума и героина. На самом деле содержащийся в пиве алкоголь тоже является наркоти­ком, к которому формируется болезненное пристрастие – таково мнение Всемирной организации здравоохранения, утвержденное еще в 1975 году. Этот же факт отмечается в ГОСТ 5964-82 на этанол: "Этиловый спирт – ... относится к сильнодействующим наркотикам". Но к пиву пристрастие формируется незаметнее и быстрее, чем к другим алкогольным изделиям, а лечится пивной алкоголизм с еще большим трудом, чем обычный. Таким образом, подразделяя наркотики на "стартовые" и "добивающие", отнесем табак и пиво к стартовым наркотикам. Пиво особенно опасно тем, что именно через него осуществляется очень раннее, зачастую до 7 лет, приобщение детей к алкоголю. Это обстоятельство имеет крайне негативные последствия для дальнейшего умственного, физического и полового развития подростков.</a:t>
            </a:r>
          </a:p>
          <a:p>
            <a:pPr eaLnBrk="1" hangingPunct="1">
              <a:lnSpc>
                <a:spcPct val="80000"/>
              </a:lnSpc>
            </a:pPr>
            <a:r>
              <a:rPr lang="ru-RU" sz="800" smtClean="0"/>
              <a:t>Пару слов о том, как делают традиционное пиво. Алкогольное брожение осуществляется на основе ячменного солода, сахары которого перерабатыва­ются пивными дрожжами в этиловый спирт. Однако помимо этилового спирта дрожжи всегда выделяют еще целый "букет" веществ – широкий набор спиртов (метиловый, пропиловый, изо-амиловый и др.), сложные эфиры, альдегиды, кетоны – все то, что называют "сивушные масла". По мере накопления этих ядов и этилового спирта дрожжи погибают, потому что среда становится непригодной для их дальнейшей жизни. Готовое пиво реализуют потребителям, иногда даже не отфильтровав останки этих микроорганизмов.</a:t>
            </a:r>
          </a:p>
          <a:p>
            <a:pPr eaLnBrk="1" hangingPunct="1">
              <a:lnSpc>
                <a:spcPct val="80000"/>
              </a:lnSpc>
            </a:pPr>
            <a:r>
              <a:rPr lang="ru-RU" sz="800" smtClean="0"/>
              <a:t>В народе правильно говорят: "Пиво – не водка". Действительно, по своим токсикологическим характеристикам пиво, с учетом потребляемого количества, гораздо хуже водки, оно даже хуже самогона! Ведь производители водки используют для ее приготовления спирт, прошедший специальную очистку. И хотя спирт – это яд, разрушающий в первую очередь мозг, но они гордятся тем, что очистили его от сивушных масел – еще более токсичных веществ. Даже самогонщики не разливают брагу просто так по банкам, а все-таки ее перегоняют, тем самым хоть частично очищая спирт от тяжелых компонентов сивухи. Согласно ГОСТ Р 51355-99 на водку, содержание в ней сивушного масла не может превышать 3 мг/л, а в пиве содержание этих токсинов составляет 50-100 мг/л! Именно поэтому отравление пивом получается более тяжелым. Однако сивушный привкус в пиве плохо ощущается, потому что он перебит горечью хмеля, специально добавляемого туда. Интересно отметить, что в шишечках хмеля также содержаться некоторые высшие спирты, причем некоторые из них имеют отчетливое действие на деятельность мозга</a:t>
            </a:r>
            <a:r>
              <a:rPr lang="ru-RU" sz="800" b="1" smtClean="0"/>
              <a:t>11</a:t>
            </a:r>
            <a:r>
              <a:rPr lang="ru-RU" sz="800" smtClean="0"/>
              <a:t>.</a:t>
            </a:r>
          </a:p>
          <a:p>
            <a:pPr eaLnBrk="1" hangingPunct="1">
              <a:lnSpc>
                <a:spcPct val="80000"/>
              </a:lnSpc>
            </a:pPr>
            <a:r>
              <a:rPr lang="ru-RU" sz="800" smtClean="0"/>
              <a:t>Широкомасштабных исследований воздействия пива на организм человека до сих пор не проведено, что впрочем, понятно, учитывая заинтересованность сторон. Однако есть данные, что употребление пива повышает более, чем на 30% вероятность развития рака груди, причем отсутствует четкая зависимость от выпиваемой дозы пива</a:t>
            </a:r>
            <a:r>
              <a:rPr lang="ru-RU" sz="800" b="1" smtClean="0"/>
              <a:t>13</a:t>
            </a:r>
            <a:r>
              <a:rPr lang="ru-RU" sz="800" smtClean="0"/>
              <a:t>.</a:t>
            </a:r>
          </a:p>
          <a:p>
            <a:pPr eaLnBrk="1" hangingPunct="1">
              <a:lnSpc>
                <a:spcPct val="80000"/>
              </a:lnSpc>
            </a:pPr>
            <a:r>
              <a:rPr lang="ru-RU" sz="800" smtClean="0"/>
              <a:t>Пиво вызывает целый спектр глазных болезней</a:t>
            </a:r>
            <a:r>
              <a:rPr lang="ru-RU" sz="800" b="1" smtClean="0"/>
              <a:t>14</a:t>
            </a:r>
            <a:r>
              <a:rPr lang="ru-RU" sz="800" smtClean="0"/>
              <a:t>. Риск развития катаракты и макулопатии (дистрофии желтого пятна, ведущей к слепоте) увеличивается в 1.5-3 раза</a:t>
            </a:r>
            <a:r>
              <a:rPr lang="ru-RU" sz="800" b="1" smtClean="0"/>
              <a:t>15</a:t>
            </a:r>
            <a:r>
              <a:rPr lang="ru-RU" sz="800" smtClean="0"/>
              <a:t>,</a:t>
            </a:r>
            <a:r>
              <a:rPr lang="ru-RU" sz="800" b="1" smtClean="0"/>
              <a:t>16</a:t>
            </a:r>
            <a:r>
              <a:rPr lang="ru-RU" sz="800" smtClean="0"/>
              <a:t>, а одновременное курение еще усиливает негативный эффект</a:t>
            </a:r>
            <a:r>
              <a:rPr lang="ru-RU" sz="800" b="1" smtClean="0"/>
              <a:t>17</a:t>
            </a:r>
            <a:r>
              <a:rPr lang="ru-RU" sz="800" smtClean="0"/>
              <a:t>,</a:t>
            </a:r>
            <a:r>
              <a:rPr lang="ru-RU" sz="800" b="1" smtClean="0"/>
              <a:t>18</a:t>
            </a:r>
            <a:r>
              <a:rPr lang="ru-RU" sz="800" smtClean="0"/>
              <a:t>.</a:t>
            </a:r>
          </a:p>
          <a:p>
            <a:pPr eaLnBrk="1" hangingPunct="1">
              <a:lnSpc>
                <a:spcPct val="80000"/>
              </a:lnSpc>
            </a:pPr>
            <a:r>
              <a:rPr lang="ru-RU" sz="800" smtClean="0"/>
              <a:t>Почему люди пьют пиво? Любители этого "напитка" говорят, что им нравится его вкус. Однако большинство людей припоминает, что сначала им не нравился вкус пива, они скорее находили его противным, но постепенно привыкли. Это можно сравнить с первой затяжкой табачного дыма - сначала противно, но, пересиливая себя, формируют это пристрастие. Многие любители пива отказываются употреблять безалкогольное пиво, ссылаясь на то, что у него хуже вкус, но статистические исследования показали, что в тестах с закрытыми этикетками они не отличают безалкогольное пиво от обычного</a:t>
            </a:r>
            <a:r>
              <a:rPr lang="ru-RU" sz="800" b="1" smtClean="0"/>
              <a:t>7</a:t>
            </a:r>
            <a:r>
              <a:rPr lang="ru-RU" sz="800" smtClean="0"/>
              <a:t>. Так почему же пьют пиво? На первом этапе его пьют, чтобы выглядеть "взрослым", а потом его пьют только потому, что в нем есть алкоголь. Так что все сводится к вопросу: "Почему люди одурманиваются?" Интересно отметить, что в СССР потребление пива начало заметно расти в 70-80 годы, когда государство тщетно пыта­лось вытеснить водку более слабыми "изделиями" и искусственно занижало цену на пиво. В итоге пиво пользовалось большим спросом именно потому, что это было самое дешевое спиртное в пересчете на алкоголь - на одну копейку можно было приобрести 1.2-1.4г "пивного" алкоголя и всего лишь 0.5г водочного. В 1960 году на душу населения в СССР в год приходилось 13л пива, в 1970 - 16л, в 1980 - 24л, в 1985 - 18л, к 1990 потребление вновь поднялось до 23л, а затем резко упало в связи с заметным удешевлением водки и появлением "питьевого" спирта – пивом стало невыгодно напиваться. Однако к середине 90-х годов пивоваренная промышленность в России начала оправляться: 1995 год - 12л, 1998 год - 22л, 1999 год - 29л, 2000 год - 37литров</a:t>
            </a:r>
            <a:r>
              <a:rPr lang="ru-RU" sz="800" b="1" smtClean="0"/>
              <a:t>7</a:t>
            </a:r>
            <a:r>
              <a:rPr lang="ru-RU" sz="800" smtClean="0"/>
              <a:t> на душу! Что происходит?!</a:t>
            </a:r>
          </a:p>
          <a:p>
            <a:pPr eaLnBrk="1" hangingPunct="1">
              <a:lnSpc>
                <a:spcPct val="80000"/>
              </a:lnSpc>
            </a:pPr>
            <a:r>
              <a:rPr lang="ru-RU" sz="800" smtClean="0"/>
              <a:t>Пивной рынок стал существенным образом переориентироваться на молодежь, для которой не столько важна цена, сколько "символические свойства" пива, активно продвигаемые рекламой. Важным этапом стала принятая в 1998г поправка, принятая думой при активном "содействии" пивоваров, выводящая пиво из-под действия закона, регулирующего рынок алкогольной продукции. Это позволило иностранным корпорациям прийти на наш рынок, наладить здесь крупное производство и сбыт пива, развернуть мощную рекламную компанию, навязывая соответствующие "ценности" нашим юношам и девушкам. Мало кто подозревает, что большая часть пивного рынка контролируется сейчас иностранным капиталом. "Балтика" - это Скандинавия, "Холстен" - Германия, "Невское" - Дания, "Миллер" - США, "Старый Мельник" - Турция, "Толстяк" - Бельгия, "Бочкарев" - Исландия, "Золотая Бочка" - Южная Африка. Большая часть сырья поставляется из-за границы. А что из России? Из России – деньги. Ваши деньги... В странах Западной Европы потребление пива снижается, даже в Германии и Бельгии, но производство при этом растет. Излишки этого плебейского пойла сливают в страны третьего мира.</a:t>
            </a:r>
          </a:p>
          <a:p>
            <a:pPr eaLnBrk="1" hangingPunct="1">
              <a:lnSpc>
                <a:spcPct val="80000"/>
              </a:lnSpc>
            </a:pPr>
            <a:r>
              <a:rPr lang="ru-RU" sz="800" smtClean="0"/>
              <a:t>Пойлом для плебеев пиво считалось в Римской империи. Сами римские граждане пиво не пили, а смердов, напивающихся пивом, презирали, считая скотиной. Таким образом, эти иноземные "благодетели" совмещают приятное с полезным – набивают свои карманы и очищают нашу страну от "излишнего" населения. Выполняют завет, озвученный Мадлен Олбрайт (бывший госсекретарь США) в 2000 году: "По мнению мирового сообщества в России экономически целесообразно проживание 15 миллионов человек...".</a:t>
            </a:r>
            <a:endParaRPr lang="ru-RU" sz="800" b="1" smtClean="0"/>
          </a:p>
          <a:p>
            <a:pPr eaLnBrk="1" hangingPunct="1">
              <a:lnSpc>
                <a:spcPct val="80000"/>
              </a:lnSpc>
            </a:pPr>
            <a:r>
              <a:rPr lang="ru-RU" sz="800" b="1" smtClean="0"/>
              <a:t>Последнее пожелание «Иванам»... </a:t>
            </a:r>
            <a:endParaRPr lang="ru-RU" sz="800" smtClean="0"/>
          </a:p>
          <a:p>
            <a:pPr eaLnBrk="1" hangingPunct="1">
              <a:lnSpc>
                <a:spcPct val="80000"/>
              </a:lnSpc>
            </a:pPr>
            <a:r>
              <a:rPr lang="ru-RU" sz="800" smtClean="0"/>
              <a:t>Мы славно гуляли в республике вашей,</a:t>
            </a:r>
          </a:p>
          <a:p>
            <a:pPr eaLnBrk="1" hangingPunct="1">
              <a:lnSpc>
                <a:spcPct val="80000"/>
              </a:lnSpc>
            </a:pPr>
            <a:r>
              <a:rPr lang="ru-RU" sz="800" smtClean="0"/>
              <a:t>Мы доллары черпали полною чашей.</a:t>
            </a:r>
          </a:p>
          <a:p>
            <a:pPr eaLnBrk="1" hangingPunct="1">
              <a:lnSpc>
                <a:spcPct val="80000"/>
              </a:lnSpc>
            </a:pPr>
            <a:r>
              <a:rPr lang="ru-RU" sz="800" smtClean="0"/>
              <a:t>Пока вы тут пили, мы вас разорили,</a:t>
            </a:r>
          </a:p>
          <a:p>
            <a:pPr eaLnBrk="1" hangingPunct="1">
              <a:lnSpc>
                <a:spcPct val="80000"/>
              </a:lnSpc>
            </a:pPr>
            <a:r>
              <a:rPr lang="ru-RU" sz="800" smtClean="0"/>
              <a:t>Заводы продали, богатыми стали. </a:t>
            </a:r>
          </a:p>
          <a:p>
            <a:pPr eaLnBrk="1" hangingPunct="1">
              <a:lnSpc>
                <a:spcPct val="80000"/>
              </a:lnSpc>
            </a:pPr>
            <a:r>
              <a:rPr lang="ru-RU" sz="800" smtClean="0"/>
              <a:t>И вам всем «здоровья», «живите богато»,</a:t>
            </a:r>
          </a:p>
          <a:p>
            <a:pPr eaLnBrk="1" hangingPunct="1">
              <a:lnSpc>
                <a:spcPct val="80000"/>
              </a:lnSpc>
            </a:pPr>
            <a:r>
              <a:rPr lang="ru-RU" sz="800" smtClean="0"/>
              <a:t>А мы отправляем ресурсы на запад.</a:t>
            </a:r>
          </a:p>
          <a:p>
            <a:pPr eaLnBrk="1" hangingPunct="1">
              <a:lnSpc>
                <a:spcPct val="80000"/>
              </a:lnSpc>
            </a:pPr>
            <a:r>
              <a:rPr lang="ru-RU" sz="800" smtClean="0"/>
              <a:t>И чтобы ни крошки у вас не осталось,</a:t>
            </a:r>
          </a:p>
          <a:p>
            <a:pPr eaLnBrk="1" hangingPunct="1">
              <a:lnSpc>
                <a:spcPct val="80000"/>
              </a:lnSpc>
            </a:pPr>
            <a:r>
              <a:rPr lang="ru-RU" sz="800" smtClean="0"/>
              <a:t>И чтобы здоровых детей не рождалось.</a:t>
            </a:r>
          </a:p>
          <a:p>
            <a:pPr eaLnBrk="1" hangingPunct="1">
              <a:lnSpc>
                <a:spcPct val="80000"/>
              </a:lnSpc>
            </a:pPr>
            <a:r>
              <a:rPr lang="ru-RU" sz="800" smtClean="0"/>
              <a:t>За ваши ресурсы дадим мы вам шприцев,</a:t>
            </a:r>
          </a:p>
          <a:p>
            <a:pPr eaLnBrk="1" hangingPunct="1">
              <a:lnSpc>
                <a:spcPct val="80000"/>
              </a:lnSpc>
            </a:pPr>
            <a:r>
              <a:rPr lang="ru-RU" sz="800" smtClean="0"/>
              <a:t>И спирта цистерны, до смерти упиться.</a:t>
            </a:r>
          </a:p>
          <a:p>
            <a:pPr eaLnBrk="1" hangingPunct="1">
              <a:lnSpc>
                <a:spcPct val="80000"/>
              </a:lnSpc>
            </a:pPr>
            <a:r>
              <a:rPr lang="ru-RU" sz="800" smtClean="0"/>
              <a:t>Наркотики в вены вливайте «богато»,</a:t>
            </a:r>
          </a:p>
          <a:p>
            <a:pPr eaLnBrk="1" hangingPunct="1">
              <a:lnSpc>
                <a:spcPct val="80000"/>
              </a:lnSpc>
            </a:pPr>
            <a:r>
              <a:rPr lang="ru-RU" sz="800" smtClean="0"/>
              <a:t>Валяйтесь, как свиньи, вблизи вашей хаты. </a:t>
            </a:r>
          </a:p>
          <a:p>
            <a:pPr eaLnBrk="1" hangingPunct="1">
              <a:lnSpc>
                <a:spcPct val="80000"/>
              </a:lnSpc>
            </a:pPr>
            <a:r>
              <a:rPr lang="ru-RU" sz="800" smtClean="0"/>
              <a:t>Для нас вы все быдло: дерьмо, папуасы,</a:t>
            </a:r>
          </a:p>
          <a:p>
            <a:pPr eaLnBrk="1" hangingPunct="1">
              <a:lnSpc>
                <a:spcPct val="80000"/>
              </a:lnSpc>
            </a:pPr>
            <a:r>
              <a:rPr lang="ru-RU" sz="800" smtClean="0"/>
              <a:t>Зачем папуасам земные запасы?</a:t>
            </a:r>
          </a:p>
          <a:p>
            <a:pPr eaLnBrk="1" hangingPunct="1">
              <a:lnSpc>
                <a:spcPct val="80000"/>
              </a:lnSpc>
            </a:pPr>
            <a:r>
              <a:rPr lang="ru-RU" sz="800" smtClean="0"/>
              <a:t>Вы слышите, свиньи, мы стали богаты,</a:t>
            </a:r>
          </a:p>
          <a:p>
            <a:pPr eaLnBrk="1" hangingPunct="1">
              <a:lnSpc>
                <a:spcPct val="80000"/>
              </a:lnSpc>
            </a:pPr>
            <a:r>
              <a:rPr lang="ru-RU" sz="800" smtClean="0"/>
              <a:t>Мы скоро отнимем у вас ваши хаты.</a:t>
            </a:r>
          </a:p>
          <a:p>
            <a:pPr eaLnBrk="1" hangingPunct="1">
              <a:lnSpc>
                <a:spcPct val="80000"/>
              </a:lnSpc>
            </a:pPr>
            <a:r>
              <a:rPr lang="ru-RU" sz="800" smtClean="0"/>
              <a:t>Дадим казино, сигареты, секс-фильмы.</a:t>
            </a:r>
          </a:p>
          <a:p>
            <a:pPr eaLnBrk="1" hangingPunct="1">
              <a:lnSpc>
                <a:spcPct val="80000"/>
              </a:lnSpc>
            </a:pPr>
            <a:r>
              <a:rPr lang="ru-RU" sz="800" smtClean="0"/>
              <a:t>Курите и пейте, рожайте дебильных.</a:t>
            </a:r>
          </a:p>
          <a:p>
            <a:pPr eaLnBrk="1" hangingPunct="1">
              <a:lnSpc>
                <a:spcPct val="80000"/>
              </a:lnSpc>
            </a:pPr>
            <a:r>
              <a:rPr lang="ru-RU" sz="800" smtClean="0"/>
              <a:t>Больные, уроды для нас не опасны</a:t>
            </a:r>
          </a:p>
          <a:p>
            <a:pPr eaLnBrk="1" hangingPunct="1">
              <a:lnSpc>
                <a:spcPct val="80000"/>
              </a:lnSpc>
            </a:pPr>
            <a:r>
              <a:rPr lang="ru-RU" sz="800" smtClean="0"/>
              <a:t>Мы их уничтожим поддельным лекарством.</a:t>
            </a:r>
          </a:p>
          <a:p>
            <a:pPr eaLnBrk="1" hangingPunct="1">
              <a:lnSpc>
                <a:spcPct val="80000"/>
              </a:lnSpc>
            </a:pPr>
            <a:r>
              <a:rPr lang="ru-RU" sz="800" smtClean="0"/>
              <a:t>Вы все постепенно умрете бомжами,</a:t>
            </a:r>
          </a:p>
          <a:p>
            <a:pPr eaLnBrk="1" hangingPunct="1">
              <a:lnSpc>
                <a:spcPct val="80000"/>
              </a:lnSpc>
            </a:pPr>
            <a:r>
              <a:rPr lang="ru-RU" sz="800" smtClean="0"/>
              <a:t>И долю такую вы выбрали сами.</a:t>
            </a:r>
          </a:p>
          <a:p>
            <a:pPr eaLnBrk="1" hangingPunct="1">
              <a:lnSpc>
                <a:spcPct val="80000"/>
              </a:lnSpc>
            </a:pPr>
            <a:r>
              <a:rPr lang="ru-RU" sz="800" smtClean="0"/>
              <a:t>И ваша земля, нам нужна без народа.</a:t>
            </a:r>
          </a:p>
          <a:p>
            <a:pPr eaLnBrk="1" hangingPunct="1">
              <a:lnSpc>
                <a:spcPct val="80000"/>
              </a:lnSpc>
            </a:pPr>
            <a:r>
              <a:rPr lang="ru-RU" sz="800" smtClean="0"/>
              <a:t>Мы вас похороним в любую погоду. </a:t>
            </a:r>
          </a:p>
          <a:p>
            <a:pPr eaLnBrk="1" hangingPunct="1">
              <a:lnSpc>
                <a:spcPct val="80000"/>
              </a:lnSpc>
            </a:pPr>
            <a:r>
              <a:rPr lang="ru-RU" sz="800" smtClean="0"/>
              <a:t>Так будьте «здоровы», «живите богато»,</a:t>
            </a:r>
          </a:p>
          <a:p>
            <a:pPr eaLnBrk="1" hangingPunct="1">
              <a:lnSpc>
                <a:spcPct val="80000"/>
              </a:lnSpc>
            </a:pPr>
            <a:r>
              <a:rPr lang="ru-RU" sz="800" smtClean="0"/>
              <a:t>Насколько позволит вам ваша зарплата.</a:t>
            </a:r>
          </a:p>
          <a:p>
            <a:pPr eaLnBrk="1" hangingPunct="1">
              <a:lnSpc>
                <a:spcPct val="80000"/>
              </a:lnSpc>
            </a:pPr>
            <a:r>
              <a:rPr lang="ru-RU" sz="800" smtClean="0"/>
              <a:t>А если зарплата вам жить не дозволит -</a:t>
            </a:r>
          </a:p>
          <a:p>
            <a:pPr eaLnBrk="1" hangingPunct="1">
              <a:lnSpc>
                <a:spcPct val="80000"/>
              </a:lnSpc>
            </a:pPr>
            <a:r>
              <a:rPr lang="ru-RU" sz="800" smtClean="0"/>
              <a:t>Так вешайся, быдло, - никто не неволит.</a:t>
            </a:r>
          </a:p>
          <a:p>
            <a:pPr eaLnBrk="1" hangingPunct="1">
              <a:lnSpc>
                <a:spcPct val="80000"/>
              </a:lnSpc>
            </a:pPr>
            <a:r>
              <a:rPr lang="ru-RU" sz="800" smtClean="0"/>
              <a:t>(</a:t>
            </a:r>
            <a:r>
              <a:rPr lang="ru-RU" sz="800" i="1" smtClean="0"/>
              <a:t>Автор неизвестен</a:t>
            </a:r>
            <a:r>
              <a:rPr lang="ru-RU" sz="800" smtClean="0"/>
              <a:t>)</a:t>
            </a:r>
          </a:p>
          <a:p>
            <a:pPr eaLnBrk="1" hangingPunct="1">
              <a:lnSpc>
                <a:spcPct val="80000"/>
              </a:lnSpc>
            </a:pPr>
            <a:r>
              <a:rPr lang="ru-RU" sz="800" smtClean="0"/>
              <a:t>Братья, но нам то зачем совмещать неприятное с бесполезным и вредным?! За последние 10 лет по официальной статистике в России каждый год в среднем рождается 1.35 миллиона человек, а умирает 2.20 миллиона человек, из них ~700 тысяч человек от причин связанных с алкоголем, и ~300 тысяч человек от причин, связанных с курением, от наркотиков 50–100 тысяч, самоубийства – 30-40 тысяч, убийства – 25-30 тысяч человек. Каждая пятая семейная пара бесплодна.</a:t>
            </a:r>
          </a:p>
          <a:p>
            <a:pPr eaLnBrk="1" hangingPunct="1">
              <a:lnSpc>
                <a:spcPct val="80000"/>
              </a:lnSpc>
            </a:pPr>
            <a:r>
              <a:rPr lang="ru-RU" sz="800" smtClean="0"/>
              <a:t>А какова наша роль в происходящем? Каждый решает сам, но, перефразируя Малыша, скажем: "Эх, Карлсон, не в пиве счастье...". А в чем? Неужели мы это уже забыли? Верю, что на моем народе еще рано ставить крест. Россию никто не сможет похоронить извне. Дело за нами, за каждым из нас.</a:t>
            </a:r>
            <a:endParaRPr lang="ru-RU" sz="800" i="1" smtClean="0"/>
          </a:p>
          <a:p>
            <a:pPr eaLnBrk="1" hangingPunct="1">
              <a:lnSpc>
                <a:spcPct val="80000"/>
              </a:lnSpc>
            </a:pPr>
            <a:r>
              <a:rPr lang="ru-RU" sz="800" i="1" smtClean="0"/>
              <a:t>Кандидат химических наук</a:t>
            </a:r>
            <a:r>
              <a:rPr lang="ru-RU" sz="800" smtClean="0"/>
              <a:t>	Клименко Иван Петрович</a:t>
            </a:r>
          </a:p>
          <a:p>
            <a:pPr eaLnBrk="1" hangingPunct="1">
              <a:lnSpc>
                <a:spcPct val="80000"/>
              </a:lnSpc>
            </a:pPr>
            <a:r>
              <a:rPr lang="ru-RU" sz="800" smtClean="0"/>
              <a:t>19 февраля 2006 года </a:t>
            </a:r>
          </a:p>
          <a:p>
            <a:pPr eaLnBrk="1" hangingPunct="1">
              <a:lnSpc>
                <a:spcPct val="80000"/>
              </a:lnSpc>
            </a:pPr>
            <a:endParaRPr lang="ru-RU" sz="8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A14B87F6-4AD4-4DA9-A548-2A2A42E1248F}"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80D47A0-EFA6-47EE-AC38-DDD839678E71}"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6C5624FB-A445-4429-B948-CF2F8F3617DE}"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828800"/>
            <a:ext cx="4038600" cy="4302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828800"/>
            <a:ext cx="4038600" cy="4302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667FB4DB-CF28-4FB5-90D4-BFF63E969D70}"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D8E5578C-A5B9-4DE7-A36B-04D19FC9BC67}"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E313F401-7452-4B1B-8B9C-D2940E4B75A0}"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9583DC3B-766A-48F2-9CCC-D3FF55EC6F27}"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E1BA9D55-5DC6-44A7-BECA-1657B15952AE}"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AE1369CD-4231-4B1B-BF10-7D191700E52D}"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D111AC40-9B36-4F9D-9246-49B005885D84}"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0"/>
            <a:ext cx="2057400" cy="5597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533400"/>
            <a:ext cx="6019800" cy="5597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5CD282B4-E483-42F8-A449-EBC57B4E469F}"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33400"/>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828800"/>
            <a:ext cx="4038600" cy="4302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828800"/>
            <a:ext cx="4038600" cy="4302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5EBD3D93-88EC-4780-93A4-696CC0B8754F}" type="slidenum">
              <a:rPr lang="ru-RU"/>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Заголовок, 1 большой объект и 2 маленьких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33400"/>
            <a:ext cx="8229600" cy="1143000"/>
          </a:xfrm>
        </p:spPr>
        <p:txBody>
          <a:bodyPr/>
          <a:lstStyle/>
          <a:p>
            <a:r>
              <a:rPr lang="ru-RU" smtClean="0"/>
              <a:t>Образец заголовка</a:t>
            </a:r>
            <a:endParaRPr lang="ru-RU"/>
          </a:p>
        </p:txBody>
      </p:sp>
      <p:sp>
        <p:nvSpPr>
          <p:cNvPr id="3" name="Объект 2"/>
          <p:cNvSpPr>
            <a:spLocks noGrp="1"/>
          </p:cNvSpPr>
          <p:nvPr>
            <p:ph sz="half" idx="1"/>
          </p:nvPr>
        </p:nvSpPr>
        <p:spPr>
          <a:xfrm>
            <a:off x="457200" y="1828800"/>
            <a:ext cx="4038600" cy="4302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4648200" y="1828800"/>
            <a:ext cx="4038600" cy="20748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Объект 4"/>
          <p:cNvSpPr>
            <a:spLocks noGrp="1"/>
          </p:cNvSpPr>
          <p:nvPr>
            <p:ph sz="quarter" idx="3"/>
          </p:nvPr>
        </p:nvSpPr>
        <p:spPr>
          <a:xfrm>
            <a:off x="4648200" y="4056063"/>
            <a:ext cx="4038600" cy="20748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4"/>
          <p:cNvSpPr>
            <a:spLocks noGrp="1" noChangeArrowheads="1"/>
          </p:cNvSpPr>
          <p:nvPr>
            <p:ph type="dt" sz="half" idx="10"/>
          </p:nvPr>
        </p:nvSpPr>
        <p:spPr>
          <a:ln/>
        </p:spPr>
        <p:txBody>
          <a:bodyPr/>
          <a:lstStyle>
            <a:lvl1pPr>
              <a:defRPr/>
            </a:lvl1pPr>
          </a:lstStyle>
          <a:p>
            <a:pPr>
              <a:defRPr/>
            </a:pPr>
            <a:endParaRPr lang="ru-RU"/>
          </a:p>
        </p:txBody>
      </p:sp>
      <p:sp>
        <p:nvSpPr>
          <p:cNvPr id="7" name="Rectangle 5"/>
          <p:cNvSpPr>
            <a:spLocks noGrp="1" noChangeArrowheads="1"/>
          </p:cNvSpPr>
          <p:nvPr>
            <p:ph type="ftr" sz="quarter" idx="11"/>
          </p:nvPr>
        </p:nvSpPr>
        <p:spPr>
          <a:ln/>
        </p:spPr>
        <p:txBody>
          <a:bodyPr/>
          <a:lstStyle>
            <a:lvl1pPr>
              <a:defRPr/>
            </a:lvl1pPr>
          </a:lstStyle>
          <a:p>
            <a:pPr>
              <a:defRPr/>
            </a:pPr>
            <a:endParaRPr lang="ru-RU"/>
          </a:p>
        </p:txBody>
      </p:sp>
      <p:sp>
        <p:nvSpPr>
          <p:cNvPr id="8" name="Rectangle 6"/>
          <p:cNvSpPr>
            <a:spLocks noGrp="1" noChangeArrowheads="1"/>
          </p:cNvSpPr>
          <p:nvPr>
            <p:ph type="sldNum" sz="quarter" idx="12"/>
          </p:nvPr>
        </p:nvSpPr>
        <p:spPr>
          <a:ln/>
        </p:spPr>
        <p:txBody>
          <a:bodyPr/>
          <a:lstStyle>
            <a:lvl1pPr>
              <a:defRPr/>
            </a:lvl1pPr>
          </a:lstStyle>
          <a:p>
            <a:pPr>
              <a:defRPr/>
            </a:pPr>
            <a:fld id="{2ECB0463-7F71-437F-8B70-F68FEE31D655}" type="slidenum">
              <a:rPr lang="ru-RU"/>
              <a:pPr>
                <a:defRPr/>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533400"/>
            <a:ext cx="8229600" cy="5597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692C7992-C5D1-40F3-8C2B-C7087AD5FE44}"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533400"/>
            <a:ext cx="8229600" cy="1143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457200" y="1828800"/>
            <a:ext cx="8229600" cy="43021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46788" name="Rectangle 4"/>
          <p:cNvSpPr>
            <a:spLocks noGrp="1" noChangeArrowheads="1"/>
          </p:cNvSpPr>
          <p:nvPr>
            <p:ph type="dt" sz="half" idx="2"/>
          </p:nvPr>
        </p:nvSpPr>
        <p:spPr bwMode="auto">
          <a:xfrm>
            <a:off x="457200" y="6248400"/>
            <a:ext cx="16764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atin typeface="Arial" charset="0"/>
              </a:defRPr>
            </a:lvl1pPr>
          </a:lstStyle>
          <a:p>
            <a:pPr>
              <a:defRPr/>
            </a:pPr>
            <a:endParaRPr lang="ru-RU"/>
          </a:p>
        </p:txBody>
      </p:sp>
      <p:sp>
        <p:nvSpPr>
          <p:cNvPr id="24678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latin typeface="Arial" charset="0"/>
              </a:defRPr>
            </a:lvl1pPr>
          </a:lstStyle>
          <a:p>
            <a:pPr>
              <a:defRPr/>
            </a:pPr>
            <a:endParaRPr lang="ru-RU"/>
          </a:p>
        </p:txBody>
      </p:sp>
      <p:sp>
        <p:nvSpPr>
          <p:cNvPr id="246790" name="Rectangle 6"/>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atin typeface="Arial" charset="0"/>
              </a:defRPr>
            </a:lvl1pPr>
          </a:lstStyle>
          <a:p>
            <a:pPr>
              <a:defRPr/>
            </a:pPr>
            <a:fld id="{C10DF1ED-1E46-49F8-A2BF-72645AE38723}"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 id="2147483772" r:id="rId14"/>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imes New Roman" pitchFamily="18" charset="0"/>
        </a:defRPr>
      </a:lvl2pPr>
      <a:lvl3pPr algn="l" rtl="0" eaLnBrk="0" fontAlgn="base" hangingPunct="0">
        <a:spcBef>
          <a:spcPct val="0"/>
        </a:spcBef>
        <a:spcAft>
          <a:spcPct val="0"/>
        </a:spcAft>
        <a:defRPr sz="4400">
          <a:solidFill>
            <a:schemeClr val="tx2"/>
          </a:solidFill>
          <a:latin typeface="Times New Roman" pitchFamily="18" charset="0"/>
        </a:defRPr>
      </a:lvl3pPr>
      <a:lvl4pPr algn="l" rtl="0" eaLnBrk="0" fontAlgn="base" hangingPunct="0">
        <a:spcBef>
          <a:spcPct val="0"/>
        </a:spcBef>
        <a:spcAft>
          <a:spcPct val="0"/>
        </a:spcAft>
        <a:defRPr sz="4400">
          <a:solidFill>
            <a:schemeClr val="tx2"/>
          </a:solidFill>
          <a:latin typeface="Times New Roman" pitchFamily="18" charset="0"/>
        </a:defRPr>
      </a:lvl4pPr>
      <a:lvl5pPr algn="l" rtl="0" eaLnBrk="0" fontAlgn="base" hangingPunct="0">
        <a:spcBef>
          <a:spcPct val="0"/>
        </a:spcBef>
        <a:spcAft>
          <a:spcPct val="0"/>
        </a:spcAft>
        <a:defRPr sz="4400">
          <a:solidFill>
            <a:schemeClr val="tx2"/>
          </a:solidFill>
          <a:latin typeface="Times New Roman" pitchFamily="18"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p:titleStyle>
    <p:bodyStyle>
      <a:lvl1pPr marL="469900" indent="-469900" algn="l" rtl="0" eaLnBrk="0" fontAlgn="base" hangingPunct="0">
        <a:spcBef>
          <a:spcPct val="20000"/>
        </a:spcBef>
        <a:spcAft>
          <a:spcPct val="0"/>
        </a:spcAft>
        <a:buClr>
          <a:schemeClr val="bg2"/>
        </a:buClr>
        <a:buSzPct val="70000"/>
        <a:buFont typeface="Wingdings" pitchFamily="2" charset="2"/>
        <a:buChar char="o"/>
        <a:defRPr sz="3200">
          <a:solidFill>
            <a:schemeClr val="tx1"/>
          </a:solidFill>
          <a:latin typeface="+mn-lt"/>
          <a:ea typeface="+mn-ea"/>
          <a:cs typeface="+mn-cs"/>
        </a:defRPr>
      </a:lvl1pPr>
      <a:lvl2pPr marL="908050" indent="-436563" algn="l" rtl="0" eaLnBrk="0" fontAlgn="base" hangingPunct="0">
        <a:spcBef>
          <a:spcPct val="20000"/>
        </a:spcBef>
        <a:spcAft>
          <a:spcPct val="0"/>
        </a:spcAft>
        <a:buClr>
          <a:schemeClr val="accent2"/>
        </a:buClr>
        <a:buSzPct val="75000"/>
        <a:buFont typeface="Wingdings" pitchFamily="2" charset="2"/>
        <a:buChar char="n"/>
        <a:defRPr sz="2800">
          <a:solidFill>
            <a:schemeClr val="tx1"/>
          </a:solidFill>
          <a:latin typeface="+mn-lt"/>
        </a:defRPr>
      </a:lvl2pPr>
      <a:lvl3pPr marL="1377950" indent="-468313" algn="l" rtl="0" eaLnBrk="0" fontAlgn="base" hangingPunct="0">
        <a:spcBef>
          <a:spcPct val="20000"/>
        </a:spcBef>
        <a:spcAft>
          <a:spcPct val="0"/>
        </a:spcAft>
        <a:buClr>
          <a:schemeClr val="bg2"/>
        </a:buClr>
        <a:buSzPct val="65000"/>
        <a:buFont typeface="Wingdings" pitchFamily="2" charset="2"/>
        <a:buChar char="o"/>
        <a:defRPr sz="2400">
          <a:solidFill>
            <a:schemeClr val="tx1"/>
          </a:solidFill>
          <a:latin typeface="+mn-lt"/>
        </a:defRPr>
      </a:lvl3pPr>
      <a:lvl4pPr marL="1827213" indent="-438150" algn="l" rtl="0" eaLnBrk="0" fontAlgn="base" hangingPunct="0">
        <a:spcBef>
          <a:spcPct val="20000"/>
        </a:spcBef>
        <a:spcAft>
          <a:spcPct val="0"/>
        </a:spcAft>
        <a:buClr>
          <a:schemeClr val="accent2"/>
        </a:buClr>
        <a:buSzPct val="75000"/>
        <a:buFont typeface="Wingdings" pitchFamily="2" charset="2"/>
        <a:buChar char="n"/>
        <a:defRPr sz="2000">
          <a:solidFill>
            <a:schemeClr val="tx1"/>
          </a:solidFill>
          <a:latin typeface="+mn-lt"/>
        </a:defRPr>
      </a:lvl4pPr>
      <a:lvl5pPr marL="2297113" indent="-468313" algn="l" rtl="0" eaLnBrk="0" fontAlgn="base" hangingPunct="0">
        <a:spcBef>
          <a:spcPct val="20000"/>
        </a:spcBef>
        <a:spcAft>
          <a:spcPct val="0"/>
        </a:spcAft>
        <a:buClr>
          <a:schemeClr val="accent1"/>
        </a:buClr>
        <a:buSzPct val="50000"/>
        <a:buFont typeface="Wingdings" pitchFamily="2" charset="2"/>
        <a:buChar char="o"/>
        <a:defRPr sz="2000">
          <a:solidFill>
            <a:schemeClr val="tx1"/>
          </a:solidFill>
          <a:latin typeface="+mn-lt"/>
        </a:defRPr>
      </a:lvl5pPr>
      <a:lvl6pPr marL="27543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6pPr>
      <a:lvl7pPr marL="32115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7pPr>
      <a:lvl8pPr marL="36687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8pPr>
      <a:lvl9pPr marL="41259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18" Type="http://schemas.openxmlformats.org/officeDocument/2006/relationships/image" Target="../media/image16.jpe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10.jpeg"/><Relationship Id="rId17" Type="http://schemas.openxmlformats.org/officeDocument/2006/relationships/image" Target="../media/image15.jpeg"/><Relationship Id="rId2" Type="http://schemas.openxmlformats.org/officeDocument/2006/relationships/slideLayout" Target="../slideLayouts/slideLayout7.xml"/><Relationship Id="rId16" Type="http://schemas.openxmlformats.org/officeDocument/2006/relationships/image" Target="../media/image14.jpeg"/><Relationship Id="rId20" Type="http://schemas.openxmlformats.org/officeDocument/2006/relationships/image" Target="../media/image18.jpeg"/><Relationship Id="rId1" Type="http://schemas.openxmlformats.org/officeDocument/2006/relationships/audio" Target="file:///C:\&#1056;&#1040;&#1041;&#1054;&#1063;.&#1044;&#1054;&#1050;&#1059;&#1052;!\&#1058;&#1056;&#1045;&#1047;&#1042;&#1045;&#1053;&#1048;&#1045;\1.%20&#1087;&#1088;&#1077;&#1079;&#1077;&#1085;&#1090;&#1072;&#1094;&#1080;&#1103;%20&#1055;&#1048;&#1042;&#1054;\&#1055;&#1080;&#1074;&#1086;.wav" TargetMode="Externa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jpeg"/><Relationship Id="rId15" Type="http://schemas.openxmlformats.org/officeDocument/2006/relationships/image" Target="../media/image13.jpeg"/><Relationship Id="rId10" Type="http://schemas.openxmlformats.org/officeDocument/2006/relationships/image" Target="../media/image8.jpeg"/><Relationship Id="rId19" Type="http://schemas.openxmlformats.org/officeDocument/2006/relationships/image" Target="../media/image17.jpeg"/><Relationship Id="rId4" Type="http://schemas.openxmlformats.org/officeDocument/2006/relationships/image" Target="../media/image2.jpeg"/><Relationship Id="rId9" Type="http://schemas.openxmlformats.org/officeDocument/2006/relationships/image" Target="../media/image7.jpeg"/><Relationship Id="rId14" Type="http://schemas.openxmlformats.org/officeDocument/2006/relationships/image" Target="../media/image12.jpeg"/></Relationships>
</file>

<file path=ppt/slides/_rels/slide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w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4.x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3.xml"/><Relationship Id="rId4" Type="http://schemas.openxmlformats.org/officeDocument/2006/relationships/image" Target="../media/image55.jpeg"/></Relationships>
</file>

<file path=ppt/slides/_rels/slide3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8.w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9.w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71.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767676"/>
            </a:gs>
            <a:gs pos="50000">
              <a:srgbClr val="FFFFFF"/>
            </a:gs>
            <a:gs pos="100000">
              <a:srgbClr val="767676"/>
            </a:gs>
          </a:gsLst>
          <a:lin ang="5400000" scaled="1"/>
        </a:gradFill>
        <a:effectLst/>
      </p:bgPr>
    </p:bg>
    <p:spTree>
      <p:nvGrpSpPr>
        <p:cNvPr id="1" name=""/>
        <p:cNvGrpSpPr/>
        <p:nvPr/>
      </p:nvGrpSpPr>
      <p:grpSpPr>
        <a:xfrm>
          <a:off x="0" y="0"/>
          <a:ext cx="0" cy="0"/>
          <a:chOff x="0" y="0"/>
          <a:chExt cx="0" cy="0"/>
        </a:xfrm>
      </p:grpSpPr>
      <p:sp>
        <p:nvSpPr>
          <p:cNvPr id="257026" name="Rectangle 2"/>
          <p:cNvSpPr>
            <a:spLocks noGrp="1" noChangeArrowheads="1"/>
          </p:cNvSpPr>
          <p:nvPr>
            <p:ph type="title"/>
          </p:nvPr>
        </p:nvSpPr>
        <p:spPr>
          <a:xfrm>
            <a:off x="609600" y="0"/>
            <a:ext cx="8001000" cy="4800600"/>
          </a:xfrm>
        </p:spPr>
        <p:txBody>
          <a:bodyPr/>
          <a:lstStyle/>
          <a:p>
            <a:pPr algn="ctr" eaLnBrk="1" hangingPunct="1">
              <a:defRPr/>
            </a:pPr>
            <a:r>
              <a:rPr lang="ru-RU" sz="4800" b="1" dirty="0" smtClean="0">
                <a:effectLst>
                  <a:outerShdw blurRad="38100" dist="38100" dir="2700000" algn="tl">
                    <a:srgbClr val="C0C0C0"/>
                  </a:outerShdw>
                </a:effectLst>
              </a:rPr>
              <a:t>лекция</a:t>
            </a:r>
            <a:r>
              <a:rPr lang="ru-RU" dirty="0" smtClean="0"/>
              <a:t/>
            </a:r>
            <a:br>
              <a:rPr lang="ru-RU" dirty="0" smtClean="0"/>
            </a:br>
            <a:r>
              <a:rPr lang="ru-RU" dirty="0" smtClean="0"/>
              <a:t>   </a:t>
            </a:r>
            <a:br>
              <a:rPr lang="ru-RU" dirty="0" smtClean="0"/>
            </a:br>
            <a:r>
              <a:rPr lang="ru-RU" dirty="0" smtClean="0"/>
              <a:t> </a:t>
            </a:r>
            <a:r>
              <a:rPr lang="ru-RU" sz="2400" b="1" dirty="0" smtClean="0"/>
              <a:t>на тему:</a:t>
            </a:r>
            <a:br>
              <a:rPr lang="ru-RU" sz="2400" b="1" dirty="0" smtClean="0"/>
            </a:br>
            <a:r>
              <a:rPr lang="ru-RU" sz="3200" b="1" dirty="0" smtClean="0"/>
              <a:t>«Некоторые аспекты патологического     воздействия на организм человека слабых спиртных «напитков».</a:t>
            </a:r>
            <a:br>
              <a:rPr lang="ru-RU" sz="3200" b="1" dirty="0" smtClean="0"/>
            </a:br>
            <a:r>
              <a:rPr lang="ru-RU" sz="3200" b="1" dirty="0" smtClean="0"/>
              <a:t>  О вреде пива»</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23" name="Пиво.wav">
            <a:hlinkClick r:id="" action="ppaction://media"/>
          </p:cNvPr>
          <p:cNvPicPr>
            <a:picLocks noRot="1" noChangeAspect="1" noChangeArrowheads="1"/>
          </p:cNvPicPr>
          <p:nvPr>
            <a:audioFile r:link="rId1"/>
          </p:nvPr>
        </p:nvPicPr>
        <p:blipFill>
          <a:blip r:embed="rId3" cstate="print"/>
          <a:srcRect/>
          <a:stretch>
            <a:fillRect/>
          </a:stretch>
        </p:blipFill>
        <p:spPr bwMode="auto">
          <a:xfrm>
            <a:off x="4419600" y="3276600"/>
            <a:ext cx="304800" cy="304800"/>
          </a:xfrm>
          <a:prstGeom prst="rect">
            <a:avLst/>
          </a:prstGeom>
          <a:noFill/>
          <a:ln w="9525">
            <a:noFill/>
            <a:miter lim="800000"/>
            <a:headEnd/>
            <a:tailEnd/>
          </a:ln>
        </p:spPr>
      </p:pic>
      <p:pic>
        <p:nvPicPr>
          <p:cNvPr id="3075" name="Picture 40" descr="crd2504"/>
          <p:cNvPicPr>
            <a:picLocks noChangeAspect="1" noChangeArrowheads="1"/>
          </p:cNvPicPr>
          <p:nvPr/>
        </p:nvPicPr>
        <p:blipFill>
          <a:blip r:embed="rId4" cstate="print"/>
          <a:srcRect/>
          <a:stretch>
            <a:fillRect/>
          </a:stretch>
        </p:blipFill>
        <p:spPr bwMode="auto">
          <a:xfrm>
            <a:off x="0" y="0"/>
            <a:ext cx="9448800" cy="6656388"/>
          </a:xfrm>
          <a:prstGeom prst="rect">
            <a:avLst/>
          </a:prstGeom>
          <a:noFill/>
          <a:ln w="9525">
            <a:noFill/>
            <a:miter lim="800000"/>
            <a:headEnd/>
            <a:tailEnd/>
          </a:ln>
        </p:spPr>
      </p:pic>
      <p:pic>
        <p:nvPicPr>
          <p:cNvPr id="90137" name="Picture 25" descr="y2005_075b"/>
          <p:cNvPicPr>
            <a:picLocks noChangeAspect="1" noChangeArrowheads="1"/>
          </p:cNvPicPr>
          <p:nvPr/>
        </p:nvPicPr>
        <p:blipFill>
          <a:blip r:embed="rId5" cstate="print"/>
          <a:srcRect/>
          <a:stretch>
            <a:fillRect/>
          </a:stretch>
        </p:blipFill>
        <p:spPr bwMode="auto">
          <a:xfrm>
            <a:off x="-152400" y="0"/>
            <a:ext cx="9677400" cy="6865938"/>
          </a:xfrm>
          <a:prstGeom prst="rect">
            <a:avLst/>
          </a:prstGeom>
          <a:noFill/>
          <a:ln w="9525">
            <a:noFill/>
            <a:miter lim="800000"/>
            <a:headEnd/>
            <a:tailEnd/>
          </a:ln>
        </p:spPr>
      </p:pic>
      <p:pic>
        <p:nvPicPr>
          <p:cNvPr id="90138" name="Picture 26" descr="y2005_026a"/>
          <p:cNvPicPr>
            <a:picLocks noChangeAspect="1" noChangeArrowheads="1"/>
          </p:cNvPicPr>
          <p:nvPr/>
        </p:nvPicPr>
        <p:blipFill>
          <a:blip r:embed="rId6" cstate="print"/>
          <a:srcRect/>
          <a:stretch>
            <a:fillRect/>
          </a:stretch>
        </p:blipFill>
        <p:spPr bwMode="auto">
          <a:xfrm>
            <a:off x="0" y="0"/>
            <a:ext cx="9144000" cy="6858000"/>
          </a:xfrm>
          <a:prstGeom prst="rect">
            <a:avLst/>
          </a:prstGeom>
          <a:noFill/>
          <a:ln w="9525">
            <a:noFill/>
            <a:miter lim="800000"/>
            <a:headEnd/>
            <a:tailEnd/>
          </a:ln>
        </p:spPr>
      </p:pic>
      <p:pic>
        <p:nvPicPr>
          <p:cNvPr id="90135" name="Picture 23" descr="y2005_024"/>
          <p:cNvPicPr>
            <a:picLocks noChangeAspect="1" noChangeArrowheads="1"/>
          </p:cNvPicPr>
          <p:nvPr/>
        </p:nvPicPr>
        <p:blipFill>
          <a:blip r:embed="rId7" cstate="print"/>
          <a:srcRect/>
          <a:stretch>
            <a:fillRect/>
          </a:stretch>
        </p:blipFill>
        <p:spPr bwMode="auto">
          <a:xfrm>
            <a:off x="0" y="0"/>
            <a:ext cx="9296400" cy="6858000"/>
          </a:xfrm>
          <a:prstGeom prst="rect">
            <a:avLst/>
          </a:prstGeom>
          <a:noFill/>
          <a:ln w="9525">
            <a:noFill/>
            <a:miter lim="800000"/>
            <a:headEnd/>
            <a:tailEnd/>
          </a:ln>
        </p:spPr>
      </p:pic>
      <p:pic>
        <p:nvPicPr>
          <p:cNvPr id="90125" name="Picture 13" descr="y1997_002"/>
          <p:cNvPicPr>
            <a:picLocks noChangeAspect="1" noChangeArrowheads="1"/>
          </p:cNvPicPr>
          <p:nvPr/>
        </p:nvPicPr>
        <p:blipFill>
          <a:blip r:embed="rId8" cstate="print"/>
          <a:srcRect/>
          <a:stretch>
            <a:fillRect/>
          </a:stretch>
        </p:blipFill>
        <p:spPr bwMode="auto">
          <a:xfrm>
            <a:off x="0" y="0"/>
            <a:ext cx="4805363" cy="6858000"/>
          </a:xfrm>
          <a:prstGeom prst="rect">
            <a:avLst/>
          </a:prstGeom>
          <a:noFill/>
          <a:ln w="9525">
            <a:noFill/>
            <a:miter lim="800000"/>
            <a:headEnd/>
            <a:tailEnd/>
          </a:ln>
        </p:spPr>
      </p:pic>
      <p:pic>
        <p:nvPicPr>
          <p:cNvPr id="90140" name="Picture 28" descr="y2004_124"/>
          <p:cNvPicPr>
            <a:picLocks noChangeAspect="1" noChangeArrowheads="1"/>
          </p:cNvPicPr>
          <p:nvPr/>
        </p:nvPicPr>
        <p:blipFill>
          <a:blip r:embed="rId9" cstate="print"/>
          <a:srcRect/>
          <a:stretch>
            <a:fillRect/>
          </a:stretch>
        </p:blipFill>
        <p:spPr bwMode="auto">
          <a:xfrm>
            <a:off x="4800600" y="0"/>
            <a:ext cx="4787900" cy="6858000"/>
          </a:xfrm>
          <a:prstGeom prst="rect">
            <a:avLst/>
          </a:prstGeom>
          <a:noFill/>
          <a:ln w="9525">
            <a:noFill/>
            <a:miter lim="800000"/>
            <a:headEnd/>
            <a:tailEnd/>
          </a:ln>
        </p:spPr>
      </p:pic>
      <p:pic>
        <p:nvPicPr>
          <p:cNvPr id="90139" name="Picture 27" descr="y2004_133c"/>
          <p:cNvPicPr>
            <a:picLocks noChangeAspect="1" noChangeArrowheads="1"/>
          </p:cNvPicPr>
          <p:nvPr/>
        </p:nvPicPr>
        <p:blipFill>
          <a:blip r:embed="rId10" cstate="print"/>
          <a:srcRect/>
          <a:stretch>
            <a:fillRect/>
          </a:stretch>
        </p:blipFill>
        <p:spPr bwMode="auto">
          <a:xfrm>
            <a:off x="4695825" y="0"/>
            <a:ext cx="4802188" cy="7010400"/>
          </a:xfrm>
          <a:prstGeom prst="rect">
            <a:avLst/>
          </a:prstGeom>
          <a:noFill/>
          <a:ln w="9525">
            <a:noFill/>
            <a:miter lim="800000"/>
            <a:headEnd/>
            <a:tailEnd/>
          </a:ln>
        </p:spPr>
      </p:pic>
      <p:pic>
        <p:nvPicPr>
          <p:cNvPr id="90141" name="Picture 29" descr="y2005_023cимпорт"/>
          <p:cNvPicPr>
            <a:picLocks noChangeAspect="1" noChangeArrowheads="1"/>
          </p:cNvPicPr>
          <p:nvPr/>
        </p:nvPicPr>
        <p:blipFill>
          <a:blip r:embed="rId11" cstate="print"/>
          <a:srcRect/>
          <a:stretch>
            <a:fillRect/>
          </a:stretch>
        </p:blipFill>
        <p:spPr bwMode="auto">
          <a:xfrm>
            <a:off x="0" y="0"/>
            <a:ext cx="4749800" cy="6858000"/>
          </a:xfrm>
          <a:prstGeom prst="rect">
            <a:avLst/>
          </a:prstGeom>
          <a:noFill/>
          <a:ln w="9525">
            <a:noFill/>
            <a:miter lim="800000"/>
            <a:headEnd/>
            <a:tailEnd/>
          </a:ln>
        </p:spPr>
      </p:pic>
      <p:pic>
        <p:nvPicPr>
          <p:cNvPr id="90142" name="Picture 30" descr="y1997_015"/>
          <p:cNvPicPr>
            <a:picLocks noChangeAspect="1" noChangeArrowheads="1"/>
          </p:cNvPicPr>
          <p:nvPr/>
        </p:nvPicPr>
        <p:blipFill>
          <a:blip r:embed="rId12" cstate="print"/>
          <a:srcRect/>
          <a:stretch>
            <a:fillRect/>
          </a:stretch>
        </p:blipFill>
        <p:spPr bwMode="auto">
          <a:xfrm>
            <a:off x="-152400" y="0"/>
            <a:ext cx="4886325" cy="6858000"/>
          </a:xfrm>
          <a:prstGeom prst="rect">
            <a:avLst/>
          </a:prstGeom>
          <a:noFill/>
          <a:ln w="9525">
            <a:noFill/>
            <a:miter lim="800000"/>
            <a:headEnd/>
            <a:tailEnd/>
          </a:ln>
        </p:spPr>
      </p:pic>
      <p:pic>
        <p:nvPicPr>
          <p:cNvPr id="90143" name="Picture 31" descr="y1997_012b"/>
          <p:cNvPicPr>
            <a:picLocks noChangeAspect="1" noChangeArrowheads="1"/>
          </p:cNvPicPr>
          <p:nvPr/>
        </p:nvPicPr>
        <p:blipFill>
          <a:blip r:embed="rId13" cstate="print"/>
          <a:srcRect/>
          <a:stretch>
            <a:fillRect/>
          </a:stretch>
        </p:blipFill>
        <p:spPr bwMode="auto">
          <a:xfrm>
            <a:off x="4724400" y="0"/>
            <a:ext cx="4465638" cy="6858000"/>
          </a:xfrm>
          <a:prstGeom prst="rect">
            <a:avLst/>
          </a:prstGeom>
          <a:noFill/>
          <a:ln w="9525">
            <a:noFill/>
            <a:miter lim="800000"/>
            <a:headEnd/>
            <a:tailEnd/>
          </a:ln>
        </p:spPr>
      </p:pic>
      <p:pic>
        <p:nvPicPr>
          <p:cNvPr id="90144" name="Picture 32" descr="y1997_013b"/>
          <p:cNvPicPr>
            <a:picLocks noChangeAspect="1" noChangeArrowheads="1"/>
          </p:cNvPicPr>
          <p:nvPr/>
        </p:nvPicPr>
        <p:blipFill>
          <a:blip r:embed="rId14" cstate="print"/>
          <a:srcRect/>
          <a:stretch>
            <a:fillRect/>
          </a:stretch>
        </p:blipFill>
        <p:spPr bwMode="auto">
          <a:xfrm>
            <a:off x="0" y="0"/>
            <a:ext cx="4827588" cy="6858000"/>
          </a:xfrm>
          <a:prstGeom prst="rect">
            <a:avLst/>
          </a:prstGeom>
          <a:noFill/>
          <a:ln w="9525">
            <a:noFill/>
            <a:miter lim="800000"/>
            <a:headEnd/>
            <a:tailEnd/>
          </a:ln>
        </p:spPr>
      </p:pic>
      <p:pic>
        <p:nvPicPr>
          <p:cNvPr id="90145" name="Picture 33" descr="y2005_007"/>
          <p:cNvPicPr>
            <a:picLocks noChangeAspect="1" noChangeArrowheads="1"/>
          </p:cNvPicPr>
          <p:nvPr/>
        </p:nvPicPr>
        <p:blipFill>
          <a:blip r:embed="rId15" cstate="print"/>
          <a:srcRect/>
          <a:stretch>
            <a:fillRect/>
          </a:stretch>
        </p:blipFill>
        <p:spPr bwMode="auto">
          <a:xfrm>
            <a:off x="4724400" y="0"/>
            <a:ext cx="4643438" cy="6858000"/>
          </a:xfrm>
          <a:prstGeom prst="rect">
            <a:avLst/>
          </a:prstGeom>
          <a:noFill/>
          <a:ln w="9525">
            <a:noFill/>
            <a:miter lim="800000"/>
            <a:headEnd/>
            <a:tailEnd/>
          </a:ln>
        </p:spPr>
      </p:pic>
      <p:pic>
        <p:nvPicPr>
          <p:cNvPr id="90146" name="Picture 34" descr="y1997_028a"/>
          <p:cNvPicPr>
            <a:picLocks noChangeAspect="1" noChangeArrowheads="1"/>
          </p:cNvPicPr>
          <p:nvPr/>
        </p:nvPicPr>
        <p:blipFill>
          <a:blip r:embed="rId16" cstate="print"/>
          <a:srcRect/>
          <a:stretch>
            <a:fillRect/>
          </a:stretch>
        </p:blipFill>
        <p:spPr bwMode="auto">
          <a:xfrm>
            <a:off x="0" y="0"/>
            <a:ext cx="4710113" cy="7315200"/>
          </a:xfrm>
          <a:prstGeom prst="rect">
            <a:avLst/>
          </a:prstGeom>
          <a:noFill/>
          <a:ln w="9525">
            <a:noFill/>
            <a:miter lim="800000"/>
            <a:headEnd/>
            <a:tailEnd/>
          </a:ln>
        </p:spPr>
      </p:pic>
      <p:pic>
        <p:nvPicPr>
          <p:cNvPr id="90148" name="Picture 36" descr="y1997_019"/>
          <p:cNvPicPr>
            <a:picLocks noChangeAspect="1" noChangeArrowheads="1"/>
          </p:cNvPicPr>
          <p:nvPr/>
        </p:nvPicPr>
        <p:blipFill>
          <a:blip r:embed="rId17" cstate="print"/>
          <a:srcRect/>
          <a:stretch>
            <a:fillRect/>
          </a:stretch>
        </p:blipFill>
        <p:spPr bwMode="auto">
          <a:xfrm>
            <a:off x="4724400" y="0"/>
            <a:ext cx="4602163" cy="6858000"/>
          </a:xfrm>
          <a:prstGeom prst="rect">
            <a:avLst/>
          </a:prstGeom>
          <a:noFill/>
          <a:ln w="9525">
            <a:noFill/>
            <a:miter lim="800000"/>
            <a:headEnd/>
            <a:tailEnd/>
          </a:ln>
        </p:spPr>
      </p:pic>
      <p:pic>
        <p:nvPicPr>
          <p:cNvPr id="90149" name="Picture 37" descr="y2005_029"/>
          <p:cNvPicPr>
            <a:picLocks noChangeAspect="1" noChangeArrowheads="1"/>
          </p:cNvPicPr>
          <p:nvPr/>
        </p:nvPicPr>
        <p:blipFill>
          <a:blip r:embed="rId18" cstate="print"/>
          <a:srcRect/>
          <a:stretch>
            <a:fillRect/>
          </a:stretch>
        </p:blipFill>
        <p:spPr bwMode="auto">
          <a:xfrm>
            <a:off x="0" y="0"/>
            <a:ext cx="9753600" cy="6816725"/>
          </a:xfrm>
          <a:prstGeom prst="rect">
            <a:avLst/>
          </a:prstGeom>
          <a:noFill/>
          <a:ln w="9525">
            <a:noFill/>
            <a:miter lim="800000"/>
            <a:headEnd/>
            <a:tailEnd/>
          </a:ln>
        </p:spPr>
      </p:pic>
      <p:pic>
        <p:nvPicPr>
          <p:cNvPr id="90150" name="Picture 38" descr="y2005_055"/>
          <p:cNvPicPr>
            <a:picLocks noChangeAspect="1" noChangeArrowheads="1"/>
          </p:cNvPicPr>
          <p:nvPr/>
        </p:nvPicPr>
        <p:blipFill>
          <a:blip r:embed="rId19" cstate="print"/>
          <a:srcRect/>
          <a:stretch>
            <a:fillRect/>
          </a:stretch>
        </p:blipFill>
        <p:spPr bwMode="auto">
          <a:xfrm>
            <a:off x="0" y="0"/>
            <a:ext cx="9525000" cy="6808788"/>
          </a:xfrm>
          <a:prstGeom prst="rect">
            <a:avLst/>
          </a:prstGeom>
          <a:noFill/>
          <a:ln w="9525">
            <a:noFill/>
            <a:miter lim="800000"/>
            <a:headEnd/>
            <a:tailEnd/>
          </a:ln>
        </p:spPr>
      </p:pic>
      <p:pic>
        <p:nvPicPr>
          <p:cNvPr id="90151" name="Picture 39" descr="crd8203"/>
          <p:cNvPicPr>
            <a:picLocks noChangeAspect="1" noChangeArrowheads="1"/>
          </p:cNvPicPr>
          <p:nvPr/>
        </p:nvPicPr>
        <p:blipFill>
          <a:blip r:embed="rId20" cstate="print"/>
          <a:srcRect/>
          <a:stretch>
            <a:fillRect/>
          </a:stretch>
        </p:blipFill>
        <p:spPr bwMode="auto">
          <a:xfrm>
            <a:off x="990600" y="0"/>
            <a:ext cx="7277100" cy="101631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90123"/>
                                        </p:tgtEl>
                                      </p:cBhvr>
                                    </p:cmd>
                                  </p:childTnLst>
                                </p:cTn>
                              </p:par>
                              <p:par>
                                <p:cTn id="7" presetID="2" presetClass="entr" presetSubtype="4" fill="hold" nodeType="withEffect">
                                  <p:stCondLst>
                                    <p:cond delay="0"/>
                                  </p:stCondLst>
                                  <p:childTnLst>
                                    <p:set>
                                      <p:cBhvr>
                                        <p:cTn id="8" dur="1" fill="hold">
                                          <p:stCondLst>
                                            <p:cond delay="0"/>
                                          </p:stCondLst>
                                        </p:cTn>
                                        <p:tgtEl>
                                          <p:spTgt spid="90137"/>
                                        </p:tgtEl>
                                        <p:attrNameLst>
                                          <p:attrName>style.visibility</p:attrName>
                                        </p:attrNameLst>
                                      </p:cBhvr>
                                      <p:to>
                                        <p:strVal val="visible"/>
                                      </p:to>
                                    </p:set>
                                    <p:anim calcmode="lin" valueType="num">
                                      <p:cBhvr additive="base">
                                        <p:cTn id="9" dur="2000" fill="hold"/>
                                        <p:tgtEl>
                                          <p:spTgt spid="90137"/>
                                        </p:tgtEl>
                                        <p:attrNameLst>
                                          <p:attrName>ppt_x</p:attrName>
                                        </p:attrNameLst>
                                      </p:cBhvr>
                                      <p:tavLst>
                                        <p:tav tm="0">
                                          <p:val>
                                            <p:strVal val="#ppt_x"/>
                                          </p:val>
                                        </p:tav>
                                        <p:tav tm="100000">
                                          <p:val>
                                            <p:strVal val="#ppt_x"/>
                                          </p:val>
                                        </p:tav>
                                      </p:tavLst>
                                    </p:anim>
                                    <p:anim calcmode="lin" valueType="num">
                                      <p:cBhvr additive="base">
                                        <p:cTn id="10" dur="2000" fill="hold"/>
                                        <p:tgtEl>
                                          <p:spTgt spid="90137"/>
                                        </p:tgtEl>
                                        <p:attrNameLst>
                                          <p:attrName>ppt_y</p:attrName>
                                        </p:attrNameLst>
                                      </p:cBhvr>
                                      <p:tavLst>
                                        <p:tav tm="0">
                                          <p:val>
                                            <p:strVal val="1+#ppt_h/2"/>
                                          </p:val>
                                        </p:tav>
                                        <p:tav tm="100000">
                                          <p:val>
                                            <p:strVal val="#ppt_y"/>
                                          </p:val>
                                        </p:tav>
                                      </p:tavLst>
                                    </p:anim>
                                  </p:childTnLst>
                                </p:cTn>
                              </p:par>
                            </p:childTnLst>
                          </p:cTn>
                        </p:par>
                        <p:par>
                          <p:cTn id="11" fill="hold" nodeType="afterGroup">
                            <p:stCondLst>
                              <p:cond delay="2000"/>
                            </p:stCondLst>
                            <p:childTnLst>
                              <p:par>
                                <p:cTn id="12" presetID="4" presetClass="entr" presetSubtype="16" fill="hold" nodeType="afterEffect">
                                  <p:stCondLst>
                                    <p:cond delay="0"/>
                                  </p:stCondLst>
                                  <p:childTnLst>
                                    <p:set>
                                      <p:cBhvr>
                                        <p:cTn id="13" dur="1" fill="hold">
                                          <p:stCondLst>
                                            <p:cond delay="0"/>
                                          </p:stCondLst>
                                        </p:cTn>
                                        <p:tgtEl>
                                          <p:spTgt spid="90138"/>
                                        </p:tgtEl>
                                        <p:attrNameLst>
                                          <p:attrName>style.visibility</p:attrName>
                                        </p:attrNameLst>
                                      </p:cBhvr>
                                      <p:to>
                                        <p:strVal val="visible"/>
                                      </p:to>
                                    </p:set>
                                    <p:animEffect transition="in" filter="box(in)">
                                      <p:cBhvr>
                                        <p:cTn id="14" dur="2000"/>
                                        <p:tgtEl>
                                          <p:spTgt spid="90138"/>
                                        </p:tgtEl>
                                      </p:cBhvr>
                                    </p:animEffect>
                                  </p:childTnLst>
                                </p:cTn>
                              </p:par>
                            </p:childTnLst>
                          </p:cTn>
                        </p:par>
                        <p:par>
                          <p:cTn id="15" fill="hold" nodeType="afterGroup">
                            <p:stCondLst>
                              <p:cond delay="4000"/>
                            </p:stCondLst>
                            <p:childTnLst>
                              <p:par>
                                <p:cTn id="16" presetID="10" presetClass="entr" presetSubtype="0" fill="hold" nodeType="afterEffect">
                                  <p:stCondLst>
                                    <p:cond delay="0"/>
                                  </p:stCondLst>
                                  <p:childTnLst>
                                    <p:set>
                                      <p:cBhvr>
                                        <p:cTn id="17" dur="1" fill="hold">
                                          <p:stCondLst>
                                            <p:cond delay="0"/>
                                          </p:stCondLst>
                                        </p:cTn>
                                        <p:tgtEl>
                                          <p:spTgt spid="90135"/>
                                        </p:tgtEl>
                                        <p:attrNameLst>
                                          <p:attrName>style.visibility</p:attrName>
                                        </p:attrNameLst>
                                      </p:cBhvr>
                                      <p:to>
                                        <p:strVal val="visible"/>
                                      </p:to>
                                    </p:set>
                                    <p:animEffect transition="in" filter="fade">
                                      <p:cBhvr>
                                        <p:cTn id="18" dur="2000"/>
                                        <p:tgtEl>
                                          <p:spTgt spid="90135"/>
                                        </p:tgtEl>
                                      </p:cBhvr>
                                    </p:animEffect>
                                  </p:childTnLst>
                                </p:cTn>
                              </p:par>
                            </p:childTnLst>
                          </p:cTn>
                        </p:par>
                        <p:par>
                          <p:cTn id="19" fill="hold" nodeType="afterGroup">
                            <p:stCondLst>
                              <p:cond delay="6000"/>
                            </p:stCondLst>
                            <p:childTnLst>
                              <p:par>
                                <p:cTn id="20" presetID="8" presetClass="entr" presetSubtype="16" fill="hold" nodeType="afterEffect">
                                  <p:stCondLst>
                                    <p:cond delay="0"/>
                                  </p:stCondLst>
                                  <p:childTnLst>
                                    <p:set>
                                      <p:cBhvr>
                                        <p:cTn id="21" dur="1" fill="hold">
                                          <p:stCondLst>
                                            <p:cond delay="0"/>
                                          </p:stCondLst>
                                        </p:cTn>
                                        <p:tgtEl>
                                          <p:spTgt spid="90125"/>
                                        </p:tgtEl>
                                        <p:attrNameLst>
                                          <p:attrName>style.visibility</p:attrName>
                                        </p:attrNameLst>
                                      </p:cBhvr>
                                      <p:to>
                                        <p:strVal val="visible"/>
                                      </p:to>
                                    </p:set>
                                    <p:animEffect transition="in" filter="diamond(in)">
                                      <p:cBhvr>
                                        <p:cTn id="22" dur="2000"/>
                                        <p:tgtEl>
                                          <p:spTgt spid="90125"/>
                                        </p:tgtEl>
                                      </p:cBhvr>
                                    </p:animEffect>
                                  </p:childTnLst>
                                </p:cTn>
                              </p:par>
                              <p:par>
                                <p:cTn id="23" presetID="8" presetClass="entr" presetSubtype="16" fill="hold" nodeType="withEffect">
                                  <p:stCondLst>
                                    <p:cond delay="0"/>
                                  </p:stCondLst>
                                  <p:childTnLst>
                                    <p:set>
                                      <p:cBhvr>
                                        <p:cTn id="24" dur="1" fill="hold">
                                          <p:stCondLst>
                                            <p:cond delay="0"/>
                                          </p:stCondLst>
                                        </p:cTn>
                                        <p:tgtEl>
                                          <p:spTgt spid="90140"/>
                                        </p:tgtEl>
                                        <p:attrNameLst>
                                          <p:attrName>style.visibility</p:attrName>
                                        </p:attrNameLst>
                                      </p:cBhvr>
                                      <p:to>
                                        <p:strVal val="visible"/>
                                      </p:to>
                                    </p:set>
                                    <p:animEffect transition="in" filter="diamond(in)">
                                      <p:cBhvr>
                                        <p:cTn id="25" dur="2000"/>
                                        <p:tgtEl>
                                          <p:spTgt spid="90140"/>
                                        </p:tgtEl>
                                      </p:cBhvr>
                                    </p:animEffect>
                                  </p:childTnLst>
                                </p:cTn>
                              </p:par>
                            </p:childTnLst>
                          </p:cTn>
                        </p:par>
                        <p:par>
                          <p:cTn id="26" fill="hold" nodeType="afterGroup">
                            <p:stCondLst>
                              <p:cond delay="8000"/>
                            </p:stCondLst>
                            <p:childTnLst>
                              <p:par>
                                <p:cTn id="27" presetID="2" presetClass="entr" presetSubtype="4" fill="hold" nodeType="afterEffect">
                                  <p:stCondLst>
                                    <p:cond delay="0"/>
                                  </p:stCondLst>
                                  <p:childTnLst>
                                    <p:set>
                                      <p:cBhvr>
                                        <p:cTn id="28" dur="1" fill="hold">
                                          <p:stCondLst>
                                            <p:cond delay="0"/>
                                          </p:stCondLst>
                                        </p:cTn>
                                        <p:tgtEl>
                                          <p:spTgt spid="90141"/>
                                        </p:tgtEl>
                                        <p:attrNameLst>
                                          <p:attrName>style.visibility</p:attrName>
                                        </p:attrNameLst>
                                      </p:cBhvr>
                                      <p:to>
                                        <p:strVal val="visible"/>
                                      </p:to>
                                    </p:set>
                                    <p:anim calcmode="lin" valueType="num">
                                      <p:cBhvr additive="base">
                                        <p:cTn id="29" dur="2000" fill="hold"/>
                                        <p:tgtEl>
                                          <p:spTgt spid="90141"/>
                                        </p:tgtEl>
                                        <p:attrNameLst>
                                          <p:attrName>ppt_x</p:attrName>
                                        </p:attrNameLst>
                                      </p:cBhvr>
                                      <p:tavLst>
                                        <p:tav tm="0">
                                          <p:val>
                                            <p:strVal val="#ppt_x"/>
                                          </p:val>
                                        </p:tav>
                                        <p:tav tm="100000">
                                          <p:val>
                                            <p:strVal val="#ppt_x"/>
                                          </p:val>
                                        </p:tav>
                                      </p:tavLst>
                                    </p:anim>
                                    <p:anim calcmode="lin" valueType="num">
                                      <p:cBhvr additive="base">
                                        <p:cTn id="30" dur="2000" fill="hold"/>
                                        <p:tgtEl>
                                          <p:spTgt spid="90141"/>
                                        </p:tgtEl>
                                        <p:attrNameLst>
                                          <p:attrName>ppt_y</p:attrName>
                                        </p:attrNameLst>
                                      </p:cBhvr>
                                      <p:tavLst>
                                        <p:tav tm="0">
                                          <p:val>
                                            <p:strVal val="1+#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90139"/>
                                        </p:tgtEl>
                                        <p:attrNameLst>
                                          <p:attrName>style.visibility</p:attrName>
                                        </p:attrNameLst>
                                      </p:cBhvr>
                                      <p:to>
                                        <p:strVal val="visible"/>
                                      </p:to>
                                    </p:set>
                                    <p:anim calcmode="lin" valueType="num">
                                      <p:cBhvr additive="base">
                                        <p:cTn id="33" dur="2000" fill="hold"/>
                                        <p:tgtEl>
                                          <p:spTgt spid="90139"/>
                                        </p:tgtEl>
                                        <p:attrNameLst>
                                          <p:attrName>ppt_x</p:attrName>
                                        </p:attrNameLst>
                                      </p:cBhvr>
                                      <p:tavLst>
                                        <p:tav tm="0">
                                          <p:val>
                                            <p:strVal val="#ppt_x"/>
                                          </p:val>
                                        </p:tav>
                                        <p:tav tm="100000">
                                          <p:val>
                                            <p:strVal val="#ppt_x"/>
                                          </p:val>
                                        </p:tav>
                                      </p:tavLst>
                                    </p:anim>
                                    <p:anim calcmode="lin" valueType="num">
                                      <p:cBhvr additive="base">
                                        <p:cTn id="34" dur="2000" fill="hold"/>
                                        <p:tgtEl>
                                          <p:spTgt spid="90139"/>
                                        </p:tgtEl>
                                        <p:attrNameLst>
                                          <p:attrName>ppt_y</p:attrName>
                                        </p:attrNameLst>
                                      </p:cBhvr>
                                      <p:tavLst>
                                        <p:tav tm="0">
                                          <p:val>
                                            <p:strVal val="0-#ppt_h/2"/>
                                          </p:val>
                                        </p:tav>
                                        <p:tav tm="100000">
                                          <p:val>
                                            <p:strVal val="#ppt_y"/>
                                          </p:val>
                                        </p:tav>
                                      </p:tavLst>
                                    </p:anim>
                                  </p:childTnLst>
                                </p:cTn>
                              </p:par>
                            </p:childTnLst>
                          </p:cTn>
                        </p:par>
                        <p:par>
                          <p:cTn id="35" fill="hold" nodeType="afterGroup">
                            <p:stCondLst>
                              <p:cond delay="10000"/>
                            </p:stCondLst>
                            <p:childTnLst>
                              <p:par>
                                <p:cTn id="36" presetID="55" presetClass="entr" presetSubtype="0" fill="hold" nodeType="afterEffect">
                                  <p:stCondLst>
                                    <p:cond delay="0"/>
                                  </p:stCondLst>
                                  <p:childTnLst>
                                    <p:set>
                                      <p:cBhvr>
                                        <p:cTn id="37" dur="1" fill="hold">
                                          <p:stCondLst>
                                            <p:cond delay="0"/>
                                          </p:stCondLst>
                                        </p:cTn>
                                        <p:tgtEl>
                                          <p:spTgt spid="90142"/>
                                        </p:tgtEl>
                                        <p:attrNameLst>
                                          <p:attrName>style.visibility</p:attrName>
                                        </p:attrNameLst>
                                      </p:cBhvr>
                                      <p:to>
                                        <p:strVal val="visible"/>
                                      </p:to>
                                    </p:set>
                                    <p:anim calcmode="lin" valueType="num">
                                      <p:cBhvr>
                                        <p:cTn id="38" dur="2000" fill="hold"/>
                                        <p:tgtEl>
                                          <p:spTgt spid="90142"/>
                                        </p:tgtEl>
                                        <p:attrNameLst>
                                          <p:attrName>ppt_w</p:attrName>
                                        </p:attrNameLst>
                                      </p:cBhvr>
                                      <p:tavLst>
                                        <p:tav tm="0">
                                          <p:val>
                                            <p:strVal val="#ppt_w*0.70"/>
                                          </p:val>
                                        </p:tav>
                                        <p:tav tm="100000">
                                          <p:val>
                                            <p:strVal val="#ppt_w"/>
                                          </p:val>
                                        </p:tav>
                                      </p:tavLst>
                                    </p:anim>
                                    <p:anim calcmode="lin" valueType="num">
                                      <p:cBhvr>
                                        <p:cTn id="39" dur="2000" fill="hold"/>
                                        <p:tgtEl>
                                          <p:spTgt spid="90142"/>
                                        </p:tgtEl>
                                        <p:attrNameLst>
                                          <p:attrName>ppt_h</p:attrName>
                                        </p:attrNameLst>
                                      </p:cBhvr>
                                      <p:tavLst>
                                        <p:tav tm="0">
                                          <p:val>
                                            <p:strVal val="#ppt_h"/>
                                          </p:val>
                                        </p:tav>
                                        <p:tav tm="100000">
                                          <p:val>
                                            <p:strVal val="#ppt_h"/>
                                          </p:val>
                                        </p:tav>
                                      </p:tavLst>
                                    </p:anim>
                                    <p:animEffect transition="in" filter="fade">
                                      <p:cBhvr>
                                        <p:cTn id="40" dur="2000"/>
                                        <p:tgtEl>
                                          <p:spTgt spid="90142"/>
                                        </p:tgtEl>
                                      </p:cBhvr>
                                    </p:animEffect>
                                  </p:childTnLst>
                                </p:cTn>
                              </p:par>
                              <p:par>
                                <p:cTn id="41" presetID="55" presetClass="entr" presetSubtype="0" fill="hold" nodeType="withEffect">
                                  <p:stCondLst>
                                    <p:cond delay="0"/>
                                  </p:stCondLst>
                                  <p:childTnLst>
                                    <p:set>
                                      <p:cBhvr>
                                        <p:cTn id="42" dur="1" fill="hold">
                                          <p:stCondLst>
                                            <p:cond delay="0"/>
                                          </p:stCondLst>
                                        </p:cTn>
                                        <p:tgtEl>
                                          <p:spTgt spid="90143"/>
                                        </p:tgtEl>
                                        <p:attrNameLst>
                                          <p:attrName>style.visibility</p:attrName>
                                        </p:attrNameLst>
                                      </p:cBhvr>
                                      <p:to>
                                        <p:strVal val="visible"/>
                                      </p:to>
                                    </p:set>
                                    <p:anim calcmode="lin" valueType="num">
                                      <p:cBhvr>
                                        <p:cTn id="43" dur="2000" fill="hold"/>
                                        <p:tgtEl>
                                          <p:spTgt spid="90143"/>
                                        </p:tgtEl>
                                        <p:attrNameLst>
                                          <p:attrName>ppt_w</p:attrName>
                                        </p:attrNameLst>
                                      </p:cBhvr>
                                      <p:tavLst>
                                        <p:tav tm="0">
                                          <p:val>
                                            <p:strVal val="#ppt_w*0.70"/>
                                          </p:val>
                                        </p:tav>
                                        <p:tav tm="100000">
                                          <p:val>
                                            <p:strVal val="#ppt_w"/>
                                          </p:val>
                                        </p:tav>
                                      </p:tavLst>
                                    </p:anim>
                                    <p:anim calcmode="lin" valueType="num">
                                      <p:cBhvr>
                                        <p:cTn id="44" dur="2000" fill="hold"/>
                                        <p:tgtEl>
                                          <p:spTgt spid="90143"/>
                                        </p:tgtEl>
                                        <p:attrNameLst>
                                          <p:attrName>ppt_h</p:attrName>
                                        </p:attrNameLst>
                                      </p:cBhvr>
                                      <p:tavLst>
                                        <p:tav tm="0">
                                          <p:val>
                                            <p:strVal val="#ppt_h"/>
                                          </p:val>
                                        </p:tav>
                                        <p:tav tm="100000">
                                          <p:val>
                                            <p:strVal val="#ppt_h"/>
                                          </p:val>
                                        </p:tav>
                                      </p:tavLst>
                                    </p:anim>
                                    <p:animEffect transition="in" filter="fade">
                                      <p:cBhvr>
                                        <p:cTn id="45" dur="2000"/>
                                        <p:tgtEl>
                                          <p:spTgt spid="90143"/>
                                        </p:tgtEl>
                                      </p:cBhvr>
                                    </p:animEffect>
                                  </p:childTnLst>
                                </p:cTn>
                              </p:par>
                            </p:childTnLst>
                          </p:cTn>
                        </p:par>
                        <p:par>
                          <p:cTn id="46" fill="hold" nodeType="afterGroup">
                            <p:stCondLst>
                              <p:cond delay="12000"/>
                            </p:stCondLst>
                            <p:childTnLst>
                              <p:par>
                                <p:cTn id="47" presetID="18" presetClass="entr" presetSubtype="12" fill="hold" nodeType="afterEffect">
                                  <p:stCondLst>
                                    <p:cond delay="0"/>
                                  </p:stCondLst>
                                  <p:childTnLst>
                                    <p:set>
                                      <p:cBhvr>
                                        <p:cTn id="48" dur="1" fill="hold">
                                          <p:stCondLst>
                                            <p:cond delay="0"/>
                                          </p:stCondLst>
                                        </p:cTn>
                                        <p:tgtEl>
                                          <p:spTgt spid="90144"/>
                                        </p:tgtEl>
                                        <p:attrNameLst>
                                          <p:attrName>style.visibility</p:attrName>
                                        </p:attrNameLst>
                                      </p:cBhvr>
                                      <p:to>
                                        <p:strVal val="visible"/>
                                      </p:to>
                                    </p:set>
                                    <p:animEffect transition="in" filter="strips(downLeft)">
                                      <p:cBhvr>
                                        <p:cTn id="49" dur="2000"/>
                                        <p:tgtEl>
                                          <p:spTgt spid="90144"/>
                                        </p:tgtEl>
                                      </p:cBhvr>
                                    </p:animEffect>
                                  </p:childTnLst>
                                </p:cTn>
                              </p:par>
                              <p:par>
                                <p:cTn id="50" presetID="18" presetClass="entr" presetSubtype="12" fill="hold" nodeType="withEffect">
                                  <p:stCondLst>
                                    <p:cond delay="0"/>
                                  </p:stCondLst>
                                  <p:childTnLst>
                                    <p:set>
                                      <p:cBhvr>
                                        <p:cTn id="51" dur="1" fill="hold">
                                          <p:stCondLst>
                                            <p:cond delay="0"/>
                                          </p:stCondLst>
                                        </p:cTn>
                                        <p:tgtEl>
                                          <p:spTgt spid="90145"/>
                                        </p:tgtEl>
                                        <p:attrNameLst>
                                          <p:attrName>style.visibility</p:attrName>
                                        </p:attrNameLst>
                                      </p:cBhvr>
                                      <p:to>
                                        <p:strVal val="visible"/>
                                      </p:to>
                                    </p:set>
                                    <p:animEffect transition="in" filter="strips(downLeft)">
                                      <p:cBhvr>
                                        <p:cTn id="52" dur="2000"/>
                                        <p:tgtEl>
                                          <p:spTgt spid="90145"/>
                                        </p:tgtEl>
                                      </p:cBhvr>
                                    </p:animEffect>
                                  </p:childTnLst>
                                </p:cTn>
                              </p:par>
                            </p:childTnLst>
                          </p:cTn>
                        </p:par>
                        <p:par>
                          <p:cTn id="53" fill="hold" nodeType="afterGroup">
                            <p:stCondLst>
                              <p:cond delay="14000"/>
                            </p:stCondLst>
                            <p:childTnLst>
                              <p:par>
                                <p:cTn id="54" presetID="13" presetClass="entr" presetSubtype="16" fill="hold" nodeType="afterEffect">
                                  <p:stCondLst>
                                    <p:cond delay="0"/>
                                  </p:stCondLst>
                                  <p:childTnLst>
                                    <p:set>
                                      <p:cBhvr>
                                        <p:cTn id="55" dur="1" fill="hold">
                                          <p:stCondLst>
                                            <p:cond delay="0"/>
                                          </p:stCondLst>
                                        </p:cTn>
                                        <p:tgtEl>
                                          <p:spTgt spid="90146"/>
                                        </p:tgtEl>
                                        <p:attrNameLst>
                                          <p:attrName>style.visibility</p:attrName>
                                        </p:attrNameLst>
                                      </p:cBhvr>
                                      <p:to>
                                        <p:strVal val="visible"/>
                                      </p:to>
                                    </p:set>
                                    <p:animEffect transition="in" filter="plus(in)">
                                      <p:cBhvr>
                                        <p:cTn id="56" dur="1000"/>
                                        <p:tgtEl>
                                          <p:spTgt spid="90146"/>
                                        </p:tgtEl>
                                      </p:cBhvr>
                                    </p:animEffect>
                                  </p:childTnLst>
                                </p:cTn>
                              </p:par>
                              <p:par>
                                <p:cTn id="57" presetID="13" presetClass="entr" presetSubtype="16" fill="hold" nodeType="withEffect">
                                  <p:stCondLst>
                                    <p:cond delay="0"/>
                                  </p:stCondLst>
                                  <p:childTnLst>
                                    <p:set>
                                      <p:cBhvr>
                                        <p:cTn id="58" dur="1" fill="hold">
                                          <p:stCondLst>
                                            <p:cond delay="0"/>
                                          </p:stCondLst>
                                        </p:cTn>
                                        <p:tgtEl>
                                          <p:spTgt spid="90148"/>
                                        </p:tgtEl>
                                        <p:attrNameLst>
                                          <p:attrName>style.visibility</p:attrName>
                                        </p:attrNameLst>
                                      </p:cBhvr>
                                      <p:to>
                                        <p:strVal val="visible"/>
                                      </p:to>
                                    </p:set>
                                    <p:animEffect transition="in" filter="plus(in)">
                                      <p:cBhvr>
                                        <p:cTn id="59" dur="1000"/>
                                        <p:tgtEl>
                                          <p:spTgt spid="90148"/>
                                        </p:tgtEl>
                                      </p:cBhvr>
                                    </p:animEffect>
                                  </p:childTnLst>
                                </p:cTn>
                              </p:par>
                            </p:childTnLst>
                          </p:cTn>
                        </p:par>
                        <p:par>
                          <p:cTn id="60" fill="hold" nodeType="afterGroup">
                            <p:stCondLst>
                              <p:cond delay="15000"/>
                            </p:stCondLst>
                            <p:childTnLst>
                              <p:par>
                                <p:cTn id="61" presetID="6" presetClass="entr" presetSubtype="16" fill="hold" nodeType="afterEffect">
                                  <p:stCondLst>
                                    <p:cond delay="0"/>
                                  </p:stCondLst>
                                  <p:childTnLst>
                                    <p:set>
                                      <p:cBhvr>
                                        <p:cTn id="62" dur="1" fill="hold">
                                          <p:stCondLst>
                                            <p:cond delay="0"/>
                                          </p:stCondLst>
                                        </p:cTn>
                                        <p:tgtEl>
                                          <p:spTgt spid="90149"/>
                                        </p:tgtEl>
                                        <p:attrNameLst>
                                          <p:attrName>style.visibility</p:attrName>
                                        </p:attrNameLst>
                                      </p:cBhvr>
                                      <p:to>
                                        <p:strVal val="visible"/>
                                      </p:to>
                                    </p:set>
                                    <p:animEffect transition="in" filter="circle(in)">
                                      <p:cBhvr>
                                        <p:cTn id="63" dur="2000"/>
                                        <p:tgtEl>
                                          <p:spTgt spid="90149"/>
                                        </p:tgtEl>
                                      </p:cBhvr>
                                    </p:animEffect>
                                  </p:childTnLst>
                                </p:cTn>
                              </p:par>
                            </p:childTnLst>
                          </p:cTn>
                        </p:par>
                        <p:par>
                          <p:cTn id="64" fill="hold" nodeType="afterGroup">
                            <p:stCondLst>
                              <p:cond delay="17000"/>
                            </p:stCondLst>
                            <p:childTnLst>
                              <p:par>
                                <p:cTn id="65" presetID="21" presetClass="entr" presetSubtype="4" fill="hold" nodeType="afterEffect">
                                  <p:stCondLst>
                                    <p:cond delay="0"/>
                                  </p:stCondLst>
                                  <p:childTnLst>
                                    <p:set>
                                      <p:cBhvr>
                                        <p:cTn id="66" dur="1" fill="hold">
                                          <p:stCondLst>
                                            <p:cond delay="0"/>
                                          </p:stCondLst>
                                        </p:cTn>
                                        <p:tgtEl>
                                          <p:spTgt spid="90150"/>
                                        </p:tgtEl>
                                        <p:attrNameLst>
                                          <p:attrName>style.visibility</p:attrName>
                                        </p:attrNameLst>
                                      </p:cBhvr>
                                      <p:to>
                                        <p:strVal val="visible"/>
                                      </p:to>
                                    </p:set>
                                    <p:animEffect transition="in" filter="wheel(4)">
                                      <p:cBhvr>
                                        <p:cTn id="67" dur="3000"/>
                                        <p:tgtEl>
                                          <p:spTgt spid="90150"/>
                                        </p:tgtEl>
                                      </p:cBhvr>
                                    </p:animEffect>
                                  </p:childTnLst>
                                </p:cTn>
                              </p:par>
                            </p:childTnLst>
                          </p:cTn>
                        </p:par>
                        <p:par>
                          <p:cTn id="68" fill="hold" nodeType="afterGroup">
                            <p:stCondLst>
                              <p:cond delay="20000"/>
                            </p:stCondLst>
                            <p:childTnLst>
                              <p:par>
                                <p:cTn id="69" presetID="26" presetClass="entr" presetSubtype="0" fill="hold" nodeType="afterEffect">
                                  <p:stCondLst>
                                    <p:cond delay="0"/>
                                  </p:stCondLst>
                                  <p:childTnLst>
                                    <p:set>
                                      <p:cBhvr>
                                        <p:cTn id="70" dur="1" fill="hold">
                                          <p:stCondLst>
                                            <p:cond delay="0"/>
                                          </p:stCondLst>
                                        </p:cTn>
                                        <p:tgtEl>
                                          <p:spTgt spid="90151"/>
                                        </p:tgtEl>
                                        <p:attrNameLst>
                                          <p:attrName>style.visibility</p:attrName>
                                        </p:attrNameLst>
                                      </p:cBhvr>
                                      <p:to>
                                        <p:strVal val="visible"/>
                                      </p:to>
                                    </p:set>
                                    <p:animEffect transition="in" filter="wipe(down)">
                                      <p:cBhvr>
                                        <p:cTn id="71" dur="580">
                                          <p:stCondLst>
                                            <p:cond delay="0"/>
                                          </p:stCondLst>
                                        </p:cTn>
                                        <p:tgtEl>
                                          <p:spTgt spid="90151"/>
                                        </p:tgtEl>
                                      </p:cBhvr>
                                    </p:animEffect>
                                    <p:anim calcmode="lin" valueType="num">
                                      <p:cBhvr>
                                        <p:cTn id="72" dur="1822" tmFilter="0,0; 0.14,0.36; 0.43,0.73; 0.71,0.91; 1.0,1.0">
                                          <p:stCondLst>
                                            <p:cond delay="0"/>
                                          </p:stCondLst>
                                        </p:cTn>
                                        <p:tgtEl>
                                          <p:spTgt spid="90151"/>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90151"/>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90151"/>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90151"/>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90151"/>
                                        </p:tgtEl>
                                        <p:attrNameLst>
                                          <p:attrName>ppt_y</p:attrName>
                                        </p:attrNameLst>
                                      </p:cBhvr>
                                      <p:tavLst>
                                        <p:tav tm="0" fmla="#ppt_y-sin(pi*$)/81">
                                          <p:val>
                                            <p:fltVal val="0"/>
                                          </p:val>
                                        </p:tav>
                                        <p:tav tm="100000">
                                          <p:val>
                                            <p:fltVal val="1"/>
                                          </p:val>
                                        </p:tav>
                                      </p:tavLst>
                                    </p:anim>
                                    <p:animScale>
                                      <p:cBhvr>
                                        <p:cTn id="77" dur="26">
                                          <p:stCondLst>
                                            <p:cond delay="650"/>
                                          </p:stCondLst>
                                        </p:cTn>
                                        <p:tgtEl>
                                          <p:spTgt spid="90151"/>
                                        </p:tgtEl>
                                      </p:cBhvr>
                                      <p:to x="100000" y="60000"/>
                                    </p:animScale>
                                    <p:animScale>
                                      <p:cBhvr>
                                        <p:cTn id="78" dur="166" decel="50000">
                                          <p:stCondLst>
                                            <p:cond delay="676"/>
                                          </p:stCondLst>
                                        </p:cTn>
                                        <p:tgtEl>
                                          <p:spTgt spid="90151"/>
                                        </p:tgtEl>
                                      </p:cBhvr>
                                      <p:to x="100000" y="100000"/>
                                    </p:animScale>
                                    <p:animScale>
                                      <p:cBhvr>
                                        <p:cTn id="79" dur="26">
                                          <p:stCondLst>
                                            <p:cond delay="1312"/>
                                          </p:stCondLst>
                                        </p:cTn>
                                        <p:tgtEl>
                                          <p:spTgt spid="90151"/>
                                        </p:tgtEl>
                                      </p:cBhvr>
                                      <p:to x="100000" y="80000"/>
                                    </p:animScale>
                                    <p:animScale>
                                      <p:cBhvr>
                                        <p:cTn id="80" dur="166" decel="50000">
                                          <p:stCondLst>
                                            <p:cond delay="1338"/>
                                          </p:stCondLst>
                                        </p:cTn>
                                        <p:tgtEl>
                                          <p:spTgt spid="90151"/>
                                        </p:tgtEl>
                                      </p:cBhvr>
                                      <p:to x="100000" y="100000"/>
                                    </p:animScale>
                                    <p:animScale>
                                      <p:cBhvr>
                                        <p:cTn id="81" dur="26">
                                          <p:stCondLst>
                                            <p:cond delay="1642"/>
                                          </p:stCondLst>
                                        </p:cTn>
                                        <p:tgtEl>
                                          <p:spTgt spid="90151"/>
                                        </p:tgtEl>
                                      </p:cBhvr>
                                      <p:to x="100000" y="90000"/>
                                    </p:animScale>
                                    <p:animScale>
                                      <p:cBhvr>
                                        <p:cTn id="82" dur="166" decel="50000">
                                          <p:stCondLst>
                                            <p:cond delay="1668"/>
                                          </p:stCondLst>
                                        </p:cTn>
                                        <p:tgtEl>
                                          <p:spTgt spid="90151"/>
                                        </p:tgtEl>
                                      </p:cBhvr>
                                      <p:to x="100000" y="100000"/>
                                    </p:animScale>
                                    <p:animScale>
                                      <p:cBhvr>
                                        <p:cTn id="83" dur="26">
                                          <p:stCondLst>
                                            <p:cond delay="1808"/>
                                          </p:stCondLst>
                                        </p:cTn>
                                        <p:tgtEl>
                                          <p:spTgt spid="90151"/>
                                        </p:tgtEl>
                                      </p:cBhvr>
                                      <p:to x="100000" y="95000"/>
                                    </p:animScale>
                                    <p:animScale>
                                      <p:cBhvr>
                                        <p:cTn id="84" dur="166" decel="50000">
                                          <p:stCondLst>
                                            <p:cond delay="1834"/>
                                          </p:stCondLst>
                                        </p:cTn>
                                        <p:tgtEl>
                                          <p:spTgt spid="9015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audio>
              <p:cMediaNode>
                <p:cTn id="85" fill="hold" display="0">
                  <p:stCondLst>
                    <p:cond delay="indefinite"/>
                  </p:stCondLst>
                  <p:endCondLst>
                    <p:cond evt="onPrev" delay="0">
                      <p:tgtEl>
                        <p:sldTgt/>
                      </p:tgtEl>
                    </p:cond>
                    <p:cond evt="onStopAudio" delay="0">
                      <p:tgtEl>
                        <p:sldTgt/>
                      </p:tgtEl>
                    </p:cond>
                  </p:endCondLst>
                </p:cTn>
                <p:tgtEl>
                  <p:spTgt spid="9012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bg>
      <p:bgPr>
        <a:gradFill rotWithShape="0">
          <a:gsLst>
            <a:gs pos="0">
              <a:schemeClr val="bg1"/>
            </a:gs>
            <a:gs pos="100000">
              <a:schemeClr val="bg1">
                <a:gamma/>
                <a:shade val="46275"/>
                <a:invGamma/>
              </a:schemeClr>
            </a:gs>
          </a:gsLst>
          <a:lin ang="5400000" scaled="1"/>
        </a:gradFill>
        <a:effectLst/>
      </p:bgPr>
    </p:bg>
    <p:spTree>
      <p:nvGrpSpPr>
        <p:cNvPr id="1" name=""/>
        <p:cNvGrpSpPr/>
        <p:nvPr/>
      </p:nvGrpSpPr>
      <p:grpSpPr>
        <a:xfrm>
          <a:off x="0" y="0"/>
          <a:ext cx="0" cy="0"/>
          <a:chOff x="0" y="0"/>
          <a:chExt cx="0" cy="0"/>
        </a:xfrm>
      </p:grpSpPr>
      <p:pic>
        <p:nvPicPr>
          <p:cNvPr id="4098" name="Picture 4" descr="1186998754_GosDuma"/>
          <p:cNvPicPr>
            <a:picLocks noChangeAspect="1" noChangeArrowheads="1"/>
          </p:cNvPicPr>
          <p:nvPr>
            <p:ph idx="1"/>
          </p:nvPr>
        </p:nvPicPr>
        <p:blipFill>
          <a:blip r:embed="rId2" cstate="print"/>
          <a:srcRect/>
          <a:stretch>
            <a:fillRect/>
          </a:stretch>
        </p:blipFill>
        <p:spPr>
          <a:xfrm>
            <a:off x="152400" y="152400"/>
            <a:ext cx="8839200" cy="6572250"/>
          </a:xfrm>
          <a:noFill/>
        </p:spPr>
      </p:pic>
      <p:sp>
        <p:nvSpPr>
          <p:cNvPr id="252933" name="Rectangle 5"/>
          <p:cNvSpPr>
            <a:spLocks noGrp="1" noChangeArrowheads="1"/>
          </p:cNvSpPr>
          <p:nvPr>
            <p:ph type="title"/>
          </p:nvPr>
        </p:nvSpPr>
        <p:spPr>
          <a:xfrm>
            <a:off x="1371600" y="0"/>
            <a:ext cx="6477000" cy="1219200"/>
          </a:xfrm>
          <a:solidFill>
            <a:srgbClr val="CCFFCC"/>
          </a:solidFill>
        </p:spPr>
        <p:txBody>
          <a:bodyPr/>
          <a:lstStyle/>
          <a:p>
            <a:pPr algn="ctr" eaLnBrk="1" hangingPunct="1"/>
            <a:r>
              <a:rPr lang="ru-RU" sz="2400" b="1" smtClean="0"/>
              <a:t>ФЗ «О государственном регулировании  производства и оборота этилового спирта и алкогольной продукции» </a:t>
            </a:r>
            <a:r>
              <a:rPr lang="ru-RU" sz="1800" b="1" smtClean="0"/>
              <a:t>1995 № 171-ФЗ</a:t>
            </a:r>
            <a:endParaRPr lang="ru-RU" b="1" smtClean="0"/>
          </a:p>
        </p:txBody>
      </p:sp>
      <p:sp>
        <p:nvSpPr>
          <p:cNvPr id="252936" name="Rectangle 8"/>
          <p:cNvSpPr>
            <a:spLocks noChangeArrowheads="1"/>
          </p:cNvSpPr>
          <p:nvPr/>
        </p:nvSpPr>
        <p:spPr bwMode="auto">
          <a:xfrm>
            <a:off x="2362200" y="1219200"/>
            <a:ext cx="4892675" cy="581025"/>
          </a:xfrm>
          <a:prstGeom prst="rect">
            <a:avLst/>
          </a:prstGeom>
          <a:solidFill>
            <a:schemeClr val="bg1"/>
          </a:solidFill>
          <a:ln w="9525">
            <a:noFill/>
            <a:miter lim="800000"/>
            <a:headEnd/>
            <a:tailEnd/>
          </a:ln>
          <a:effectLst/>
        </p:spPr>
        <p:txBody>
          <a:bodyPr wrap="none" anchor="ctr">
            <a:spAutoFit/>
          </a:bodyPr>
          <a:lstStyle/>
          <a:p>
            <a:r>
              <a:rPr lang="ru-RU" sz="1600" b="1"/>
              <a:t>Принят Государственной Думой 19 июля 1995 года</a:t>
            </a:r>
            <a:br>
              <a:rPr lang="ru-RU" sz="1600" b="1"/>
            </a:br>
            <a:r>
              <a:rPr lang="ru-RU" sz="1600" b="1"/>
              <a:t>Одобрен Советом Федерации 15 ноября 1995 года</a:t>
            </a:r>
            <a:r>
              <a:rPr lang="ru-RU" sz="1600"/>
              <a:t> </a:t>
            </a:r>
          </a:p>
        </p:txBody>
      </p:sp>
      <p:sp>
        <p:nvSpPr>
          <p:cNvPr id="252937" name="Rectangle 9"/>
          <p:cNvSpPr>
            <a:spLocks noChangeArrowheads="1"/>
          </p:cNvSpPr>
          <p:nvPr/>
        </p:nvSpPr>
        <p:spPr bwMode="auto">
          <a:xfrm>
            <a:off x="990600" y="5807075"/>
            <a:ext cx="7239000" cy="822325"/>
          </a:xfrm>
          <a:prstGeom prst="rect">
            <a:avLst/>
          </a:prstGeom>
          <a:solidFill>
            <a:srgbClr val="B2B2B2"/>
          </a:solidFill>
          <a:ln w="9525">
            <a:noFill/>
            <a:miter lim="800000"/>
            <a:headEnd/>
            <a:tailEnd/>
          </a:ln>
          <a:effectLst/>
        </p:spPr>
        <p:txBody>
          <a:bodyPr anchor="ctr">
            <a:spAutoFit/>
          </a:bodyPr>
          <a:lstStyle/>
          <a:p>
            <a:pPr algn="ctr"/>
            <a:r>
              <a:rPr lang="ru-RU" sz="2400" b="1"/>
              <a:t>На законодательном уровне пиво выведено из разряда алкогольной продукции !</a:t>
            </a:r>
            <a:endParaRPr lang="en-US" sz="2400" b="1"/>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000"/>
                                  </p:stCondLst>
                                  <p:childTnLst>
                                    <p:set>
                                      <p:cBhvr>
                                        <p:cTn id="6" dur="1" fill="hold">
                                          <p:stCondLst>
                                            <p:cond delay="0"/>
                                          </p:stCondLst>
                                        </p:cTn>
                                        <p:tgtEl>
                                          <p:spTgt spid="252933">
                                            <p:txEl>
                                              <p:charRg st="4294967295" end="4294967295"/>
                                            </p:txEl>
                                          </p:spTgt>
                                        </p:tgtEl>
                                        <p:attrNameLst>
                                          <p:attrName>style.visibility</p:attrName>
                                        </p:attrNameLst>
                                      </p:cBhvr>
                                      <p:to>
                                        <p:strVal val="visible"/>
                                      </p:to>
                                    </p:set>
                                    <p:animEffect transition="in" filter="fade">
                                      <p:cBhvr>
                                        <p:cTn id="7" dur="5000"/>
                                        <p:tgtEl>
                                          <p:spTgt spid="252933">
                                            <p:txEl>
                                              <p:charRg st="4294967295" end="4294967295"/>
                                            </p:txEl>
                                          </p:spTgt>
                                        </p:tgtEl>
                                      </p:cBhvr>
                                    </p:animEffect>
                                  </p:childTnLst>
                                </p:cTn>
                              </p:par>
                            </p:childTnLst>
                          </p:cTn>
                        </p:par>
                        <p:par>
                          <p:cTn id="8" fill="hold" nodeType="afterGroup">
                            <p:stCondLst>
                              <p:cond delay="7000"/>
                            </p:stCondLst>
                            <p:childTnLst>
                              <p:par>
                                <p:cTn id="9" presetID="9" presetClass="entr" presetSubtype="0" fill="hold" grpId="0" nodeType="afterEffect">
                                  <p:stCondLst>
                                    <p:cond delay="3000"/>
                                  </p:stCondLst>
                                  <p:childTnLst>
                                    <p:set>
                                      <p:cBhvr>
                                        <p:cTn id="10" dur="1" fill="hold">
                                          <p:stCondLst>
                                            <p:cond delay="0"/>
                                          </p:stCondLst>
                                        </p:cTn>
                                        <p:tgtEl>
                                          <p:spTgt spid="252936"/>
                                        </p:tgtEl>
                                        <p:attrNameLst>
                                          <p:attrName>style.visibility</p:attrName>
                                        </p:attrNameLst>
                                      </p:cBhvr>
                                      <p:to>
                                        <p:strVal val="visible"/>
                                      </p:to>
                                    </p:set>
                                    <p:animEffect transition="in" filter="dissolve">
                                      <p:cBhvr>
                                        <p:cTn id="11" dur="3000"/>
                                        <p:tgtEl>
                                          <p:spTgt spid="252936"/>
                                        </p:tgtEl>
                                      </p:cBhvr>
                                    </p:animEffect>
                                  </p:childTnLst>
                                </p:cTn>
                              </p:par>
                            </p:childTnLst>
                          </p:cTn>
                        </p:par>
                        <p:par>
                          <p:cTn id="12" fill="hold" nodeType="afterGroup">
                            <p:stCondLst>
                              <p:cond delay="13000"/>
                            </p:stCondLst>
                            <p:childTnLst>
                              <p:par>
                                <p:cTn id="13" presetID="5" presetClass="exit" presetSubtype="10" fill="hold" grpId="1" nodeType="afterEffect">
                                  <p:stCondLst>
                                    <p:cond delay="10000"/>
                                  </p:stCondLst>
                                  <p:childTnLst>
                                    <p:animEffect transition="out" filter="checkerboard(across)">
                                      <p:cBhvr>
                                        <p:cTn id="14" dur="2000"/>
                                        <p:tgtEl>
                                          <p:spTgt spid="252936"/>
                                        </p:tgtEl>
                                      </p:cBhvr>
                                    </p:animEffect>
                                    <p:set>
                                      <p:cBhvr>
                                        <p:cTn id="15" dur="1" fill="hold">
                                          <p:stCondLst>
                                            <p:cond delay="1999"/>
                                          </p:stCondLst>
                                        </p:cTn>
                                        <p:tgtEl>
                                          <p:spTgt spid="252936"/>
                                        </p:tgtEl>
                                        <p:attrNameLst>
                                          <p:attrName>style.visibility</p:attrName>
                                        </p:attrNameLst>
                                      </p:cBhvr>
                                      <p:to>
                                        <p:strVal val="hidden"/>
                                      </p:to>
                                    </p:set>
                                  </p:childTnLst>
                                </p:cTn>
                              </p:par>
                            </p:childTnLst>
                          </p:cTn>
                        </p:par>
                        <p:par>
                          <p:cTn id="16" fill="hold" nodeType="afterGroup">
                            <p:stCondLst>
                              <p:cond delay="25000"/>
                            </p:stCondLst>
                            <p:childTnLst>
                              <p:par>
                                <p:cTn id="17" presetID="55" presetClass="entr" presetSubtype="0" fill="hold" grpId="0" nodeType="afterEffect">
                                  <p:stCondLst>
                                    <p:cond delay="26000"/>
                                  </p:stCondLst>
                                  <p:childTnLst>
                                    <p:set>
                                      <p:cBhvr>
                                        <p:cTn id="18" dur="1" fill="hold">
                                          <p:stCondLst>
                                            <p:cond delay="0"/>
                                          </p:stCondLst>
                                        </p:cTn>
                                        <p:tgtEl>
                                          <p:spTgt spid="252937"/>
                                        </p:tgtEl>
                                        <p:attrNameLst>
                                          <p:attrName>style.visibility</p:attrName>
                                        </p:attrNameLst>
                                      </p:cBhvr>
                                      <p:to>
                                        <p:strVal val="visible"/>
                                      </p:to>
                                    </p:set>
                                    <p:anim calcmode="lin" valueType="num">
                                      <p:cBhvr>
                                        <p:cTn id="19" dur="3000" fill="hold"/>
                                        <p:tgtEl>
                                          <p:spTgt spid="252937"/>
                                        </p:tgtEl>
                                        <p:attrNameLst>
                                          <p:attrName>ppt_w</p:attrName>
                                        </p:attrNameLst>
                                      </p:cBhvr>
                                      <p:tavLst>
                                        <p:tav tm="0">
                                          <p:val>
                                            <p:strVal val="#ppt_w*0.70"/>
                                          </p:val>
                                        </p:tav>
                                        <p:tav tm="100000">
                                          <p:val>
                                            <p:strVal val="#ppt_w"/>
                                          </p:val>
                                        </p:tav>
                                      </p:tavLst>
                                    </p:anim>
                                    <p:anim calcmode="lin" valueType="num">
                                      <p:cBhvr>
                                        <p:cTn id="20" dur="3000" fill="hold"/>
                                        <p:tgtEl>
                                          <p:spTgt spid="252937"/>
                                        </p:tgtEl>
                                        <p:attrNameLst>
                                          <p:attrName>ppt_h</p:attrName>
                                        </p:attrNameLst>
                                      </p:cBhvr>
                                      <p:tavLst>
                                        <p:tav tm="0">
                                          <p:val>
                                            <p:strVal val="#ppt_h"/>
                                          </p:val>
                                        </p:tav>
                                        <p:tav tm="100000">
                                          <p:val>
                                            <p:strVal val="#ppt_h"/>
                                          </p:val>
                                        </p:tav>
                                      </p:tavLst>
                                    </p:anim>
                                    <p:animEffect transition="in" filter="fade">
                                      <p:cBhvr>
                                        <p:cTn id="21" dur="3000"/>
                                        <p:tgtEl>
                                          <p:spTgt spid="2529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2933" grpId="0"/>
      <p:bldP spid="252936" grpId="0" animBg="1"/>
      <p:bldP spid="252936" grpId="1" animBg="1"/>
      <p:bldP spid="25293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3399"/>
            </a:gs>
            <a:gs pos="50000">
              <a:srgbClr val="001847"/>
            </a:gs>
            <a:gs pos="100000">
              <a:srgbClr val="003399"/>
            </a:gs>
          </a:gsLst>
          <a:lin ang="18900000" scaled="1"/>
        </a:gradFill>
        <a:effectLst/>
      </p:bgPr>
    </p:bg>
    <p:spTree>
      <p:nvGrpSpPr>
        <p:cNvPr id="1" name=""/>
        <p:cNvGrpSpPr/>
        <p:nvPr/>
      </p:nvGrpSpPr>
      <p:grpSpPr>
        <a:xfrm>
          <a:off x="0" y="0"/>
          <a:ext cx="0" cy="0"/>
          <a:chOff x="0" y="0"/>
          <a:chExt cx="0" cy="0"/>
        </a:xfrm>
      </p:grpSpPr>
      <p:pic>
        <p:nvPicPr>
          <p:cNvPr id="5122" name="Picture 4" descr="y2005_076mо пользе малых доз"/>
          <p:cNvPicPr>
            <a:picLocks noChangeAspect="1" noChangeArrowheads="1"/>
          </p:cNvPicPr>
          <p:nvPr>
            <p:ph idx="1"/>
          </p:nvPr>
        </p:nvPicPr>
        <p:blipFill>
          <a:blip r:embed="rId2" cstate="print"/>
          <a:srcRect/>
          <a:stretch>
            <a:fillRect/>
          </a:stretch>
        </p:blipFill>
        <p:spPr>
          <a:xfrm>
            <a:off x="1905000" y="-381000"/>
            <a:ext cx="5332413" cy="7467600"/>
          </a:xfrm>
          <a:noFill/>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0">
          <a:gsLst>
            <a:gs pos="0">
              <a:srgbClr val="47765E"/>
            </a:gs>
            <a:gs pos="50000">
              <a:srgbClr val="99FFCC"/>
            </a:gs>
            <a:gs pos="100000">
              <a:srgbClr val="47765E"/>
            </a:gs>
          </a:gsLst>
          <a:lin ang="0" scaled="1"/>
        </a:gradFill>
        <a:effectLst/>
      </p:bgPr>
    </p:bg>
    <p:spTree>
      <p:nvGrpSpPr>
        <p:cNvPr id="1" name=""/>
        <p:cNvGrpSpPr/>
        <p:nvPr/>
      </p:nvGrpSpPr>
      <p:grpSpPr>
        <a:xfrm>
          <a:off x="0" y="0"/>
          <a:ext cx="0" cy="0"/>
          <a:chOff x="0" y="0"/>
          <a:chExt cx="0" cy="0"/>
        </a:xfrm>
      </p:grpSpPr>
      <p:pic>
        <p:nvPicPr>
          <p:cNvPr id="265220" name="Picture 4" descr="за +"/>
          <p:cNvPicPr>
            <a:picLocks noChangeAspect="1" noChangeArrowheads="1"/>
          </p:cNvPicPr>
          <p:nvPr>
            <p:ph idx="1"/>
          </p:nvPr>
        </p:nvPicPr>
        <p:blipFill>
          <a:blip r:embed="rId2" cstate="print"/>
          <a:srcRect/>
          <a:stretch>
            <a:fillRect/>
          </a:stretch>
        </p:blipFill>
        <p:spPr>
          <a:xfrm>
            <a:off x="2057400" y="381000"/>
            <a:ext cx="4953000" cy="6096000"/>
          </a:xfrm>
          <a:noFill/>
        </p:spPr>
      </p:pic>
      <p:pic>
        <p:nvPicPr>
          <p:cNvPr id="265223" name="Picture 7" descr="06"/>
          <p:cNvPicPr>
            <a:picLocks noChangeAspect="1" noChangeArrowheads="1"/>
          </p:cNvPicPr>
          <p:nvPr>
            <p:ph type="title"/>
          </p:nvPr>
        </p:nvPicPr>
        <p:blipFill>
          <a:blip r:embed="rId3" cstate="print"/>
          <a:srcRect/>
          <a:stretch>
            <a:fillRect/>
          </a:stretch>
        </p:blipFill>
        <p:spPr>
          <a:xfrm>
            <a:off x="762000" y="762000"/>
            <a:ext cx="7696200" cy="5321300"/>
          </a:xfr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1000"/>
                                  </p:stCondLst>
                                  <p:childTnLst>
                                    <p:set>
                                      <p:cBhvr>
                                        <p:cTn id="6" dur="1" fill="hold">
                                          <p:stCondLst>
                                            <p:cond delay="0"/>
                                          </p:stCondLst>
                                        </p:cTn>
                                        <p:tgtEl>
                                          <p:spTgt spid="265223"/>
                                        </p:tgtEl>
                                        <p:attrNameLst>
                                          <p:attrName>style.visibility</p:attrName>
                                        </p:attrNameLst>
                                      </p:cBhvr>
                                      <p:to>
                                        <p:strVal val="visible"/>
                                      </p:to>
                                    </p:set>
                                    <p:animEffect transition="in" filter="diamond(in)">
                                      <p:cBhvr>
                                        <p:cTn id="7" dur="1000"/>
                                        <p:tgtEl>
                                          <p:spTgt spid="265223"/>
                                        </p:tgtEl>
                                      </p:cBhvr>
                                    </p:animEffect>
                                  </p:childTnLst>
                                </p:cTn>
                              </p:par>
                            </p:childTnLst>
                          </p:cTn>
                        </p:par>
                        <p:par>
                          <p:cTn id="8" fill="hold" nodeType="afterGroup">
                            <p:stCondLst>
                              <p:cond delay="2000"/>
                            </p:stCondLst>
                            <p:childTnLst>
                              <p:par>
                                <p:cTn id="9" presetID="5" presetClass="exit" presetSubtype="10" fill="hold" nodeType="afterEffect">
                                  <p:stCondLst>
                                    <p:cond delay="7500"/>
                                  </p:stCondLst>
                                  <p:childTnLst>
                                    <p:animEffect transition="out" filter="checkerboard(across)">
                                      <p:cBhvr>
                                        <p:cTn id="10" dur="500"/>
                                        <p:tgtEl>
                                          <p:spTgt spid="265223"/>
                                        </p:tgtEl>
                                      </p:cBhvr>
                                    </p:animEffect>
                                    <p:set>
                                      <p:cBhvr>
                                        <p:cTn id="11" dur="1" fill="hold">
                                          <p:stCondLst>
                                            <p:cond delay="499"/>
                                          </p:stCondLst>
                                        </p:cTn>
                                        <p:tgtEl>
                                          <p:spTgt spid="265223"/>
                                        </p:tgtEl>
                                        <p:attrNameLst>
                                          <p:attrName>style.visibility</p:attrName>
                                        </p:attrNameLst>
                                      </p:cBhvr>
                                      <p:to>
                                        <p:strVal val="hidden"/>
                                      </p:to>
                                    </p:set>
                                  </p:childTnLst>
                                </p:cTn>
                              </p:par>
                            </p:childTnLst>
                          </p:cTn>
                        </p:par>
                        <p:par>
                          <p:cTn id="12" fill="hold" nodeType="afterGroup">
                            <p:stCondLst>
                              <p:cond delay="10000"/>
                            </p:stCondLst>
                            <p:childTnLst>
                              <p:par>
                                <p:cTn id="13" presetID="5" presetClass="entr" presetSubtype="10" fill="hold" nodeType="afterEffect">
                                  <p:stCondLst>
                                    <p:cond delay="500"/>
                                  </p:stCondLst>
                                  <p:childTnLst>
                                    <p:set>
                                      <p:cBhvr>
                                        <p:cTn id="14" dur="1" fill="hold">
                                          <p:stCondLst>
                                            <p:cond delay="0"/>
                                          </p:stCondLst>
                                        </p:cTn>
                                        <p:tgtEl>
                                          <p:spTgt spid="265220"/>
                                        </p:tgtEl>
                                        <p:attrNameLst>
                                          <p:attrName>style.visibility</p:attrName>
                                        </p:attrNameLst>
                                      </p:cBhvr>
                                      <p:to>
                                        <p:strVal val="visible"/>
                                      </p:to>
                                    </p:set>
                                    <p:animEffect transition="in" filter="checkerboard(across)">
                                      <p:cBhvr>
                                        <p:cTn id="15" dur="500"/>
                                        <p:tgtEl>
                                          <p:spTgt spid="265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B2B2B2"/>
        </a:solidFill>
        <a:effectLst/>
      </p:bgPr>
    </p:bg>
    <p:spTree>
      <p:nvGrpSpPr>
        <p:cNvPr id="1" name=""/>
        <p:cNvGrpSpPr/>
        <p:nvPr/>
      </p:nvGrpSpPr>
      <p:grpSpPr>
        <a:xfrm>
          <a:off x="0" y="0"/>
          <a:ext cx="0" cy="0"/>
          <a:chOff x="0" y="0"/>
          <a:chExt cx="0" cy="0"/>
        </a:xfrm>
      </p:grpSpPr>
      <p:sp>
        <p:nvSpPr>
          <p:cNvPr id="7170" name="Rectangle 5"/>
          <p:cNvSpPr>
            <a:spLocks noGrp="1" noChangeArrowheads="1"/>
          </p:cNvSpPr>
          <p:nvPr>
            <p:ph type="title"/>
          </p:nvPr>
        </p:nvSpPr>
        <p:spPr>
          <a:xfrm>
            <a:off x="304800" y="5486400"/>
            <a:ext cx="8534400" cy="914400"/>
          </a:xfrm>
        </p:spPr>
        <p:txBody>
          <a:bodyPr/>
          <a:lstStyle/>
          <a:p>
            <a:pPr algn="ctr" eaLnBrk="1" hangingPunct="1"/>
            <a:r>
              <a:rPr lang="ru-RU" b="1" smtClean="0">
                <a:latin typeface="Arial Unicode MS" pitchFamily="34" charset="-128"/>
              </a:rPr>
              <a:t>А что знаем о пиве мы</a:t>
            </a:r>
            <a:r>
              <a:rPr lang="ru-RU" b="1" smtClean="0"/>
              <a:t>?</a:t>
            </a:r>
          </a:p>
        </p:txBody>
      </p:sp>
      <p:pic>
        <p:nvPicPr>
          <p:cNvPr id="7171" name="Picture 4" descr="moli07"/>
          <p:cNvPicPr>
            <a:picLocks noChangeAspect="1" noChangeArrowheads="1"/>
          </p:cNvPicPr>
          <p:nvPr>
            <p:ph idx="1"/>
          </p:nvPr>
        </p:nvPicPr>
        <p:blipFill>
          <a:blip r:embed="rId2" cstate="print"/>
          <a:srcRect/>
          <a:stretch>
            <a:fillRect/>
          </a:stretch>
        </p:blipFill>
        <p:spPr>
          <a:xfrm>
            <a:off x="2971800" y="304800"/>
            <a:ext cx="3040063" cy="5181600"/>
          </a:xfrm>
          <a:noFill/>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crd0403"/>
          <p:cNvPicPr>
            <a:picLocks noChangeAspect="1" noChangeArrowheads="1"/>
          </p:cNvPicPr>
          <p:nvPr>
            <p:ph idx="1"/>
          </p:nvPr>
        </p:nvPicPr>
        <p:blipFill>
          <a:blip r:embed="rId2" cstate="print"/>
          <a:srcRect/>
          <a:stretch>
            <a:fillRect/>
          </a:stretch>
        </p:blipFill>
        <p:spPr>
          <a:xfrm>
            <a:off x="0" y="0"/>
            <a:ext cx="9372600" cy="7391400"/>
          </a:xfrm>
          <a:noFill/>
        </p:spPr>
      </p:pic>
      <p:sp>
        <p:nvSpPr>
          <p:cNvPr id="8195" name="Rectangle 5"/>
          <p:cNvSpPr>
            <a:spLocks noGrp="1" noChangeArrowheads="1"/>
          </p:cNvSpPr>
          <p:nvPr>
            <p:ph type="title"/>
          </p:nvPr>
        </p:nvSpPr>
        <p:spPr>
          <a:xfrm>
            <a:off x="1524000" y="5029200"/>
            <a:ext cx="6400800" cy="1600200"/>
          </a:xfrm>
          <a:solidFill>
            <a:srgbClr val="FF9933"/>
          </a:solidFill>
        </p:spPr>
        <p:txBody>
          <a:bodyPr/>
          <a:lstStyle/>
          <a:p>
            <a:pPr algn="ctr" eaLnBrk="1" hangingPunct="1"/>
            <a:r>
              <a:rPr lang="ru-RU" sz="3200" b="1" u="sng" smtClean="0">
                <a:latin typeface="Arial" charset="0"/>
              </a:rPr>
              <a:t>Шишечки хмеля</a:t>
            </a:r>
            <a:r>
              <a:rPr lang="ru-RU" sz="2800" b="1" smtClean="0">
                <a:latin typeface="Arial" charset="0"/>
              </a:rPr>
              <a:t> - главный компонент для приготовления </a:t>
            </a:r>
            <a:r>
              <a:rPr lang="ru-RU" sz="3200" b="1" smtClean="0">
                <a:latin typeface="Arial" charset="0"/>
              </a:rPr>
              <a:t>пива</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Text Box 3"/>
          <p:cNvSpPr txBox="1">
            <a:spLocks noChangeArrowheads="1"/>
          </p:cNvSpPr>
          <p:nvPr/>
        </p:nvSpPr>
        <p:spPr bwMode="auto">
          <a:xfrm>
            <a:off x="125413" y="1524000"/>
            <a:ext cx="9018587" cy="1187450"/>
          </a:xfrm>
          <a:prstGeom prst="rect">
            <a:avLst/>
          </a:prstGeom>
          <a:noFill/>
          <a:ln w="9525">
            <a:noFill/>
            <a:miter lim="800000"/>
            <a:headEnd/>
            <a:tailEnd/>
          </a:ln>
          <a:effectLst/>
        </p:spPr>
        <p:txBody>
          <a:bodyPr wrap="none">
            <a:spAutoFit/>
          </a:bodyPr>
          <a:lstStyle/>
          <a:p>
            <a:r>
              <a:rPr lang="ru-RU" sz="2400">
                <a:latin typeface="Arial" charset="0"/>
              </a:rPr>
              <a:t>«</a:t>
            </a:r>
            <a:r>
              <a:rPr lang="ru-RU" sz="2400">
                <a:solidFill>
                  <a:srgbClr val="009900"/>
                </a:solidFill>
                <a:latin typeface="Arial" charset="0"/>
              </a:rPr>
              <a:t>Фито</a:t>
            </a:r>
            <a:r>
              <a:rPr lang="ru-RU" sz="2400">
                <a:latin typeface="Arial" charset="0"/>
              </a:rPr>
              <a:t>» — растение; «</a:t>
            </a:r>
            <a:r>
              <a:rPr lang="ru-RU" sz="2400">
                <a:solidFill>
                  <a:srgbClr val="FF0000"/>
                </a:solidFill>
                <a:latin typeface="Arial" charset="0"/>
              </a:rPr>
              <a:t>Эстроген</a:t>
            </a:r>
            <a:r>
              <a:rPr lang="ru-RU" sz="2400">
                <a:latin typeface="Arial" charset="0"/>
              </a:rPr>
              <a:t>» — женский половой гормон</a:t>
            </a:r>
          </a:p>
          <a:p>
            <a:r>
              <a:rPr lang="ru-RU" sz="2400">
                <a:latin typeface="Arial" charset="0"/>
              </a:rPr>
              <a:t>«</a:t>
            </a:r>
            <a:r>
              <a:rPr lang="ru-RU" sz="2400" b="1">
                <a:solidFill>
                  <a:srgbClr val="009900"/>
                </a:solidFill>
                <a:latin typeface="Arial" charset="0"/>
              </a:rPr>
              <a:t>Фито</a:t>
            </a:r>
            <a:r>
              <a:rPr lang="ru-RU" sz="2400" b="1">
                <a:solidFill>
                  <a:srgbClr val="FF0000"/>
                </a:solidFill>
                <a:latin typeface="Arial" charset="0"/>
              </a:rPr>
              <a:t>эстроген</a:t>
            </a:r>
            <a:r>
              <a:rPr lang="ru-RU" sz="2400">
                <a:latin typeface="Arial" charset="0"/>
              </a:rPr>
              <a:t>» — вещество растительного происхождения,</a:t>
            </a:r>
          </a:p>
          <a:p>
            <a:r>
              <a:rPr lang="ru-RU" sz="2400">
                <a:latin typeface="Arial" charset="0"/>
              </a:rPr>
              <a:t>действующее также, как женский гормон.</a:t>
            </a:r>
          </a:p>
        </p:txBody>
      </p:sp>
      <p:sp>
        <p:nvSpPr>
          <p:cNvPr id="288772" name="Text Box 4"/>
          <p:cNvSpPr txBox="1">
            <a:spLocks noChangeArrowheads="1"/>
          </p:cNvSpPr>
          <p:nvPr/>
        </p:nvSpPr>
        <p:spPr bwMode="auto">
          <a:xfrm>
            <a:off x="381000" y="0"/>
            <a:ext cx="8305800" cy="12509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defRPr/>
            </a:pPr>
            <a:r>
              <a:rPr lang="ru-RU" sz="3600" b="1">
                <a:solidFill>
                  <a:schemeClr val="tx2"/>
                </a:solidFill>
              </a:rPr>
              <a:t>В шишечках хмеля содержатся-</a:t>
            </a:r>
            <a:r>
              <a:rPr lang="ru-RU" sz="3600" b="1">
                <a:solidFill>
                  <a:schemeClr val="tx2"/>
                </a:solidFill>
                <a:effectLst>
                  <a:outerShdw blurRad="38100" dist="38100" dir="2700000" algn="tl">
                    <a:srgbClr val="C0C0C0"/>
                  </a:outerShdw>
                </a:effectLst>
              </a:rPr>
              <a:t> </a:t>
            </a:r>
            <a:br>
              <a:rPr lang="ru-RU" sz="3600" b="1">
                <a:solidFill>
                  <a:schemeClr val="tx2"/>
                </a:solidFill>
                <a:effectLst>
                  <a:outerShdw blurRad="38100" dist="38100" dir="2700000" algn="tl">
                    <a:srgbClr val="C0C0C0"/>
                  </a:outerShdw>
                </a:effectLst>
              </a:rPr>
            </a:br>
            <a:r>
              <a:rPr lang="ru-RU" sz="4000" b="1" u="sng">
                <a:solidFill>
                  <a:schemeClr val="tx2"/>
                </a:solidFill>
                <a:effectLst>
                  <a:outerShdw blurRad="38100" dist="38100" dir="2700000" algn="tl">
                    <a:srgbClr val="C0C0C0"/>
                  </a:outerShdw>
                </a:effectLst>
              </a:rPr>
              <a:t>фитоэстрогены</a:t>
            </a:r>
          </a:p>
        </p:txBody>
      </p:sp>
      <p:pic>
        <p:nvPicPr>
          <p:cNvPr id="9220" name="Picture 5"/>
          <p:cNvPicPr>
            <a:picLocks noChangeAspect="1" noChangeArrowheads="1"/>
          </p:cNvPicPr>
          <p:nvPr/>
        </p:nvPicPr>
        <p:blipFill>
          <a:blip r:embed="rId2" cstate="print"/>
          <a:srcRect l="70804" t="43433"/>
          <a:stretch>
            <a:fillRect/>
          </a:stretch>
        </p:blipFill>
        <p:spPr bwMode="auto">
          <a:xfrm>
            <a:off x="1447800" y="3224213"/>
            <a:ext cx="3429000" cy="3060700"/>
          </a:xfrm>
          <a:prstGeom prst="rect">
            <a:avLst/>
          </a:prstGeom>
          <a:noFill/>
          <a:ln w="9525">
            <a:noFill/>
            <a:miter lim="800000"/>
            <a:headEnd/>
            <a:tailEnd/>
          </a:ln>
        </p:spPr>
      </p:pic>
      <p:sp>
        <p:nvSpPr>
          <p:cNvPr id="9221" name="Rectangle 6"/>
          <p:cNvSpPr>
            <a:spLocks noChangeArrowheads="1"/>
          </p:cNvSpPr>
          <p:nvPr/>
        </p:nvSpPr>
        <p:spPr bwMode="auto">
          <a:xfrm>
            <a:off x="228600" y="5943600"/>
            <a:ext cx="1079500" cy="792163"/>
          </a:xfrm>
          <a:prstGeom prst="rect">
            <a:avLst/>
          </a:prstGeom>
          <a:solidFill>
            <a:schemeClr val="bg1"/>
          </a:solidFill>
          <a:ln w="9525">
            <a:solidFill>
              <a:schemeClr val="bg1"/>
            </a:solidFill>
            <a:miter lim="800000"/>
            <a:headEnd/>
            <a:tailEnd/>
          </a:ln>
          <a:effectLst/>
        </p:spPr>
        <p:txBody>
          <a:bodyPr wrap="none" anchor="ctr"/>
          <a:lstStyle/>
          <a:p>
            <a:endParaRPr lang="ru-RU"/>
          </a:p>
        </p:txBody>
      </p:sp>
      <p:pic>
        <p:nvPicPr>
          <p:cNvPr id="9222" name="Picture 9" descr="y2005_012bшишечки"/>
          <p:cNvPicPr>
            <a:picLocks noChangeAspect="1" noChangeArrowheads="1"/>
          </p:cNvPicPr>
          <p:nvPr/>
        </p:nvPicPr>
        <p:blipFill>
          <a:blip r:embed="rId3" cstate="print"/>
          <a:srcRect/>
          <a:stretch>
            <a:fillRect/>
          </a:stretch>
        </p:blipFill>
        <p:spPr bwMode="auto">
          <a:xfrm>
            <a:off x="5791200" y="2667000"/>
            <a:ext cx="3108325" cy="4038600"/>
          </a:xfrm>
          <a:prstGeom prst="rect">
            <a:avLst/>
          </a:prstGeom>
          <a:noFill/>
          <a:ln w="9525">
            <a:noFill/>
            <a:miter lim="800000"/>
            <a:headEnd/>
            <a:tailEnd/>
          </a:ln>
        </p:spPr>
      </p:pic>
      <p:sp>
        <p:nvSpPr>
          <p:cNvPr id="9223" name="Rectangle 11"/>
          <p:cNvSpPr>
            <a:spLocks noChangeArrowheads="1"/>
          </p:cNvSpPr>
          <p:nvPr/>
        </p:nvSpPr>
        <p:spPr bwMode="auto">
          <a:xfrm>
            <a:off x="-609600" y="4800600"/>
            <a:ext cx="2590800" cy="914400"/>
          </a:xfrm>
          <a:prstGeom prst="rect">
            <a:avLst/>
          </a:prstGeom>
          <a:solidFill>
            <a:schemeClr val="bg1"/>
          </a:solidFill>
          <a:ln w="9525">
            <a:noFill/>
            <a:miter lim="800000"/>
            <a:headEnd/>
            <a:tailEnd/>
          </a:ln>
          <a:effectLst/>
        </p:spPr>
        <p:txBody>
          <a:bodyPr>
            <a:spAutoFit/>
          </a:bodyPr>
          <a:lstStyle/>
          <a:p>
            <a:pPr algn="ctr"/>
            <a:endParaRPr lang="ru-RU" sz="5400" b="1">
              <a:solidFill>
                <a:schemeClr val="tx2"/>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0">
          <a:gsLst>
            <a:gs pos="0">
              <a:srgbClr val="76472F"/>
            </a:gs>
            <a:gs pos="100000">
              <a:srgbClr val="FF9966"/>
            </a:gs>
          </a:gsLst>
          <a:lin ang="5400000" scaled="1"/>
        </a:gra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ru-RU" smtClean="0"/>
          </a:p>
        </p:txBody>
      </p:sp>
      <p:pic>
        <p:nvPicPr>
          <p:cNvPr id="52229" name="Picture 5" descr="mail02колаж1"/>
          <p:cNvPicPr>
            <a:picLocks noChangeAspect="1" noChangeArrowheads="1"/>
          </p:cNvPicPr>
          <p:nvPr/>
        </p:nvPicPr>
        <p:blipFill>
          <a:blip r:embed="rId2" cstate="print"/>
          <a:srcRect/>
          <a:stretch>
            <a:fillRect/>
          </a:stretch>
        </p:blipFill>
        <p:spPr bwMode="auto">
          <a:xfrm>
            <a:off x="6067425" y="457200"/>
            <a:ext cx="3076575" cy="4800600"/>
          </a:xfrm>
          <a:prstGeom prst="rect">
            <a:avLst/>
          </a:prstGeom>
          <a:noFill/>
          <a:ln w="9525">
            <a:noFill/>
            <a:miter lim="800000"/>
            <a:headEnd/>
            <a:tailEnd/>
          </a:ln>
        </p:spPr>
      </p:pic>
      <p:pic>
        <p:nvPicPr>
          <p:cNvPr id="52230" name="Picture 6" descr="mail07колаж3"/>
          <p:cNvPicPr>
            <a:picLocks noChangeAspect="1" noChangeArrowheads="1"/>
          </p:cNvPicPr>
          <p:nvPr/>
        </p:nvPicPr>
        <p:blipFill>
          <a:blip r:embed="rId3" cstate="print"/>
          <a:srcRect/>
          <a:stretch>
            <a:fillRect/>
          </a:stretch>
        </p:blipFill>
        <p:spPr bwMode="auto">
          <a:xfrm>
            <a:off x="0" y="457200"/>
            <a:ext cx="2924175" cy="4572000"/>
          </a:xfrm>
          <a:prstGeom prst="rect">
            <a:avLst/>
          </a:prstGeom>
          <a:noFill/>
          <a:ln w="9525">
            <a:noFill/>
            <a:miter lim="800000"/>
            <a:headEnd/>
            <a:tailEnd/>
          </a:ln>
        </p:spPr>
      </p:pic>
      <p:pic>
        <p:nvPicPr>
          <p:cNvPr id="52231" name="Picture 7" descr="mail16колаж4"/>
          <p:cNvPicPr>
            <a:picLocks noChangeAspect="1" noChangeArrowheads="1"/>
          </p:cNvPicPr>
          <p:nvPr/>
        </p:nvPicPr>
        <p:blipFill>
          <a:blip r:embed="rId4" cstate="print"/>
          <a:srcRect/>
          <a:stretch>
            <a:fillRect/>
          </a:stretch>
        </p:blipFill>
        <p:spPr bwMode="auto">
          <a:xfrm>
            <a:off x="2895600" y="457200"/>
            <a:ext cx="3182938" cy="4876800"/>
          </a:xfrm>
          <a:prstGeom prst="rect">
            <a:avLst/>
          </a:prstGeom>
          <a:noFill/>
          <a:ln w="9525">
            <a:noFill/>
            <a:miter lim="800000"/>
            <a:headEnd/>
            <a:tailEnd/>
          </a:ln>
        </p:spPr>
      </p:pic>
      <p:sp>
        <p:nvSpPr>
          <p:cNvPr id="52227" name="Rectangle 3"/>
          <p:cNvSpPr>
            <a:spLocks noGrp="1" noChangeArrowheads="1"/>
          </p:cNvSpPr>
          <p:nvPr>
            <p:ph type="body" idx="1"/>
          </p:nvPr>
        </p:nvSpPr>
        <p:spPr>
          <a:xfrm>
            <a:off x="0" y="5029200"/>
            <a:ext cx="9144000" cy="1066800"/>
          </a:xfrm>
          <a:solidFill>
            <a:srgbClr val="FFFF99"/>
          </a:solidFill>
        </p:spPr>
        <p:txBody>
          <a:bodyPr/>
          <a:lstStyle/>
          <a:p>
            <a:pPr eaLnBrk="1" hangingPunct="1">
              <a:lnSpc>
                <a:spcPct val="80000"/>
              </a:lnSpc>
              <a:buFont typeface="Wingdings" pitchFamily="2" charset="2"/>
              <a:buNone/>
            </a:pPr>
            <a:r>
              <a:rPr lang="ru-RU" sz="3600" b="1" smtClean="0"/>
              <a:t>              </a:t>
            </a:r>
            <a:r>
              <a:rPr lang="ru-RU" sz="4000" b="1" smtClean="0"/>
              <a:t>Феминизация     мужчин</a:t>
            </a:r>
          </a:p>
          <a:p>
            <a:pPr eaLnBrk="1" hangingPunct="1">
              <a:lnSpc>
                <a:spcPct val="80000"/>
              </a:lnSpc>
              <a:buFont typeface="Wingdings" pitchFamily="2" charset="2"/>
              <a:buNone/>
            </a:pPr>
            <a:r>
              <a:rPr lang="ru-RU" sz="2800" b="1" smtClean="0"/>
              <a:t>                 (медленное превращение в женщину)</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afterEffect">
                                  <p:stCondLst>
                                    <p:cond delay="0"/>
                                  </p:stCondLst>
                                  <p:childTnLst>
                                    <p:set>
                                      <p:cBhvr>
                                        <p:cTn id="6" dur="1" fill="hold">
                                          <p:stCondLst>
                                            <p:cond delay="0"/>
                                          </p:stCondLst>
                                        </p:cTn>
                                        <p:tgtEl>
                                          <p:spTgt spid="52230"/>
                                        </p:tgtEl>
                                        <p:attrNameLst>
                                          <p:attrName>style.visibility</p:attrName>
                                        </p:attrNameLst>
                                      </p:cBhvr>
                                      <p:to>
                                        <p:strVal val="visible"/>
                                      </p:to>
                                    </p:set>
                                    <p:anim calcmode="lin" valueType="num">
                                      <p:cBhvr additive="base">
                                        <p:cTn id="7" dur="5000" fill="hold"/>
                                        <p:tgtEl>
                                          <p:spTgt spid="52230"/>
                                        </p:tgtEl>
                                        <p:attrNameLst>
                                          <p:attrName>ppt_x</p:attrName>
                                        </p:attrNameLst>
                                      </p:cBhvr>
                                      <p:tavLst>
                                        <p:tav tm="0">
                                          <p:val>
                                            <p:strVal val="#ppt_x"/>
                                          </p:val>
                                        </p:tav>
                                        <p:tav tm="100000">
                                          <p:val>
                                            <p:strVal val="#ppt_x"/>
                                          </p:val>
                                        </p:tav>
                                      </p:tavLst>
                                    </p:anim>
                                    <p:anim calcmode="lin" valueType="num">
                                      <p:cBhvr additive="base">
                                        <p:cTn id="8" dur="5000" fill="hold"/>
                                        <p:tgtEl>
                                          <p:spTgt spid="52230"/>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0"/>
                            </p:stCondLst>
                            <p:childTnLst>
                              <p:par>
                                <p:cTn id="10" presetID="7" presetClass="entr" presetSubtype="4" fill="hold" nodeType="afterEffect">
                                  <p:stCondLst>
                                    <p:cond delay="0"/>
                                  </p:stCondLst>
                                  <p:childTnLst>
                                    <p:set>
                                      <p:cBhvr>
                                        <p:cTn id="11" dur="1" fill="hold">
                                          <p:stCondLst>
                                            <p:cond delay="0"/>
                                          </p:stCondLst>
                                        </p:cTn>
                                        <p:tgtEl>
                                          <p:spTgt spid="52231"/>
                                        </p:tgtEl>
                                        <p:attrNameLst>
                                          <p:attrName>style.visibility</p:attrName>
                                        </p:attrNameLst>
                                      </p:cBhvr>
                                      <p:to>
                                        <p:strVal val="visible"/>
                                      </p:to>
                                    </p:set>
                                    <p:anim calcmode="lin" valueType="num">
                                      <p:cBhvr additive="base">
                                        <p:cTn id="12" dur="5000" fill="hold"/>
                                        <p:tgtEl>
                                          <p:spTgt spid="52231"/>
                                        </p:tgtEl>
                                        <p:attrNameLst>
                                          <p:attrName>ppt_x</p:attrName>
                                        </p:attrNameLst>
                                      </p:cBhvr>
                                      <p:tavLst>
                                        <p:tav tm="0">
                                          <p:val>
                                            <p:strVal val="#ppt_x"/>
                                          </p:val>
                                        </p:tav>
                                        <p:tav tm="100000">
                                          <p:val>
                                            <p:strVal val="#ppt_x"/>
                                          </p:val>
                                        </p:tav>
                                      </p:tavLst>
                                    </p:anim>
                                    <p:anim calcmode="lin" valueType="num">
                                      <p:cBhvr additive="base">
                                        <p:cTn id="13" dur="5000" fill="hold"/>
                                        <p:tgtEl>
                                          <p:spTgt spid="52231"/>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0"/>
                            </p:stCondLst>
                            <p:childTnLst>
                              <p:par>
                                <p:cTn id="15" presetID="7" presetClass="entr" presetSubtype="4" fill="hold" nodeType="afterEffect">
                                  <p:stCondLst>
                                    <p:cond delay="0"/>
                                  </p:stCondLst>
                                  <p:childTnLst>
                                    <p:set>
                                      <p:cBhvr>
                                        <p:cTn id="16" dur="1" fill="hold">
                                          <p:stCondLst>
                                            <p:cond delay="0"/>
                                          </p:stCondLst>
                                        </p:cTn>
                                        <p:tgtEl>
                                          <p:spTgt spid="52229"/>
                                        </p:tgtEl>
                                        <p:attrNameLst>
                                          <p:attrName>style.visibility</p:attrName>
                                        </p:attrNameLst>
                                      </p:cBhvr>
                                      <p:to>
                                        <p:strVal val="visible"/>
                                      </p:to>
                                    </p:set>
                                    <p:anim calcmode="lin" valueType="num">
                                      <p:cBhvr additive="base">
                                        <p:cTn id="17" dur="5000" fill="hold"/>
                                        <p:tgtEl>
                                          <p:spTgt spid="52229"/>
                                        </p:tgtEl>
                                        <p:attrNameLst>
                                          <p:attrName>ppt_x</p:attrName>
                                        </p:attrNameLst>
                                      </p:cBhvr>
                                      <p:tavLst>
                                        <p:tav tm="0">
                                          <p:val>
                                            <p:strVal val="#ppt_x"/>
                                          </p:val>
                                        </p:tav>
                                        <p:tav tm="100000">
                                          <p:val>
                                            <p:strVal val="#ppt_x"/>
                                          </p:val>
                                        </p:tav>
                                      </p:tavLst>
                                    </p:anim>
                                    <p:anim calcmode="lin" valueType="num">
                                      <p:cBhvr additive="base">
                                        <p:cTn id="18" dur="5000" fill="hold"/>
                                        <p:tgtEl>
                                          <p:spTgt spid="52229"/>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0"/>
                            </p:stCondLst>
                            <p:childTnLst>
                              <p:par>
                                <p:cTn id="20" presetID="9" presetClass="entr" presetSubtype="0" fill="hold" nodeType="afterEffect">
                                  <p:stCondLst>
                                    <p:cond delay="3000"/>
                                  </p:stCondLst>
                                  <p:childTnLst>
                                    <p:set>
                                      <p:cBhvr>
                                        <p:cTn id="21" dur="1" fill="hold">
                                          <p:stCondLst>
                                            <p:cond delay="0"/>
                                          </p:stCondLst>
                                        </p:cTn>
                                        <p:tgtEl>
                                          <p:spTgt spid="52227">
                                            <p:txEl>
                                              <p:pRg st="0" end="0"/>
                                            </p:txEl>
                                          </p:spTgt>
                                        </p:tgtEl>
                                        <p:attrNameLst>
                                          <p:attrName>style.visibility</p:attrName>
                                        </p:attrNameLst>
                                      </p:cBhvr>
                                      <p:to>
                                        <p:strVal val="visible"/>
                                      </p:to>
                                    </p:set>
                                    <p:animEffect transition="in" filter="dissolve">
                                      <p:cBhvr>
                                        <p:cTn id="22" dur="5000"/>
                                        <p:tgtEl>
                                          <p:spTgt spid="52227">
                                            <p:txEl>
                                              <p:pRg st="0" end="0"/>
                                            </p:txEl>
                                          </p:spTgt>
                                        </p:tgtEl>
                                      </p:cBhvr>
                                    </p:animEffect>
                                  </p:childTnLst>
                                </p:cTn>
                              </p:par>
                            </p:childTnLst>
                          </p:cTn>
                        </p:par>
                        <p:par>
                          <p:cTn id="23" fill="hold" nodeType="afterGroup">
                            <p:stCondLst>
                              <p:cond delay="23000"/>
                            </p:stCondLst>
                            <p:childTnLst>
                              <p:par>
                                <p:cTn id="24" presetID="9" presetClass="entr" presetSubtype="0" fill="hold" nodeType="afterEffect">
                                  <p:stCondLst>
                                    <p:cond delay="0"/>
                                  </p:stCondLst>
                                  <p:childTnLst>
                                    <p:set>
                                      <p:cBhvr>
                                        <p:cTn id="25" dur="1" fill="hold">
                                          <p:stCondLst>
                                            <p:cond delay="0"/>
                                          </p:stCondLst>
                                        </p:cTn>
                                        <p:tgtEl>
                                          <p:spTgt spid="52227">
                                            <p:txEl>
                                              <p:pRg st="1" end="1"/>
                                            </p:txEl>
                                          </p:spTgt>
                                        </p:tgtEl>
                                        <p:attrNameLst>
                                          <p:attrName>style.visibility</p:attrName>
                                        </p:attrNameLst>
                                      </p:cBhvr>
                                      <p:to>
                                        <p:strVal val="visible"/>
                                      </p:to>
                                    </p:set>
                                    <p:animEffect transition="in" filter="dissolve">
                                      <p:cBhvr>
                                        <p:cTn id="26" dur="5000"/>
                                        <p:tgtEl>
                                          <p:spTgt spid="5222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y2005_004имп"/>
          <p:cNvPicPr>
            <a:picLocks noChangeAspect="1" noChangeArrowheads="1"/>
          </p:cNvPicPr>
          <p:nvPr>
            <p:ph idx="1"/>
          </p:nvPr>
        </p:nvPicPr>
        <p:blipFill>
          <a:blip r:embed="rId2" cstate="print"/>
          <a:srcRect/>
          <a:stretch>
            <a:fillRect/>
          </a:stretch>
        </p:blipFill>
        <p:spPr>
          <a:xfrm>
            <a:off x="0" y="0"/>
            <a:ext cx="9144000" cy="6400800"/>
          </a:xfrm>
          <a:noFill/>
        </p:spPr>
      </p:pic>
      <p:sp>
        <p:nvSpPr>
          <p:cNvPr id="47109" name="Rectangle 5"/>
          <p:cNvSpPr>
            <a:spLocks noGrp="1" noChangeArrowheads="1"/>
          </p:cNvSpPr>
          <p:nvPr>
            <p:ph type="title"/>
          </p:nvPr>
        </p:nvSpPr>
        <p:spPr>
          <a:xfrm>
            <a:off x="0" y="6324600"/>
            <a:ext cx="9144000" cy="533400"/>
          </a:xfrm>
          <a:solidFill>
            <a:srgbClr val="99FF66"/>
          </a:solidFill>
        </p:spPr>
        <p:txBody>
          <a:bodyPr/>
          <a:lstStyle/>
          <a:p>
            <a:pPr algn="ctr" eaLnBrk="1" hangingPunct="1">
              <a:defRPr/>
            </a:pPr>
            <a:r>
              <a:rPr lang="ru-RU" sz="3600" b="1" smtClean="0">
                <a:effectLst>
                  <a:outerShdw blurRad="38100" dist="38100" dir="2700000" algn="tl">
                    <a:srgbClr val="000000"/>
                  </a:outerShdw>
                </a:effectLst>
              </a:rPr>
              <a:t>Пиво неминуемо ведет к импотенции</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CC99"/>
            </a:gs>
            <a:gs pos="50000">
              <a:srgbClr val="765E47"/>
            </a:gs>
            <a:gs pos="100000">
              <a:srgbClr val="FFCC99"/>
            </a:gs>
          </a:gsLst>
          <a:lin ang="5400000" scaled="1"/>
        </a:gradFill>
        <a:effectLst/>
      </p:bgPr>
    </p:bg>
    <p:spTree>
      <p:nvGrpSpPr>
        <p:cNvPr id="1" name=""/>
        <p:cNvGrpSpPr/>
        <p:nvPr/>
      </p:nvGrpSpPr>
      <p:grpSpPr>
        <a:xfrm>
          <a:off x="0" y="0"/>
          <a:ext cx="0" cy="0"/>
          <a:chOff x="0" y="0"/>
          <a:chExt cx="0" cy="0"/>
        </a:xfrm>
      </p:grpSpPr>
      <p:pic>
        <p:nvPicPr>
          <p:cNvPr id="70672" name="Picture 16" descr="dating"/>
          <p:cNvPicPr>
            <a:picLocks noChangeAspect="1" noChangeArrowheads="1"/>
          </p:cNvPicPr>
          <p:nvPr>
            <p:ph type="title"/>
          </p:nvPr>
        </p:nvPicPr>
        <p:blipFill>
          <a:blip r:embed="rId2" cstate="print"/>
          <a:srcRect/>
          <a:stretch>
            <a:fillRect/>
          </a:stretch>
        </p:blipFill>
        <p:spPr>
          <a:xfrm>
            <a:off x="3810000" y="914400"/>
            <a:ext cx="5105400" cy="4681538"/>
          </a:xfrm>
          <a:noFill/>
        </p:spPr>
      </p:pic>
      <p:sp>
        <p:nvSpPr>
          <p:cNvPr id="70675" name="Rectangle 19"/>
          <p:cNvSpPr>
            <a:spLocks noGrp="1" noChangeArrowheads="1"/>
          </p:cNvSpPr>
          <p:nvPr>
            <p:ph type="body" sz="half" idx="2"/>
          </p:nvPr>
        </p:nvSpPr>
        <p:spPr>
          <a:xfrm>
            <a:off x="3886200" y="5638800"/>
            <a:ext cx="4648200" cy="1219200"/>
          </a:xfrm>
        </p:spPr>
        <p:txBody>
          <a:bodyPr/>
          <a:lstStyle/>
          <a:p>
            <a:pPr algn="ctr" eaLnBrk="1" hangingPunct="1">
              <a:buFont typeface="Wingdings" pitchFamily="2" charset="2"/>
              <a:buNone/>
              <a:defRPr/>
            </a:pPr>
            <a:r>
              <a:rPr lang="ru-RU" sz="2000" b="1" smtClean="0">
                <a:effectLst>
                  <a:outerShdw blurRad="38100" dist="38100" dir="2700000" algn="tl">
                    <a:srgbClr val="FFFFFF"/>
                  </a:outerShdw>
                </a:effectLst>
              </a:rPr>
              <a:t>    </a:t>
            </a:r>
            <a:r>
              <a:rPr lang="ru-RU" sz="2000" b="1" i="1" u="sng" smtClean="0">
                <a:effectLst>
                  <a:outerShdw blurRad="38100" dist="38100" dir="2700000" algn="tl">
                    <a:srgbClr val="FFFFFF"/>
                  </a:outerShdw>
                </a:effectLst>
              </a:rPr>
              <a:t>Женщина особенно меняет свой </a:t>
            </a:r>
            <a:br>
              <a:rPr lang="ru-RU" sz="2000" b="1" i="1" u="sng" smtClean="0">
                <a:effectLst>
                  <a:outerShdw blurRad="38100" dist="38100" dir="2700000" algn="tl">
                    <a:srgbClr val="FFFFFF"/>
                  </a:outerShdw>
                </a:effectLst>
              </a:rPr>
            </a:br>
            <a:r>
              <a:rPr lang="ru-RU" sz="2000" b="1" i="1" u="sng" smtClean="0">
                <a:effectLst>
                  <a:outerShdw blurRad="38100" dist="38100" dir="2700000" algn="tl">
                    <a:srgbClr val="FFFFFF"/>
                  </a:outerShdw>
                </a:effectLst>
              </a:rPr>
              <a:t>облик при распитии алкогольного </a:t>
            </a:r>
            <a:br>
              <a:rPr lang="ru-RU" sz="2000" b="1" i="1" u="sng" smtClean="0">
                <a:effectLst>
                  <a:outerShdw blurRad="38100" dist="38100" dir="2700000" algn="tl">
                    <a:srgbClr val="FFFFFF"/>
                  </a:outerShdw>
                </a:effectLst>
              </a:rPr>
            </a:br>
            <a:r>
              <a:rPr lang="ru-RU" sz="2000" b="1" i="1" u="sng" smtClean="0">
                <a:effectLst>
                  <a:outerShdw blurRad="38100" dist="38100" dir="2700000" algn="tl">
                    <a:srgbClr val="FFFFFF"/>
                  </a:outerShdw>
                </a:effectLst>
              </a:rPr>
              <a:t>яда и отравлении табаком</a:t>
            </a:r>
          </a:p>
        </p:txBody>
      </p:sp>
      <p:pic>
        <p:nvPicPr>
          <p:cNvPr id="12292" name="Picture 10"/>
          <p:cNvPicPr>
            <a:picLocks noChangeAspect="1" noChangeArrowheads="1"/>
          </p:cNvPicPr>
          <p:nvPr>
            <p:ph sz="half" idx="4294967295"/>
          </p:nvPr>
        </p:nvPicPr>
        <p:blipFill>
          <a:blip r:embed="rId3" cstate="print"/>
          <a:srcRect/>
          <a:stretch>
            <a:fillRect/>
          </a:stretch>
        </p:blipFill>
        <p:spPr>
          <a:xfrm>
            <a:off x="228600" y="2590800"/>
            <a:ext cx="3276600" cy="2057400"/>
          </a:xfrm>
          <a:noFill/>
        </p:spPr>
      </p:pic>
      <p:pic>
        <p:nvPicPr>
          <p:cNvPr id="12293" name="Picture 7"/>
          <p:cNvPicPr>
            <a:picLocks noChangeAspect="1" noChangeArrowheads="1"/>
          </p:cNvPicPr>
          <p:nvPr>
            <p:ph sz="quarter" idx="4294967295"/>
          </p:nvPr>
        </p:nvPicPr>
        <p:blipFill>
          <a:blip r:embed="rId4" cstate="print"/>
          <a:srcRect/>
          <a:stretch>
            <a:fillRect/>
          </a:stretch>
        </p:blipFill>
        <p:spPr>
          <a:xfrm>
            <a:off x="228600" y="4648200"/>
            <a:ext cx="3270250" cy="1981200"/>
          </a:xfrm>
          <a:noFill/>
        </p:spPr>
      </p:pic>
      <p:pic>
        <p:nvPicPr>
          <p:cNvPr id="12294" name="Picture 13"/>
          <p:cNvPicPr>
            <a:picLocks noChangeAspect="1" noChangeArrowheads="1"/>
          </p:cNvPicPr>
          <p:nvPr>
            <p:ph sz="quarter" idx="4294967295"/>
          </p:nvPr>
        </p:nvPicPr>
        <p:blipFill>
          <a:blip r:embed="rId5" cstate="print"/>
          <a:srcRect/>
          <a:stretch>
            <a:fillRect/>
          </a:stretch>
        </p:blipFill>
        <p:spPr>
          <a:xfrm>
            <a:off x="228600" y="381000"/>
            <a:ext cx="3276600" cy="2233613"/>
          </a:xfrm>
          <a:noFill/>
        </p:spPr>
      </p:pic>
      <p:sp>
        <p:nvSpPr>
          <p:cNvPr id="70676" name="Rectangle 20"/>
          <p:cNvSpPr>
            <a:spLocks noGrp="1" noChangeArrowheads="1"/>
          </p:cNvSpPr>
          <p:nvPr>
            <p:ph type="body" sz="half" idx="1"/>
          </p:nvPr>
        </p:nvSpPr>
        <p:spPr>
          <a:xfrm>
            <a:off x="3810000" y="228600"/>
            <a:ext cx="5105400" cy="533400"/>
          </a:xfrm>
          <a:noFill/>
        </p:spPr>
        <p:txBody>
          <a:bodyPr/>
          <a:lstStyle/>
          <a:p>
            <a:pPr eaLnBrk="1" hangingPunct="1">
              <a:buFont typeface="Wingdings" pitchFamily="2" charset="2"/>
              <a:buNone/>
            </a:pPr>
            <a:r>
              <a:rPr lang="ru-RU" b="1" smtClean="0"/>
              <a:t>  маскулинизация   женщин</a:t>
            </a:r>
          </a:p>
        </p:txBody>
      </p:sp>
      <p:pic>
        <p:nvPicPr>
          <p:cNvPr id="70677" name="Picture 21" descr="Новое изображение"/>
          <p:cNvPicPr>
            <a:picLocks noChangeAspect="1" noChangeArrowheads="1"/>
          </p:cNvPicPr>
          <p:nvPr/>
        </p:nvPicPr>
        <p:blipFill>
          <a:blip r:embed="rId6" cstate="print"/>
          <a:srcRect/>
          <a:stretch>
            <a:fillRect/>
          </a:stretch>
        </p:blipFill>
        <p:spPr bwMode="auto">
          <a:xfrm>
            <a:off x="3581400" y="685800"/>
            <a:ext cx="5562600" cy="491648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2000"/>
                                  </p:stCondLst>
                                  <p:childTnLst>
                                    <p:set>
                                      <p:cBhvr>
                                        <p:cTn id="6" dur="1" fill="hold">
                                          <p:stCondLst>
                                            <p:cond delay="0"/>
                                          </p:stCondLst>
                                        </p:cTn>
                                        <p:tgtEl>
                                          <p:spTgt spid="70676">
                                            <p:txEl>
                                              <p:pRg st="0" end="0"/>
                                            </p:txEl>
                                          </p:spTgt>
                                        </p:tgtEl>
                                        <p:attrNameLst>
                                          <p:attrName>style.visibility</p:attrName>
                                        </p:attrNameLst>
                                      </p:cBhvr>
                                      <p:to>
                                        <p:strVal val="visible"/>
                                      </p:to>
                                    </p:set>
                                    <p:animEffect transition="in" filter="wheel(4)">
                                      <p:cBhvr>
                                        <p:cTn id="7" dur="3000"/>
                                        <p:tgtEl>
                                          <p:spTgt spid="70676">
                                            <p:txEl>
                                              <p:pRg st="0" end="0"/>
                                            </p:txEl>
                                          </p:spTgt>
                                        </p:tgtEl>
                                      </p:cBhvr>
                                    </p:animEffect>
                                  </p:childTnLst>
                                </p:cTn>
                              </p:par>
                            </p:childTnLst>
                          </p:cTn>
                        </p:par>
                        <p:par>
                          <p:cTn id="8" fill="hold" nodeType="afterGroup">
                            <p:stCondLst>
                              <p:cond delay="5000"/>
                            </p:stCondLst>
                            <p:childTnLst>
                              <p:par>
                                <p:cTn id="9" presetID="9" presetClass="entr" presetSubtype="0" fill="hold" nodeType="afterEffect">
                                  <p:stCondLst>
                                    <p:cond delay="8000"/>
                                  </p:stCondLst>
                                  <p:childTnLst>
                                    <p:set>
                                      <p:cBhvr>
                                        <p:cTn id="10" dur="1" fill="hold">
                                          <p:stCondLst>
                                            <p:cond delay="0"/>
                                          </p:stCondLst>
                                        </p:cTn>
                                        <p:tgtEl>
                                          <p:spTgt spid="70672"/>
                                        </p:tgtEl>
                                        <p:attrNameLst>
                                          <p:attrName>style.visibility</p:attrName>
                                        </p:attrNameLst>
                                      </p:cBhvr>
                                      <p:to>
                                        <p:strVal val="visible"/>
                                      </p:to>
                                    </p:set>
                                    <p:animEffect transition="in" filter="dissolve">
                                      <p:cBhvr>
                                        <p:cTn id="11" dur="5000"/>
                                        <p:tgtEl>
                                          <p:spTgt spid="70672"/>
                                        </p:tgtEl>
                                      </p:cBhvr>
                                    </p:animEffect>
                                  </p:childTnLst>
                                </p:cTn>
                              </p:par>
                            </p:childTnLst>
                          </p:cTn>
                        </p:par>
                        <p:par>
                          <p:cTn id="12" fill="hold" nodeType="afterGroup">
                            <p:stCondLst>
                              <p:cond delay="18000"/>
                            </p:stCondLst>
                            <p:childTnLst>
                              <p:par>
                                <p:cTn id="13" presetID="4" presetClass="entr" presetSubtype="16" fill="hold" nodeType="afterEffect">
                                  <p:stCondLst>
                                    <p:cond delay="21000"/>
                                  </p:stCondLst>
                                  <p:childTnLst>
                                    <p:set>
                                      <p:cBhvr>
                                        <p:cTn id="14" dur="1" fill="hold">
                                          <p:stCondLst>
                                            <p:cond delay="0"/>
                                          </p:stCondLst>
                                        </p:cTn>
                                        <p:tgtEl>
                                          <p:spTgt spid="70677"/>
                                        </p:tgtEl>
                                        <p:attrNameLst>
                                          <p:attrName>style.visibility</p:attrName>
                                        </p:attrNameLst>
                                      </p:cBhvr>
                                      <p:to>
                                        <p:strVal val="visible"/>
                                      </p:to>
                                    </p:set>
                                    <p:animEffect transition="in" filter="box(in)">
                                      <p:cBhvr>
                                        <p:cTn id="15" dur="1000"/>
                                        <p:tgtEl>
                                          <p:spTgt spid="70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9933"/>
            </a:gs>
            <a:gs pos="100000">
              <a:srgbClr val="764718"/>
            </a:gs>
          </a:gsLst>
          <a:lin ang="5400000" scaled="1"/>
        </a:gradFill>
        <a:effectLst/>
      </p:bgPr>
    </p:bg>
    <p:spTree>
      <p:nvGrpSpPr>
        <p:cNvPr id="1" name=""/>
        <p:cNvGrpSpPr/>
        <p:nvPr/>
      </p:nvGrpSpPr>
      <p:grpSpPr>
        <a:xfrm>
          <a:off x="0" y="0"/>
          <a:ext cx="0" cy="0"/>
          <a:chOff x="0" y="0"/>
          <a:chExt cx="0" cy="0"/>
        </a:xfrm>
      </p:grpSpPr>
      <p:pic>
        <p:nvPicPr>
          <p:cNvPr id="13314" name="Picture 4" descr="y2005_108процесы мускул"/>
          <p:cNvPicPr>
            <a:picLocks noChangeAspect="1" noChangeArrowheads="1"/>
          </p:cNvPicPr>
          <p:nvPr>
            <p:ph idx="1"/>
          </p:nvPr>
        </p:nvPicPr>
        <p:blipFill>
          <a:blip r:embed="rId2" cstate="print"/>
          <a:srcRect/>
          <a:stretch>
            <a:fillRect/>
          </a:stretch>
        </p:blipFill>
        <p:spPr>
          <a:xfrm>
            <a:off x="1524000" y="0"/>
            <a:ext cx="6146800" cy="7086600"/>
          </a:xfrm>
          <a:noFill/>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0">
          <a:gsLst>
            <a:gs pos="0">
              <a:srgbClr val="96AB94"/>
            </a:gs>
            <a:gs pos="8501">
              <a:srgbClr val="D4DEFF"/>
            </a:gs>
            <a:gs pos="23500">
              <a:srgbClr val="D4DEFF"/>
            </a:gs>
            <a:gs pos="50000">
              <a:srgbClr val="8488C4"/>
            </a:gs>
            <a:gs pos="76500">
              <a:srgbClr val="D4DEFF"/>
            </a:gs>
            <a:gs pos="91499">
              <a:srgbClr val="D4DEFF"/>
            </a:gs>
            <a:gs pos="100000">
              <a:srgbClr val="96AB94"/>
            </a:gs>
          </a:gsLst>
          <a:lin ang="5400000" scaled="1"/>
        </a:gradFill>
        <a:effectLst/>
      </p:bgPr>
    </p:bg>
    <p:spTree>
      <p:nvGrpSpPr>
        <p:cNvPr id="1" name=""/>
        <p:cNvGrpSpPr/>
        <p:nvPr/>
      </p:nvGrpSpPr>
      <p:grpSpPr>
        <a:xfrm>
          <a:off x="0" y="0"/>
          <a:ext cx="0" cy="0"/>
          <a:chOff x="0" y="0"/>
          <a:chExt cx="0" cy="0"/>
        </a:xfrm>
      </p:grpSpPr>
      <p:sp>
        <p:nvSpPr>
          <p:cNvPr id="14338" name="Rectangle 5"/>
          <p:cNvSpPr>
            <a:spLocks noGrp="1" noChangeArrowheads="1"/>
          </p:cNvSpPr>
          <p:nvPr>
            <p:ph type="title"/>
          </p:nvPr>
        </p:nvSpPr>
        <p:spPr>
          <a:xfrm>
            <a:off x="5105400" y="5410200"/>
            <a:ext cx="3733800" cy="914400"/>
          </a:xfrm>
        </p:spPr>
        <p:txBody>
          <a:bodyPr/>
          <a:lstStyle/>
          <a:p>
            <a:pPr algn="ctr" eaLnBrk="1" hangingPunct="1"/>
            <a:r>
              <a:rPr lang="ru-RU" sz="2400" b="1" smtClean="0"/>
              <a:t>Самогонный аппарат</a:t>
            </a:r>
          </a:p>
        </p:txBody>
      </p:sp>
      <p:sp>
        <p:nvSpPr>
          <p:cNvPr id="14339" name="Rectangle 3"/>
          <p:cNvSpPr>
            <a:spLocks noGrp="1" noChangeArrowheads="1"/>
          </p:cNvSpPr>
          <p:nvPr>
            <p:ph type="body" sz="half" idx="1"/>
          </p:nvPr>
        </p:nvSpPr>
        <p:spPr>
          <a:xfrm>
            <a:off x="304800" y="304800"/>
            <a:ext cx="4953000" cy="6172200"/>
          </a:xfrm>
        </p:spPr>
        <p:txBody>
          <a:bodyPr/>
          <a:lstStyle/>
          <a:p>
            <a:pPr algn="ctr" eaLnBrk="1" hangingPunct="1">
              <a:lnSpc>
                <a:spcPct val="80000"/>
              </a:lnSpc>
              <a:buFont typeface="Wingdings" pitchFamily="2" charset="2"/>
              <a:buNone/>
            </a:pPr>
            <a:r>
              <a:rPr lang="ru-RU" sz="4000" b="1" i="1" smtClean="0"/>
              <a:t>Сивушные    масла</a:t>
            </a:r>
          </a:p>
          <a:p>
            <a:pPr algn="ctr" eaLnBrk="1" hangingPunct="1">
              <a:lnSpc>
                <a:spcPct val="80000"/>
              </a:lnSpc>
              <a:buFont typeface="Wingdings" pitchFamily="2" charset="2"/>
              <a:buNone/>
            </a:pPr>
            <a:endParaRPr lang="ru-RU" sz="2800" b="1" smtClean="0"/>
          </a:p>
          <a:p>
            <a:pPr algn="ctr" eaLnBrk="1" hangingPunct="1">
              <a:lnSpc>
                <a:spcPct val="80000"/>
              </a:lnSpc>
              <a:buFont typeface="Wingdings" pitchFamily="2" charset="2"/>
              <a:buNone/>
            </a:pPr>
            <a:r>
              <a:rPr lang="ru-RU" sz="2800" b="1" smtClean="0"/>
              <a:t>- </a:t>
            </a:r>
            <a:r>
              <a:rPr lang="ru-RU" sz="2800" b="1" u="sng" smtClean="0"/>
              <a:t>ядовитая</a:t>
            </a:r>
            <a:r>
              <a:rPr lang="ru-RU" sz="2800" u="sng" smtClean="0"/>
              <a:t> </a:t>
            </a:r>
            <a:r>
              <a:rPr lang="ru-RU" sz="2800" smtClean="0"/>
              <a:t>маслянистая жидкость, смесь одноатомных спиртов, альдегидов, карбоновых кислот и   др.</a:t>
            </a:r>
          </a:p>
          <a:p>
            <a:pPr algn="r" eaLnBrk="1" hangingPunct="1">
              <a:lnSpc>
                <a:spcPct val="80000"/>
              </a:lnSpc>
              <a:buFont typeface="Wingdings" pitchFamily="2" charset="2"/>
              <a:buNone/>
            </a:pPr>
            <a:endParaRPr lang="ru-RU" sz="2800" smtClean="0"/>
          </a:p>
          <a:p>
            <a:pPr eaLnBrk="1" hangingPunct="1">
              <a:lnSpc>
                <a:spcPct val="80000"/>
              </a:lnSpc>
              <a:buFont typeface="Wingdings" pitchFamily="2" charset="2"/>
              <a:buNone/>
            </a:pPr>
            <a:r>
              <a:rPr lang="ru-RU" sz="2400" smtClean="0"/>
              <a:t>    </a:t>
            </a:r>
          </a:p>
          <a:p>
            <a:pPr eaLnBrk="1" hangingPunct="1">
              <a:lnSpc>
                <a:spcPct val="80000"/>
              </a:lnSpc>
              <a:buFont typeface="Wingdings" pitchFamily="2" charset="2"/>
              <a:buNone/>
            </a:pPr>
            <a:r>
              <a:rPr lang="ru-RU" sz="2800" smtClean="0"/>
              <a:t>    </a:t>
            </a:r>
          </a:p>
          <a:p>
            <a:pPr eaLnBrk="1" hangingPunct="1">
              <a:lnSpc>
                <a:spcPct val="80000"/>
              </a:lnSpc>
              <a:buFont typeface="Wingdings" pitchFamily="2" charset="2"/>
              <a:buNone/>
            </a:pPr>
            <a:r>
              <a:rPr lang="ru-RU" sz="2800" smtClean="0"/>
              <a:t>     Согласно  </a:t>
            </a:r>
            <a:r>
              <a:rPr lang="ru-RU" sz="2800" b="1" smtClean="0"/>
              <a:t>ГОСТ  51355-99</a:t>
            </a:r>
            <a:r>
              <a:rPr lang="ru-RU" sz="2800" smtClean="0"/>
              <a:t> на водку, содержание в ней сивушного масла  не может превышать </a:t>
            </a:r>
            <a:r>
              <a:rPr lang="ru-RU" sz="2800" b="1" smtClean="0"/>
              <a:t>3 мг/л</a:t>
            </a:r>
            <a:r>
              <a:rPr lang="ru-RU" sz="2800" smtClean="0"/>
              <a:t>, а </a:t>
            </a:r>
            <a:r>
              <a:rPr lang="ru-RU" sz="2800" u="sng" smtClean="0"/>
              <a:t>в пиве содержание этих  токсинов составляет    </a:t>
            </a:r>
            <a:r>
              <a:rPr lang="ru-RU" sz="2800" b="1" smtClean="0"/>
              <a:t>50 - 100  мг/л</a:t>
            </a:r>
            <a:r>
              <a:rPr lang="ru-RU" sz="2800" smtClean="0"/>
              <a:t>!</a:t>
            </a:r>
            <a:r>
              <a:rPr lang="ru-RU" sz="2400" u="sng" smtClean="0"/>
              <a:t> </a:t>
            </a:r>
          </a:p>
        </p:txBody>
      </p:sp>
      <p:pic>
        <p:nvPicPr>
          <p:cNvPr id="14340" name="Picture 4" descr="000026"/>
          <p:cNvPicPr>
            <a:picLocks noChangeAspect="1" noChangeArrowheads="1"/>
          </p:cNvPicPr>
          <p:nvPr>
            <p:ph sz="half" idx="2"/>
          </p:nvPr>
        </p:nvPicPr>
        <p:blipFill>
          <a:blip r:embed="rId2" cstate="print"/>
          <a:srcRect/>
          <a:stretch>
            <a:fillRect/>
          </a:stretch>
        </p:blipFill>
        <p:spPr>
          <a:xfrm>
            <a:off x="5638800" y="685800"/>
            <a:ext cx="2722563" cy="4800600"/>
          </a:xfrm>
          <a:noFill/>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0">
          <a:gsLst>
            <a:gs pos="0">
              <a:srgbClr val="99FFCC"/>
            </a:gs>
            <a:gs pos="50000">
              <a:srgbClr val="CC99FF"/>
            </a:gs>
            <a:gs pos="100000">
              <a:srgbClr val="99FFCC"/>
            </a:gs>
          </a:gsLst>
          <a:lin ang="5400000" scaled="1"/>
        </a:gradFill>
        <a:effectLst/>
      </p:bgPr>
    </p:bg>
    <p:spTree>
      <p:nvGrpSpPr>
        <p:cNvPr id="1" name=""/>
        <p:cNvGrpSpPr/>
        <p:nvPr/>
      </p:nvGrpSpPr>
      <p:grpSpPr>
        <a:xfrm>
          <a:off x="0" y="0"/>
          <a:ext cx="0" cy="0"/>
          <a:chOff x="0" y="0"/>
          <a:chExt cx="0" cy="0"/>
        </a:xfrm>
      </p:grpSpPr>
      <p:sp>
        <p:nvSpPr>
          <p:cNvPr id="15362" name="Rectangle 4"/>
          <p:cNvSpPr>
            <a:spLocks noGrp="1" noChangeArrowheads="1"/>
          </p:cNvSpPr>
          <p:nvPr>
            <p:ph type="title"/>
          </p:nvPr>
        </p:nvSpPr>
        <p:spPr>
          <a:xfrm>
            <a:off x="5638800" y="609600"/>
            <a:ext cx="2819400" cy="2819400"/>
          </a:xfrm>
        </p:spPr>
        <p:txBody>
          <a:bodyPr/>
          <a:lstStyle/>
          <a:p>
            <a:pPr eaLnBrk="1" hangingPunct="1"/>
            <a:endParaRPr lang="ru-RU" smtClean="0"/>
          </a:p>
        </p:txBody>
      </p:sp>
      <p:sp>
        <p:nvSpPr>
          <p:cNvPr id="15363" name="Rectangle 3"/>
          <p:cNvSpPr>
            <a:spLocks noGrp="1" noChangeArrowheads="1"/>
          </p:cNvSpPr>
          <p:nvPr>
            <p:ph type="body" sz="half" idx="1"/>
          </p:nvPr>
        </p:nvSpPr>
        <p:spPr>
          <a:xfrm>
            <a:off x="0" y="1295400"/>
            <a:ext cx="3810000" cy="2133600"/>
          </a:xfrm>
        </p:spPr>
        <p:txBody>
          <a:bodyPr/>
          <a:lstStyle/>
          <a:p>
            <a:pPr algn="ctr" eaLnBrk="1" hangingPunct="1">
              <a:buFont typeface="Wingdings" pitchFamily="2" charset="2"/>
              <a:buNone/>
            </a:pPr>
            <a:r>
              <a:rPr lang="ru-RU" sz="2400" smtClean="0"/>
              <a:t>    </a:t>
            </a:r>
            <a:r>
              <a:rPr lang="ru-RU" sz="3200" b="1" smtClean="0">
                <a:latin typeface="Arial Unicode MS" pitchFamily="34" charset="-128"/>
              </a:rPr>
              <a:t>твердые смолы</a:t>
            </a:r>
            <a:r>
              <a:rPr lang="ru-RU" sz="2400" smtClean="0"/>
              <a:t> - </a:t>
            </a:r>
            <a:r>
              <a:rPr lang="ru-RU" sz="2400" u="sng" smtClean="0"/>
              <a:t>канцерогенные вещества</a:t>
            </a:r>
            <a:r>
              <a:rPr lang="ru-RU" sz="2400" smtClean="0"/>
              <a:t> переходящие в пиво из хмеля</a:t>
            </a:r>
          </a:p>
        </p:txBody>
      </p:sp>
      <p:sp>
        <p:nvSpPr>
          <p:cNvPr id="15364" name="Rectangle 5"/>
          <p:cNvSpPr>
            <a:spLocks noGrp="1" noChangeArrowheads="1"/>
          </p:cNvSpPr>
          <p:nvPr>
            <p:ph type="body" sz="half" idx="2"/>
          </p:nvPr>
        </p:nvSpPr>
        <p:spPr>
          <a:xfrm>
            <a:off x="533400" y="4191000"/>
            <a:ext cx="8229600" cy="2286000"/>
          </a:xfrm>
        </p:spPr>
        <p:txBody>
          <a:bodyPr/>
          <a:lstStyle/>
          <a:p>
            <a:pPr eaLnBrk="1" hangingPunct="1">
              <a:buFont typeface="Wingdings" pitchFamily="2" charset="2"/>
              <a:buNone/>
            </a:pPr>
            <a:r>
              <a:rPr lang="ru-RU" sz="2400" smtClean="0"/>
              <a:t>                                                       </a:t>
            </a:r>
            <a:r>
              <a:rPr lang="ru-RU" sz="2000" b="1" smtClean="0"/>
              <a:t>рак легких у курильщиков</a:t>
            </a:r>
          </a:p>
          <a:p>
            <a:pPr eaLnBrk="1" hangingPunct="1">
              <a:buFont typeface="Wingdings" pitchFamily="2" charset="2"/>
              <a:buNone/>
            </a:pPr>
            <a:r>
              <a:rPr lang="ru-RU" sz="2400" smtClean="0"/>
              <a:t>-  Если вспомнить о табаке, то именно смолы в нем способствуют развитию рака у курильщиков.</a:t>
            </a:r>
          </a:p>
          <a:p>
            <a:pPr eaLnBrk="1" hangingPunct="1">
              <a:buFont typeface="Wingdings" pitchFamily="2" charset="2"/>
              <a:buNone/>
            </a:pPr>
            <a:r>
              <a:rPr lang="ru-RU" sz="2400" smtClean="0"/>
              <a:t>-  В материалах ВОЗ указано, что потребление именно пива достоверно повышает риск развития рака толстой кишки</a:t>
            </a:r>
          </a:p>
        </p:txBody>
      </p:sp>
      <p:pic>
        <p:nvPicPr>
          <p:cNvPr id="15365" name="Picture 6" descr="lung3_рак, Эмфизема"/>
          <p:cNvPicPr>
            <a:picLocks noChangeAspect="1" noChangeArrowheads="1"/>
          </p:cNvPicPr>
          <p:nvPr/>
        </p:nvPicPr>
        <p:blipFill>
          <a:blip r:embed="rId2" cstate="print"/>
          <a:srcRect/>
          <a:stretch>
            <a:fillRect/>
          </a:stretch>
        </p:blipFill>
        <p:spPr bwMode="auto">
          <a:xfrm>
            <a:off x="4114800" y="457200"/>
            <a:ext cx="4584700" cy="372903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0">
          <a:gsLst>
            <a:gs pos="0">
              <a:srgbClr val="CCFF99"/>
            </a:gs>
            <a:gs pos="100000">
              <a:srgbClr val="5E7647"/>
            </a:gs>
          </a:gsLst>
          <a:lin ang="18900000" scaled="1"/>
        </a:gradFill>
        <a:effectLst/>
      </p:bgPr>
    </p:bg>
    <p:spTree>
      <p:nvGrpSpPr>
        <p:cNvPr id="1" name=""/>
        <p:cNvGrpSpPr/>
        <p:nvPr/>
      </p:nvGrpSpPr>
      <p:grpSpPr>
        <a:xfrm>
          <a:off x="0" y="0"/>
          <a:ext cx="0" cy="0"/>
          <a:chOff x="0" y="0"/>
          <a:chExt cx="0" cy="0"/>
        </a:xfrm>
      </p:grpSpPr>
      <p:sp>
        <p:nvSpPr>
          <p:cNvPr id="16386" name="Rectangle 3"/>
          <p:cNvSpPr>
            <a:spLocks noGrp="1" noChangeArrowheads="1"/>
          </p:cNvSpPr>
          <p:nvPr>
            <p:ph type="body" sz="half" idx="1"/>
          </p:nvPr>
        </p:nvSpPr>
        <p:spPr>
          <a:xfrm>
            <a:off x="0" y="1066800"/>
            <a:ext cx="4419600" cy="5410200"/>
          </a:xfrm>
        </p:spPr>
        <p:txBody>
          <a:bodyPr/>
          <a:lstStyle/>
          <a:p>
            <a:pPr algn="r" eaLnBrk="1" hangingPunct="1">
              <a:lnSpc>
                <a:spcPct val="90000"/>
              </a:lnSpc>
              <a:buFont typeface="Wingdings" pitchFamily="2" charset="2"/>
              <a:buNone/>
            </a:pPr>
            <a:r>
              <a:rPr lang="ru-RU" sz="2400" smtClean="0"/>
              <a:t>     Есть </a:t>
            </a:r>
            <a:r>
              <a:rPr lang="ru-RU" sz="2400" b="1" u="sng" smtClean="0"/>
              <a:t>ПРЕДПОЛОЖЕНИЕ </a:t>
            </a:r>
            <a:r>
              <a:rPr lang="ru-RU" sz="2400" smtClean="0"/>
              <a:t>что</a:t>
            </a:r>
            <a:r>
              <a:rPr lang="en-US" sz="2400" smtClean="0"/>
              <a:t> </a:t>
            </a:r>
            <a:r>
              <a:rPr lang="ru-RU" sz="2400" smtClean="0"/>
              <a:t>в качестве </a:t>
            </a:r>
            <a:r>
              <a:rPr lang="ru-RU" sz="2800" b="1" smtClean="0"/>
              <a:t>стабилизатора пены</a:t>
            </a:r>
            <a:r>
              <a:rPr lang="ru-RU" sz="2400" smtClean="0"/>
              <a:t> в пиве используется </a:t>
            </a:r>
            <a:r>
              <a:rPr lang="ru-RU" sz="2800" b="1" u="sng" smtClean="0"/>
              <a:t>кобальт</a:t>
            </a:r>
            <a:r>
              <a:rPr lang="ru-RU" sz="2400" smtClean="0"/>
              <a:t>, являющийся серьезным </a:t>
            </a:r>
            <a:r>
              <a:rPr lang="ru-RU" sz="2800" b="1" u="sng" smtClean="0"/>
              <a:t>токсическим фактором.</a:t>
            </a:r>
            <a:r>
              <a:rPr lang="ru-RU" sz="2400" smtClean="0"/>
              <a:t> </a:t>
            </a:r>
          </a:p>
          <a:p>
            <a:pPr algn="r" eaLnBrk="1" hangingPunct="1">
              <a:lnSpc>
                <a:spcPct val="90000"/>
              </a:lnSpc>
              <a:buFont typeface="Wingdings" pitchFamily="2" charset="2"/>
              <a:buNone/>
            </a:pPr>
            <a:r>
              <a:rPr lang="ru-RU" sz="2400" smtClean="0"/>
              <a:t>У злоупотребляющих пивом содержание кобальта в сердечной мышце увеличивается в десять (!) раз, у 80 % наблюдаются воспалительные процессы в желудке и пищеводе. </a:t>
            </a:r>
          </a:p>
        </p:txBody>
      </p:sp>
      <p:pic>
        <p:nvPicPr>
          <p:cNvPr id="16387" name="Picture 4" descr="y2004_081упиться и забыться"/>
          <p:cNvPicPr>
            <a:picLocks noChangeAspect="1" noChangeArrowheads="1"/>
          </p:cNvPicPr>
          <p:nvPr>
            <p:ph sz="half" idx="2"/>
          </p:nvPr>
        </p:nvPicPr>
        <p:blipFill>
          <a:blip r:embed="rId2" cstate="print"/>
          <a:srcRect/>
          <a:stretch>
            <a:fillRect/>
          </a:stretch>
        </p:blipFill>
        <p:spPr>
          <a:xfrm>
            <a:off x="4616450" y="457200"/>
            <a:ext cx="4222750" cy="5943600"/>
          </a:xfrm>
          <a:noFill/>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0">
          <a:gsLst>
            <a:gs pos="0">
              <a:srgbClr val="544958"/>
            </a:gs>
            <a:gs pos="50000">
              <a:srgbClr val="B69EBE"/>
            </a:gs>
            <a:gs pos="100000">
              <a:srgbClr val="544958"/>
            </a:gs>
          </a:gsLst>
          <a:lin ang="2700000" scaled="1"/>
        </a:gradFill>
        <a:effectLst/>
      </p:bgPr>
    </p:bg>
    <p:spTree>
      <p:nvGrpSpPr>
        <p:cNvPr id="1" name=""/>
        <p:cNvGrpSpPr/>
        <p:nvPr/>
      </p:nvGrpSpPr>
      <p:grpSpPr>
        <a:xfrm>
          <a:off x="0" y="0"/>
          <a:ext cx="0" cy="0"/>
          <a:chOff x="0" y="0"/>
          <a:chExt cx="0" cy="0"/>
        </a:xfrm>
      </p:grpSpPr>
      <p:sp>
        <p:nvSpPr>
          <p:cNvPr id="62467" name="Rectangle 3"/>
          <p:cNvSpPr>
            <a:spLocks noGrp="1" noChangeArrowheads="1"/>
          </p:cNvSpPr>
          <p:nvPr>
            <p:ph type="body" idx="1"/>
          </p:nvPr>
        </p:nvSpPr>
        <p:spPr>
          <a:xfrm>
            <a:off x="685800" y="762000"/>
            <a:ext cx="7772400" cy="5105400"/>
          </a:xfrm>
        </p:spPr>
        <p:txBody>
          <a:bodyPr/>
          <a:lstStyle/>
          <a:p>
            <a:pPr algn="ctr" eaLnBrk="1" hangingPunct="1">
              <a:lnSpc>
                <a:spcPct val="90000"/>
              </a:lnSpc>
              <a:buFont typeface="Wingdings" pitchFamily="2" charset="2"/>
              <a:buNone/>
            </a:pPr>
            <a:r>
              <a:rPr lang="ru-RU" sz="4400" b="1" u="sng" smtClean="0"/>
              <a:t>Кадаверин</a:t>
            </a:r>
            <a:r>
              <a:rPr lang="ru-RU" sz="4400" smtClean="0"/>
              <a:t> </a:t>
            </a:r>
          </a:p>
          <a:p>
            <a:pPr algn="ctr" eaLnBrk="1" hangingPunct="1">
              <a:lnSpc>
                <a:spcPct val="90000"/>
              </a:lnSpc>
              <a:buFont typeface="Wingdings" pitchFamily="2" charset="2"/>
              <a:buNone/>
            </a:pPr>
            <a:r>
              <a:rPr lang="ru-RU" sz="2400" b="1" smtClean="0"/>
              <a:t>NH2(CH2)5NH2</a:t>
            </a:r>
            <a:endParaRPr lang="ru-RU" sz="2400" smtClean="0"/>
          </a:p>
          <a:p>
            <a:pPr algn="ctr" eaLnBrk="1" hangingPunct="1">
              <a:lnSpc>
                <a:spcPct val="90000"/>
              </a:lnSpc>
              <a:buFont typeface="Wingdings" pitchFamily="2" charset="2"/>
              <a:buNone/>
            </a:pPr>
            <a:r>
              <a:rPr lang="ru-RU" sz="2800" smtClean="0"/>
              <a:t>(от лат. cadaver - труп),</a:t>
            </a:r>
          </a:p>
          <a:p>
            <a:pPr algn="ctr" eaLnBrk="1" hangingPunct="1">
              <a:lnSpc>
                <a:spcPct val="90000"/>
              </a:lnSpc>
              <a:buFont typeface="Wingdings" pitchFamily="2" charset="2"/>
              <a:buNone/>
            </a:pPr>
            <a:r>
              <a:rPr lang="ru-RU" sz="2800" smtClean="0"/>
              <a:t>    </a:t>
            </a:r>
          </a:p>
          <a:p>
            <a:pPr algn="ctr" eaLnBrk="1" hangingPunct="1">
              <a:lnSpc>
                <a:spcPct val="90000"/>
              </a:lnSpc>
              <a:buFont typeface="Wingdings" pitchFamily="2" charset="2"/>
              <a:buNone/>
            </a:pPr>
            <a:r>
              <a:rPr lang="ru-RU" sz="2800" smtClean="0"/>
              <a:t>     </a:t>
            </a:r>
          </a:p>
          <a:p>
            <a:pPr algn="ctr" eaLnBrk="1" hangingPunct="1">
              <a:lnSpc>
                <a:spcPct val="90000"/>
              </a:lnSpc>
              <a:buFont typeface="Wingdings" pitchFamily="2" charset="2"/>
              <a:buNone/>
            </a:pPr>
            <a:r>
              <a:rPr lang="ru-RU" sz="2800" smtClean="0"/>
              <a:t>      Бесцветная жидкость, легко растворим в воде и спирте. Содержится в продуктах гнилостного распада белков. Относится к</a:t>
            </a:r>
            <a:r>
              <a:rPr lang="ru-RU" sz="2800" u="sng" smtClean="0"/>
              <a:t> </a:t>
            </a:r>
            <a:r>
              <a:rPr lang="ru-RU" sz="2800" b="1" u="sng" smtClean="0"/>
              <a:t>трупным ядам</a:t>
            </a:r>
            <a:r>
              <a:rPr lang="ru-RU" sz="2800" smtClean="0"/>
              <a:t> (несмотря на относительно невеликую ядовитость)  </a:t>
            </a:r>
          </a:p>
          <a:p>
            <a:pPr eaLnBrk="1" hangingPunct="1">
              <a:lnSpc>
                <a:spcPct val="90000"/>
              </a:lnSpc>
              <a:buFont typeface="Wingdings" pitchFamily="2" charset="2"/>
              <a:buNone/>
            </a:pPr>
            <a:r>
              <a:rPr lang="ru-RU" sz="2800" smtClean="0"/>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afterEffect">
                                  <p:stCondLst>
                                    <p:cond delay="0"/>
                                  </p:stCondLst>
                                  <p:iterate type="lt">
                                    <p:tmPct val="10000"/>
                                  </p:iterate>
                                  <p:childTnLst>
                                    <p:set>
                                      <p:cBhvr>
                                        <p:cTn id="6" dur="1" fill="hold">
                                          <p:stCondLst>
                                            <p:cond delay="0"/>
                                          </p:stCondLst>
                                        </p:cTn>
                                        <p:tgtEl>
                                          <p:spTgt spid="62467">
                                            <p:txEl>
                                              <p:pRg st="5" end="5"/>
                                            </p:txEl>
                                          </p:spTgt>
                                        </p:tgtEl>
                                        <p:attrNameLst>
                                          <p:attrName>style.visibility</p:attrName>
                                        </p:attrNameLst>
                                      </p:cBhvr>
                                      <p:to>
                                        <p:strVal val="visible"/>
                                      </p:to>
                                    </p:set>
                                    <p:animEffect transition="in" filter="fade">
                                      <p:cBhvr>
                                        <p:cTn id="7" dur="500"/>
                                        <p:tgtEl>
                                          <p:spTgt spid="62467">
                                            <p:txEl>
                                              <p:pRg st="5" end="5"/>
                                            </p:txEl>
                                          </p:spTgt>
                                        </p:tgtEl>
                                      </p:cBhvr>
                                    </p:animEffect>
                                    <p:anim calcmode="lin" valueType="num">
                                      <p:cBhvr>
                                        <p:cTn id="8" dur="500" fill="hold"/>
                                        <p:tgtEl>
                                          <p:spTgt spid="62467">
                                            <p:txEl>
                                              <p:pRg st="5" end="5"/>
                                            </p:txEl>
                                          </p:spTgt>
                                        </p:tgtEl>
                                        <p:attrNameLst>
                                          <p:attrName>ppt_w</p:attrName>
                                        </p:attrNameLst>
                                      </p:cBhvr>
                                      <p:tavLst>
                                        <p:tav tm="0" fmla="#ppt_w*sin(2.5*pi*$)">
                                          <p:val>
                                            <p:fltVal val="0"/>
                                          </p:val>
                                        </p:tav>
                                        <p:tav tm="100000">
                                          <p:val>
                                            <p:fltVal val="1"/>
                                          </p:val>
                                        </p:tav>
                                      </p:tavLst>
                                    </p:anim>
                                    <p:anim calcmode="lin" valueType="num">
                                      <p:cBhvr>
                                        <p:cTn id="9" dur="500" fill="hold"/>
                                        <p:tgtEl>
                                          <p:spTgt spid="62467">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46275"/>
                <a:invGamma/>
              </a:schemeClr>
            </a:gs>
          </a:gsLst>
          <a:lin ang="5400000" scaled="1"/>
        </a:gradFill>
        <a:effectLst/>
      </p:bgPr>
    </p:bg>
    <p:spTree>
      <p:nvGrpSpPr>
        <p:cNvPr id="1" name=""/>
        <p:cNvGrpSpPr/>
        <p:nvPr/>
      </p:nvGrpSpPr>
      <p:grpSpPr>
        <a:xfrm>
          <a:off x="0" y="0"/>
          <a:ext cx="0" cy="0"/>
          <a:chOff x="0" y="0"/>
          <a:chExt cx="0" cy="0"/>
        </a:xfrm>
      </p:grpSpPr>
      <p:sp>
        <p:nvSpPr>
          <p:cNvPr id="289794" name="Rectangle 2"/>
          <p:cNvSpPr>
            <a:spLocks noGrp="1" noChangeArrowheads="1"/>
          </p:cNvSpPr>
          <p:nvPr>
            <p:ph type="title"/>
          </p:nvPr>
        </p:nvSpPr>
        <p:spPr>
          <a:xfrm>
            <a:off x="2971800" y="777875"/>
            <a:ext cx="3886200" cy="762000"/>
          </a:xfrm>
        </p:spPr>
        <p:txBody>
          <a:bodyPr/>
          <a:lstStyle/>
          <a:p>
            <a:pPr eaLnBrk="1" hangingPunct="1"/>
            <a:r>
              <a:rPr lang="ru-RU" sz="3600" b="1" smtClean="0">
                <a:solidFill>
                  <a:schemeClr val="tx1"/>
                </a:solidFill>
              </a:rPr>
              <a:t>РАКА ГРУДИ</a:t>
            </a:r>
          </a:p>
        </p:txBody>
      </p:sp>
      <p:pic>
        <p:nvPicPr>
          <p:cNvPr id="18435" name="Picture 4" descr="рак гр"/>
          <p:cNvPicPr>
            <a:picLocks noChangeAspect="1" noChangeArrowheads="1"/>
          </p:cNvPicPr>
          <p:nvPr/>
        </p:nvPicPr>
        <p:blipFill>
          <a:blip r:embed="rId2" cstate="print"/>
          <a:srcRect/>
          <a:stretch>
            <a:fillRect/>
          </a:stretch>
        </p:blipFill>
        <p:spPr bwMode="auto">
          <a:xfrm>
            <a:off x="842963" y="1905000"/>
            <a:ext cx="3984625" cy="4648200"/>
          </a:xfrm>
          <a:prstGeom prst="rect">
            <a:avLst/>
          </a:prstGeom>
          <a:noFill/>
          <a:ln w="9525">
            <a:noFill/>
            <a:miter lim="800000"/>
            <a:headEnd/>
            <a:tailEnd/>
          </a:ln>
        </p:spPr>
      </p:pic>
      <p:pic>
        <p:nvPicPr>
          <p:cNvPr id="18436" name="Picture 5" descr="так гр"/>
          <p:cNvPicPr>
            <a:picLocks noChangeAspect="1" noChangeArrowheads="1"/>
          </p:cNvPicPr>
          <p:nvPr/>
        </p:nvPicPr>
        <p:blipFill>
          <a:blip r:embed="rId3" cstate="print"/>
          <a:srcRect/>
          <a:stretch>
            <a:fillRect/>
          </a:stretch>
        </p:blipFill>
        <p:spPr bwMode="auto">
          <a:xfrm>
            <a:off x="4794250" y="1905000"/>
            <a:ext cx="3581400" cy="4648200"/>
          </a:xfrm>
          <a:prstGeom prst="rect">
            <a:avLst/>
          </a:prstGeom>
          <a:noFill/>
          <a:ln w="9525">
            <a:noFill/>
            <a:miter lim="800000"/>
            <a:headEnd/>
            <a:tailEnd/>
          </a:ln>
        </p:spPr>
      </p:pic>
      <p:sp>
        <p:nvSpPr>
          <p:cNvPr id="289798" name="Rectangle 6"/>
          <p:cNvSpPr>
            <a:spLocks noChangeArrowheads="1"/>
          </p:cNvSpPr>
          <p:nvPr/>
        </p:nvSpPr>
        <p:spPr bwMode="auto">
          <a:xfrm>
            <a:off x="838200" y="533400"/>
            <a:ext cx="7467600" cy="1006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defRPr/>
            </a:pPr>
            <a:r>
              <a:rPr lang="ru-RU" sz="2400" b="1" u="sng">
                <a:solidFill>
                  <a:srgbClr val="990033"/>
                </a:solidFill>
                <a:effectLst>
                  <a:outerShdw blurRad="38100" dist="38100" dir="2700000" algn="tl">
                    <a:srgbClr val="C0C0C0"/>
                  </a:outerShdw>
                </a:effectLst>
              </a:rPr>
              <a:t>Употребление пива увеличивает риск развития</a:t>
            </a:r>
          </a:p>
          <a:p>
            <a:pPr algn="ctr">
              <a:defRPr/>
            </a:pPr>
            <a:r>
              <a:rPr lang="ru-RU" sz="3600" b="1" u="sng">
                <a:solidFill>
                  <a:srgbClr val="990033"/>
                </a:solidFill>
                <a:effectLst>
                  <a:outerShdw blurRad="38100" dist="38100" dir="2700000" algn="tl">
                    <a:srgbClr val="C0C0C0"/>
                  </a:outerShdw>
                </a:effectLst>
              </a:rPr>
              <a:t>РАКА ГРУДИ</a:t>
            </a:r>
            <a:r>
              <a:rPr lang="ru-RU" sz="3200" b="1">
                <a:solidFill>
                  <a:srgbClr val="990033"/>
                </a:solidFill>
                <a:effectLst>
                  <a:outerShdw blurRad="38100" dist="38100" dir="2700000" algn="tl">
                    <a:srgbClr val="C0C0C0"/>
                  </a:outerShdw>
                </a:effectLst>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500"/>
                                  </p:stCondLst>
                                  <p:childTnLst>
                                    <p:set>
                                      <p:cBhvr>
                                        <p:cTn id="6" dur="1" fill="hold">
                                          <p:stCondLst>
                                            <p:cond delay="0"/>
                                          </p:stCondLst>
                                        </p:cTn>
                                        <p:tgtEl>
                                          <p:spTgt spid="289794"/>
                                        </p:tgtEl>
                                        <p:attrNameLst>
                                          <p:attrName>style.visibility</p:attrName>
                                        </p:attrNameLst>
                                      </p:cBhvr>
                                      <p:to>
                                        <p:strVal val="visible"/>
                                      </p:to>
                                    </p:set>
                                    <p:animEffect transition="in" filter="blinds(horizontal)">
                                      <p:cBhvr>
                                        <p:cTn id="7" dur="500"/>
                                        <p:tgtEl>
                                          <p:spTgt spid="289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794"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FF99FF"/>
            </a:gs>
            <a:gs pos="100000">
              <a:srgbClr val="764776"/>
            </a:gs>
          </a:gsLst>
          <a:path path="shape">
            <a:fillToRect l="50000" t="50000" r="50000" b="50000"/>
          </a:path>
        </a:gradFill>
        <a:effectLst/>
      </p:bgPr>
    </p:bg>
    <p:spTree>
      <p:nvGrpSpPr>
        <p:cNvPr id="1" name=""/>
        <p:cNvGrpSpPr/>
        <p:nvPr/>
      </p:nvGrpSpPr>
      <p:grpSpPr>
        <a:xfrm>
          <a:off x="0" y="0"/>
          <a:ext cx="0" cy="0"/>
          <a:chOff x="0" y="0"/>
          <a:chExt cx="0" cy="0"/>
        </a:xfrm>
      </p:grpSpPr>
      <p:sp>
        <p:nvSpPr>
          <p:cNvPr id="293890" name="Rectangle 2"/>
          <p:cNvSpPr>
            <a:spLocks noGrp="1" noChangeArrowheads="1"/>
          </p:cNvSpPr>
          <p:nvPr>
            <p:ph type="title"/>
          </p:nvPr>
        </p:nvSpPr>
        <p:spPr>
          <a:xfrm>
            <a:off x="457200" y="381000"/>
            <a:ext cx="8229600" cy="1447800"/>
          </a:xfrm>
        </p:spPr>
        <p:txBody>
          <a:bodyPr/>
          <a:lstStyle/>
          <a:p>
            <a:pPr algn="ctr" eaLnBrk="1" hangingPunct="1"/>
            <a:r>
              <a:rPr lang="en-US" b="1" u="sng" smtClean="0"/>
              <a:t>N – </a:t>
            </a:r>
            <a:r>
              <a:rPr lang="ru-RU" b="1" u="sng" smtClean="0"/>
              <a:t>нитрозодиметиламин</a:t>
            </a:r>
            <a:r>
              <a:rPr lang="ru-RU" smtClean="0"/>
              <a:t/>
            </a:r>
            <a:br>
              <a:rPr lang="ru-RU" smtClean="0"/>
            </a:br>
            <a:r>
              <a:rPr lang="ru-RU" smtClean="0"/>
              <a:t> </a:t>
            </a:r>
            <a:r>
              <a:rPr lang="ru-RU" sz="2800" smtClean="0"/>
              <a:t>(Канцероген)</a:t>
            </a:r>
            <a:r>
              <a:rPr lang="ru-RU" smtClean="0"/>
              <a:t> </a:t>
            </a:r>
          </a:p>
        </p:txBody>
      </p:sp>
      <p:sp>
        <p:nvSpPr>
          <p:cNvPr id="293891" name="Rectangle 3"/>
          <p:cNvSpPr>
            <a:spLocks noGrp="1" noChangeArrowheads="1"/>
          </p:cNvSpPr>
          <p:nvPr>
            <p:ph type="body" idx="1"/>
          </p:nvPr>
        </p:nvSpPr>
        <p:spPr>
          <a:xfrm>
            <a:off x="457200" y="1981200"/>
            <a:ext cx="8229600" cy="3540125"/>
          </a:xfrm>
        </p:spPr>
        <p:txBody>
          <a:bodyPr/>
          <a:lstStyle/>
          <a:p>
            <a:pPr algn="ctr" eaLnBrk="1" hangingPunct="1">
              <a:buFont typeface="Wingdings" pitchFamily="2" charset="2"/>
              <a:buNone/>
            </a:pPr>
            <a:r>
              <a:rPr lang="en-US" sz="4000" smtClean="0">
                <a:latin typeface="Arno Pro Smbd Subhead" pitchFamily="18" charset="0"/>
              </a:rPr>
              <a:t>C2H6N2O / (CH3)2NN=O</a:t>
            </a:r>
            <a:r>
              <a:rPr lang="ru-RU" smtClean="0"/>
              <a:t> </a:t>
            </a:r>
          </a:p>
          <a:p>
            <a:pPr algn="ctr" eaLnBrk="1" hangingPunct="1">
              <a:buFont typeface="Wingdings" pitchFamily="2" charset="2"/>
              <a:buNone/>
            </a:pPr>
            <a:r>
              <a:rPr lang="ru-RU" smtClean="0"/>
              <a:t>«органспецифический ракообразователь»</a:t>
            </a:r>
          </a:p>
          <a:p>
            <a:pPr algn="ctr" eaLnBrk="1" hangingPunct="1">
              <a:buFont typeface="Wingdings" pitchFamily="2" charset="2"/>
              <a:buNone/>
            </a:pPr>
            <a:r>
              <a:rPr lang="ru-RU" smtClean="0"/>
              <a:t>Негативно воздействует на </a:t>
            </a:r>
            <a:r>
              <a:rPr lang="ru-RU" sz="4400" b="1" u="sng" smtClean="0"/>
              <a:t>молочные железы</a:t>
            </a:r>
            <a:r>
              <a:rPr lang="ru-RU" smtClean="0"/>
              <a:t> груди</a:t>
            </a:r>
          </a:p>
          <a:p>
            <a:pPr algn="ctr" eaLnBrk="1" hangingPunct="1">
              <a:buFont typeface="Wingdings" pitchFamily="2" charset="2"/>
              <a:buNone/>
            </a:pPr>
            <a:endParaRPr lang="ru-RU" smtClean="0"/>
          </a:p>
          <a:p>
            <a:pPr algn="ctr" eaLnBrk="1" hangingPunct="1">
              <a:buFont typeface="Wingdings" pitchFamily="2" charset="2"/>
              <a:buNone/>
            </a:pPr>
            <a:endParaRPr lang="ru-RU" sz="2000" smtClean="0"/>
          </a:p>
          <a:p>
            <a:pPr algn="ctr" eaLnBrk="1" hangingPunct="1">
              <a:buFont typeface="Wingdings" pitchFamily="2" charset="2"/>
              <a:buNone/>
            </a:pPr>
            <a:endParaRPr lang="ru-RU"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500"/>
                                  </p:stCondLst>
                                  <p:childTnLst>
                                    <p:set>
                                      <p:cBhvr>
                                        <p:cTn id="6" dur="1" fill="hold">
                                          <p:stCondLst>
                                            <p:cond delay="0"/>
                                          </p:stCondLst>
                                        </p:cTn>
                                        <p:tgtEl>
                                          <p:spTgt spid="293890"/>
                                        </p:tgtEl>
                                        <p:attrNameLst>
                                          <p:attrName>style.visibility</p:attrName>
                                        </p:attrNameLst>
                                      </p:cBhvr>
                                      <p:to>
                                        <p:strVal val="visible"/>
                                      </p:to>
                                    </p:set>
                                    <p:anim calcmode="lin" valueType="num">
                                      <p:cBhvr>
                                        <p:cTn id="7" dur="2000" fill="hold"/>
                                        <p:tgtEl>
                                          <p:spTgt spid="293890"/>
                                        </p:tgtEl>
                                        <p:attrNameLst>
                                          <p:attrName>ppt_w</p:attrName>
                                        </p:attrNameLst>
                                      </p:cBhvr>
                                      <p:tavLst>
                                        <p:tav tm="0">
                                          <p:val>
                                            <p:fltVal val="0"/>
                                          </p:val>
                                        </p:tav>
                                        <p:tav tm="100000">
                                          <p:val>
                                            <p:strVal val="#ppt_w"/>
                                          </p:val>
                                        </p:tav>
                                      </p:tavLst>
                                    </p:anim>
                                    <p:anim calcmode="lin" valueType="num">
                                      <p:cBhvr>
                                        <p:cTn id="8" dur="2000" fill="hold"/>
                                        <p:tgtEl>
                                          <p:spTgt spid="293890"/>
                                        </p:tgtEl>
                                        <p:attrNameLst>
                                          <p:attrName>ppt_h</p:attrName>
                                        </p:attrNameLst>
                                      </p:cBhvr>
                                      <p:tavLst>
                                        <p:tav tm="0">
                                          <p:val>
                                            <p:fltVal val="0"/>
                                          </p:val>
                                        </p:tav>
                                        <p:tav tm="100000">
                                          <p:val>
                                            <p:strVal val="#ppt_h"/>
                                          </p:val>
                                        </p:tav>
                                      </p:tavLst>
                                    </p:anim>
                                    <p:animEffect transition="in" filter="fade">
                                      <p:cBhvr>
                                        <p:cTn id="9" dur="2000"/>
                                        <p:tgtEl>
                                          <p:spTgt spid="293890"/>
                                        </p:tgtEl>
                                      </p:cBhvr>
                                    </p:animEffect>
                                  </p:childTnLst>
                                </p:cTn>
                              </p:par>
                            </p:childTnLst>
                          </p:cTn>
                        </p:par>
                        <p:par>
                          <p:cTn id="10" fill="hold" nodeType="afterGroup">
                            <p:stCondLst>
                              <p:cond delay="2500"/>
                            </p:stCondLst>
                            <p:childTnLst>
                              <p:par>
                                <p:cTn id="11" presetID="26" presetClass="emph" presetSubtype="0" fill="hold" nodeType="afterEffect">
                                  <p:stCondLst>
                                    <p:cond delay="4000"/>
                                  </p:stCondLst>
                                  <p:childTnLst>
                                    <p:animEffect transition="out" filter="fade">
                                      <p:cBhvr>
                                        <p:cTn id="12" dur="3000" tmFilter="0, 0; .2, .5; .8, .5; 1, 0"/>
                                        <p:tgtEl>
                                          <p:spTgt spid="293891">
                                            <p:txEl>
                                              <p:pRg st="2" end="2"/>
                                            </p:txEl>
                                          </p:spTgt>
                                        </p:tgtEl>
                                      </p:cBhvr>
                                    </p:animEffect>
                                    <p:animScale>
                                      <p:cBhvr>
                                        <p:cTn id="13" dur="1500" autoRev="1" fill="hold"/>
                                        <p:tgtEl>
                                          <p:spTgt spid="293891">
                                            <p:txEl>
                                              <p:pRg st="2" end="2"/>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890"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CFF99"/>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838200" y="5791200"/>
            <a:ext cx="2590800" cy="457200"/>
          </a:xfrm>
          <a:solidFill>
            <a:srgbClr val="CCFF99"/>
          </a:solidFill>
        </p:spPr>
        <p:txBody>
          <a:bodyPr/>
          <a:lstStyle/>
          <a:p>
            <a:pPr algn="ctr" eaLnBrk="1" hangingPunct="1"/>
            <a:r>
              <a:rPr lang="ru-RU" sz="2800" b="1" u="sng" smtClean="0">
                <a:solidFill>
                  <a:schemeClr val="tx1"/>
                </a:solidFill>
              </a:rPr>
              <a:t>катаракта</a:t>
            </a:r>
          </a:p>
        </p:txBody>
      </p:sp>
      <p:sp>
        <p:nvSpPr>
          <p:cNvPr id="290819" name="Rectangle 3"/>
          <p:cNvSpPr>
            <a:spLocks noGrp="1" noChangeArrowheads="1"/>
          </p:cNvSpPr>
          <p:nvPr>
            <p:ph type="body" idx="1"/>
          </p:nvPr>
        </p:nvSpPr>
        <p:spPr>
          <a:xfrm>
            <a:off x="304800" y="228600"/>
            <a:ext cx="8610600" cy="1981200"/>
          </a:xfrm>
        </p:spPr>
        <p:txBody>
          <a:bodyPr/>
          <a:lstStyle/>
          <a:p>
            <a:pPr algn="ctr" eaLnBrk="1" hangingPunct="1">
              <a:lnSpc>
                <a:spcPct val="90000"/>
              </a:lnSpc>
              <a:buFont typeface="Wingdings" pitchFamily="2" charset="2"/>
              <a:buNone/>
            </a:pPr>
            <a:r>
              <a:rPr lang="ru-RU" b="1" u="sng" smtClean="0"/>
              <a:t>Глазные</a:t>
            </a:r>
            <a:r>
              <a:rPr lang="ru-RU" b="1" smtClean="0"/>
              <a:t> </a:t>
            </a:r>
            <a:r>
              <a:rPr lang="ru-RU" b="1" u="sng" smtClean="0"/>
              <a:t>болезни</a:t>
            </a:r>
            <a:r>
              <a:rPr lang="ru-RU" sz="2000" b="1" smtClean="0"/>
              <a:t>,</a:t>
            </a:r>
            <a:r>
              <a:rPr lang="ru-RU" b="1" smtClean="0"/>
              <a:t> </a:t>
            </a:r>
            <a:r>
              <a:rPr lang="ru-RU" b="1" u="sng" smtClean="0"/>
              <a:t>спровоцированные употреблением</a:t>
            </a:r>
            <a:r>
              <a:rPr lang="ru-RU" b="1" smtClean="0"/>
              <a:t> </a:t>
            </a:r>
            <a:r>
              <a:rPr lang="ru-RU" b="1" u="sng" smtClean="0"/>
              <a:t>пива</a:t>
            </a:r>
            <a:endParaRPr lang="ru-RU" b="1" smtClean="0"/>
          </a:p>
          <a:p>
            <a:pPr algn="ctr" eaLnBrk="1" hangingPunct="1">
              <a:lnSpc>
                <a:spcPct val="90000"/>
              </a:lnSpc>
              <a:buFont typeface="Wingdings" pitchFamily="2" charset="2"/>
              <a:buNone/>
            </a:pPr>
            <a:endParaRPr lang="ru-RU" b="1" smtClean="0"/>
          </a:p>
          <a:p>
            <a:pPr algn="ctr" eaLnBrk="1" hangingPunct="1">
              <a:lnSpc>
                <a:spcPct val="90000"/>
              </a:lnSpc>
              <a:buFont typeface="Wingdings" pitchFamily="2" charset="2"/>
              <a:buNone/>
            </a:pPr>
            <a:r>
              <a:rPr lang="ru-RU" sz="2000" b="1" i="1" smtClean="0"/>
              <a:t>Риск развития катаракты и макулопатии увеличивается в 1.5-3 раза</a:t>
            </a:r>
          </a:p>
        </p:txBody>
      </p:sp>
      <p:pic>
        <p:nvPicPr>
          <p:cNvPr id="20484" name="Picture 4" descr="4-15"/>
          <p:cNvPicPr>
            <a:picLocks noChangeAspect="1" noChangeArrowheads="1"/>
          </p:cNvPicPr>
          <p:nvPr/>
        </p:nvPicPr>
        <p:blipFill>
          <a:blip r:embed="rId2" cstate="print"/>
          <a:srcRect/>
          <a:stretch>
            <a:fillRect/>
          </a:stretch>
        </p:blipFill>
        <p:spPr bwMode="auto">
          <a:xfrm>
            <a:off x="4676775" y="2133600"/>
            <a:ext cx="3795713" cy="4724400"/>
          </a:xfrm>
          <a:prstGeom prst="rect">
            <a:avLst/>
          </a:prstGeom>
          <a:noFill/>
          <a:ln w="9525">
            <a:noFill/>
            <a:miter lim="800000"/>
            <a:headEnd/>
            <a:tailEnd/>
          </a:ln>
        </p:spPr>
      </p:pic>
      <p:pic>
        <p:nvPicPr>
          <p:cNvPr id="20485" name="Picture 5" descr="katarakta"/>
          <p:cNvPicPr>
            <a:picLocks noChangeAspect="1" noChangeArrowheads="1"/>
          </p:cNvPicPr>
          <p:nvPr/>
        </p:nvPicPr>
        <p:blipFill>
          <a:blip r:embed="rId3" cstate="print"/>
          <a:srcRect/>
          <a:stretch>
            <a:fillRect/>
          </a:stretch>
        </p:blipFill>
        <p:spPr bwMode="auto">
          <a:xfrm>
            <a:off x="457200" y="2667000"/>
            <a:ext cx="3505200" cy="3003550"/>
          </a:xfrm>
          <a:prstGeom prst="rect">
            <a:avLst/>
          </a:prstGeom>
          <a:noFill/>
          <a:ln w="9525">
            <a:noFill/>
            <a:miter lim="800000"/>
            <a:headEnd/>
            <a:tailEnd/>
          </a:ln>
        </p:spPr>
      </p:pic>
      <p:sp>
        <p:nvSpPr>
          <p:cNvPr id="20486" name="Rectangle 6"/>
          <p:cNvSpPr>
            <a:spLocks noChangeArrowheads="1"/>
          </p:cNvSpPr>
          <p:nvPr/>
        </p:nvSpPr>
        <p:spPr bwMode="auto">
          <a:xfrm>
            <a:off x="4419600" y="6064250"/>
            <a:ext cx="4191000" cy="793750"/>
          </a:xfrm>
          <a:prstGeom prst="rect">
            <a:avLst/>
          </a:prstGeom>
          <a:solidFill>
            <a:srgbClr val="CCFF99"/>
          </a:solidFill>
          <a:ln w="9525">
            <a:noFill/>
            <a:miter lim="800000"/>
            <a:headEnd/>
            <a:tailEnd/>
          </a:ln>
          <a:effectLst/>
        </p:spPr>
        <p:txBody>
          <a:bodyPr>
            <a:spAutoFit/>
          </a:bodyPr>
          <a:lstStyle/>
          <a:p>
            <a:pPr algn="ctr"/>
            <a:r>
              <a:rPr lang="ru-RU" sz="2800" b="1" u="sng"/>
              <a:t>макулопатия</a:t>
            </a:r>
            <a:r>
              <a:rPr lang="ru-RU" sz="2800"/>
              <a:t> </a:t>
            </a:r>
          </a:p>
          <a:p>
            <a:pPr algn="ctr"/>
            <a:r>
              <a:rPr lang="ru-RU" sz="1600" b="1" i="1"/>
              <a:t>дистрофия желтого пятна</a:t>
            </a:r>
            <a:r>
              <a:rPr lang="ru-RU" b="1" i="1"/>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1000"/>
                                  </p:stCondLst>
                                  <p:childTnLst>
                                    <p:set>
                                      <p:cBhvr>
                                        <p:cTn id="6" dur="1" fill="hold">
                                          <p:stCondLst>
                                            <p:cond delay="0"/>
                                          </p:stCondLst>
                                        </p:cTn>
                                        <p:tgtEl>
                                          <p:spTgt spid="290819">
                                            <p:txEl>
                                              <p:pRg st="0" end="0"/>
                                            </p:txEl>
                                          </p:spTgt>
                                        </p:tgtEl>
                                        <p:attrNameLst>
                                          <p:attrName>style.visibility</p:attrName>
                                        </p:attrNameLst>
                                      </p:cBhvr>
                                      <p:to>
                                        <p:strVal val="visible"/>
                                      </p:to>
                                    </p:set>
                                    <p:animEffect transition="in" filter="wedge">
                                      <p:cBhvr>
                                        <p:cTn id="7" dur="3000"/>
                                        <p:tgtEl>
                                          <p:spTgt spid="290819">
                                            <p:txEl>
                                              <p:pRg st="0" end="0"/>
                                            </p:txEl>
                                          </p:spTgt>
                                        </p:tgtEl>
                                      </p:cBhvr>
                                    </p:animEffect>
                                  </p:childTnLst>
                                </p:cTn>
                              </p:par>
                              <p:par>
                                <p:cTn id="8" presetID="20" presetClass="entr" presetSubtype="0" fill="hold" nodeType="withEffect">
                                  <p:stCondLst>
                                    <p:cond delay="1000"/>
                                  </p:stCondLst>
                                  <p:childTnLst>
                                    <p:set>
                                      <p:cBhvr>
                                        <p:cTn id="9" dur="1" fill="hold">
                                          <p:stCondLst>
                                            <p:cond delay="0"/>
                                          </p:stCondLst>
                                        </p:cTn>
                                        <p:tgtEl>
                                          <p:spTgt spid="290819">
                                            <p:txEl>
                                              <p:pRg st="2" end="2"/>
                                            </p:txEl>
                                          </p:spTgt>
                                        </p:tgtEl>
                                        <p:attrNameLst>
                                          <p:attrName>style.visibility</p:attrName>
                                        </p:attrNameLst>
                                      </p:cBhvr>
                                      <p:to>
                                        <p:strVal val="visible"/>
                                      </p:to>
                                    </p:set>
                                    <p:animEffect transition="in" filter="wedge">
                                      <p:cBhvr>
                                        <p:cTn id="10" dur="3000"/>
                                        <p:tgtEl>
                                          <p:spTgt spid="2908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0">
          <a:gsLst>
            <a:gs pos="0">
              <a:srgbClr val="96AB94"/>
            </a:gs>
            <a:gs pos="17000">
              <a:srgbClr val="D4DEFF"/>
            </a:gs>
            <a:gs pos="47000">
              <a:srgbClr val="D4DEFF"/>
            </a:gs>
            <a:gs pos="100000">
              <a:srgbClr val="8488C4"/>
            </a:gs>
          </a:gsLst>
          <a:lin ang="5400000" scaled="1"/>
        </a:gradFill>
        <a:effectLst/>
      </p:bgPr>
    </p:bg>
    <p:spTree>
      <p:nvGrpSpPr>
        <p:cNvPr id="1" name=""/>
        <p:cNvGrpSpPr/>
        <p:nvPr/>
      </p:nvGrpSpPr>
      <p:grpSpPr>
        <a:xfrm>
          <a:off x="0" y="0"/>
          <a:ext cx="0" cy="0"/>
          <a:chOff x="0" y="0"/>
          <a:chExt cx="0" cy="0"/>
        </a:xfrm>
      </p:grpSpPr>
      <p:sp>
        <p:nvSpPr>
          <p:cNvPr id="21506" name="Rectangle 5"/>
          <p:cNvSpPr>
            <a:spLocks noGrp="1" noChangeArrowheads="1"/>
          </p:cNvSpPr>
          <p:nvPr>
            <p:ph type="title"/>
          </p:nvPr>
        </p:nvSpPr>
        <p:spPr>
          <a:xfrm>
            <a:off x="838200" y="228600"/>
            <a:ext cx="7239000" cy="1066800"/>
          </a:xfrm>
        </p:spPr>
        <p:txBody>
          <a:bodyPr/>
          <a:lstStyle/>
          <a:p>
            <a:pPr algn="ctr" eaLnBrk="1" hangingPunct="1"/>
            <a:r>
              <a:rPr lang="ru-RU" b="1" smtClean="0"/>
              <a:t>«Баварское сердце»</a:t>
            </a:r>
            <a:r>
              <a:rPr lang="ru-RU" sz="4000" b="1" smtClean="0"/>
              <a:t> </a:t>
            </a:r>
            <a:br>
              <a:rPr lang="ru-RU" sz="4000" b="1" smtClean="0"/>
            </a:br>
            <a:r>
              <a:rPr lang="ru-RU" sz="3200" b="1" smtClean="0"/>
              <a:t>пивного алкоголика</a:t>
            </a:r>
          </a:p>
        </p:txBody>
      </p:sp>
      <p:pic>
        <p:nvPicPr>
          <p:cNvPr id="21507" name="Picture 4" descr="heart_сердце алкоголика"/>
          <p:cNvPicPr>
            <a:picLocks noChangeAspect="1" noChangeArrowheads="1"/>
          </p:cNvPicPr>
          <p:nvPr>
            <p:ph idx="1"/>
          </p:nvPr>
        </p:nvPicPr>
        <p:blipFill>
          <a:blip r:embed="rId2" cstate="print"/>
          <a:srcRect/>
          <a:stretch>
            <a:fillRect/>
          </a:stretch>
        </p:blipFill>
        <p:spPr>
          <a:xfrm>
            <a:off x="2705100" y="1447800"/>
            <a:ext cx="3887788" cy="5181600"/>
          </a:xfrm>
          <a:noFill/>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5"/>
          <p:cNvSpPr>
            <a:spLocks noGrp="1" noChangeArrowheads="1"/>
          </p:cNvSpPr>
          <p:nvPr>
            <p:ph type="title"/>
          </p:nvPr>
        </p:nvSpPr>
        <p:spPr>
          <a:xfrm>
            <a:off x="838200" y="228600"/>
            <a:ext cx="7239000" cy="1066800"/>
          </a:xfrm>
        </p:spPr>
        <p:txBody>
          <a:bodyPr/>
          <a:lstStyle/>
          <a:p>
            <a:pPr algn="ctr" eaLnBrk="1" hangingPunct="1"/>
            <a:r>
              <a:rPr lang="ru-RU" b="1" smtClean="0"/>
              <a:t>«Баварское сердце»</a:t>
            </a:r>
            <a:r>
              <a:rPr lang="ru-RU" sz="4000" b="1" smtClean="0"/>
              <a:t> </a:t>
            </a:r>
            <a:br>
              <a:rPr lang="ru-RU" sz="4000" b="1" smtClean="0"/>
            </a:br>
            <a:r>
              <a:rPr lang="ru-RU" sz="3200" b="1" smtClean="0"/>
              <a:t>пивного алкоголика</a:t>
            </a:r>
          </a:p>
        </p:txBody>
      </p:sp>
      <p:pic>
        <p:nvPicPr>
          <p:cNvPr id="22531" name="Picture 4" descr="heart_сердце алкоголика"/>
          <p:cNvPicPr>
            <a:picLocks noChangeAspect="1" noChangeArrowheads="1"/>
          </p:cNvPicPr>
          <p:nvPr>
            <p:ph idx="1"/>
          </p:nvPr>
        </p:nvPicPr>
        <p:blipFill>
          <a:blip r:embed="rId2" cstate="print"/>
          <a:srcRect/>
          <a:stretch>
            <a:fillRect/>
          </a:stretch>
        </p:blipFill>
        <p:spPr>
          <a:xfrm>
            <a:off x="2705100" y="1447800"/>
            <a:ext cx="3887788" cy="5181600"/>
          </a:xfrm>
          <a:noFill/>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solodov01"/>
          <p:cNvPicPr>
            <a:picLocks noChangeAspect="1" noChangeArrowheads="1"/>
          </p:cNvPicPr>
          <p:nvPr>
            <p:ph type="title"/>
          </p:nvPr>
        </p:nvPicPr>
        <p:blipFill>
          <a:blip r:embed="rId2" cstate="print"/>
          <a:srcRect/>
          <a:stretch>
            <a:fillRect/>
          </a:stretch>
        </p:blipFill>
        <p:spPr>
          <a:xfrm>
            <a:off x="0" y="630238"/>
            <a:ext cx="9144000" cy="6227762"/>
          </a:xfrm>
          <a:noFill/>
        </p:spPr>
      </p:pic>
      <p:sp>
        <p:nvSpPr>
          <p:cNvPr id="23555" name="Rectangle 3"/>
          <p:cNvSpPr>
            <a:spLocks noGrp="1" noChangeArrowheads="1"/>
          </p:cNvSpPr>
          <p:nvPr>
            <p:ph type="body" sz="half" idx="1"/>
          </p:nvPr>
        </p:nvSpPr>
        <p:spPr>
          <a:xfrm>
            <a:off x="0" y="0"/>
            <a:ext cx="9144000" cy="1066800"/>
          </a:xfrm>
          <a:gradFill rotWithShape="1">
            <a:gsLst>
              <a:gs pos="0">
                <a:srgbClr val="765E2F"/>
              </a:gs>
              <a:gs pos="50000">
                <a:srgbClr val="FFCC66"/>
              </a:gs>
              <a:gs pos="100000">
                <a:srgbClr val="765E2F"/>
              </a:gs>
            </a:gsLst>
            <a:lin ang="5400000" scaled="1"/>
          </a:gradFill>
        </p:spPr>
        <p:txBody>
          <a:bodyPr/>
          <a:lstStyle/>
          <a:p>
            <a:pPr algn="ctr" eaLnBrk="1" hangingPunct="1">
              <a:buFont typeface="Wingdings" pitchFamily="2" charset="2"/>
              <a:buNone/>
            </a:pPr>
            <a:r>
              <a:rPr lang="ru-RU" sz="4000" b="1" i="1" smtClean="0"/>
              <a:t>Что дороже - здоровье или пиво</a:t>
            </a:r>
            <a:r>
              <a:rPr lang="en-US" sz="4000" b="1" i="1" smtClean="0"/>
              <a:t>?</a:t>
            </a:r>
            <a:endParaRPr lang="ru-RU" sz="4000" b="1" i="1" smtClean="0"/>
          </a:p>
        </p:txBody>
      </p:sp>
      <p:sp>
        <p:nvSpPr>
          <p:cNvPr id="120839" name="Rectangle 7"/>
          <p:cNvSpPr>
            <a:spLocks noChangeArrowheads="1"/>
          </p:cNvSpPr>
          <p:nvPr/>
        </p:nvSpPr>
        <p:spPr bwMode="auto">
          <a:xfrm>
            <a:off x="152400" y="1295400"/>
            <a:ext cx="8610600" cy="5207000"/>
          </a:xfrm>
          <a:prstGeom prst="rect">
            <a:avLst/>
          </a:prstGeom>
          <a:gradFill rotWithShape="1">
            <a:gsLst>
              <a:gs pos="0">
                <a:srgbClr val="8488C4"/>
              </a:gs>
              <a:gs pos="53000">
                <a:srgbClr val="D4DEFF"/>
              </a:gs>
              <a:gs pos="83000">
                <a:srgbClr val="D4DEFF"/>
              </a:gs>
              <a:gs pos="100000">
                <a:srgbClr val="96AB94"/>
              </a:gs>
            </a:gsLst>
            <a:lin ang="5400000" scaled="1"/>
          </a:gradFill>
          <a:ln w="9525">
            <a:noFill/>
            <a:miter lim="800000"/>
            <a:headEnd/>
            <a:tailEnd/>
          </a:ln>
          <a:effectLst/>
        </p:spPr>
        <p:txBody>
          <a:bodyPr>
            <a:spAutoFit/>
          </a:bodyPr>
          <a:lstStyle/>
          <a:p>
            <a:pPr algn="ctr">
              <a:spcBef>
                <a:spcPct val="20000"/>
              </a:spcBef>
              <a:buClr>
                <a:schemeClr val="bg2"/>
              </a:buClr>
              <a:buSzPct val="70000"/>
              <a:buFont typeface="Wingdings" pitchFamily="2" charset="2"/>
              <a:buNone/>
            </a:pPr>
            <a:r>
              <a:rPr lang="ru-RU" sz="4800" b="1" i="1"/>
              <a:t>                       </a:t>
            </a:r>
            <a:r>
              <a:rPr lang="ru-RU" sz="4800" b="1" i="1" u="sng"/>
              <a:t>консерванты</a:t>
            </a:r>
            <a:r>
              <a:rPr lang="ru-RU" sz="4800" b="1" i="1"/>
              <a:t> </a:t>
            </a:r>
          </a:p>
          <a:p>
            <a:pPr algn="ctr">
              <a:spcBef>
                <a:spcPct val="20000"/>
              </a:spcBef>
              <a:buClr>
                <a:schemeClr val="bg2"/>
              </a:buClr>
              <a:buSzPct val="70000"/>
              <a:buFont typeface="Wingdings" pitchFamily="2" charset="2"/>
              <a:buNone/>
            </a:pPr>
            <a:r>
              <a:rPr lang="ru-RU" sz="2000" b="1" i="1"/>
              <a:t>                                                     Группа  веществ,  которые   используют  с  </a:t>
            </a:r>
          </a:p>
          <a:p>
            <a:pPr algn="ctr">
              <a:spcBef>
                <a:spcPct val="20000"/>
              </a:spcBef>
              <a:buClr>
                <a:schemeClr val="bg2"/>
              </a:buClr>
              <a:buSzPct val="70000"/>
              <a:buFont typeface="Wingdings" pitchFamily="2" charset="2"/>
              <a:buNone/>
            </a:pPr>
            <a:r>
              <a:rPr lang="ru-RU" sz="2000" b="1" i="1"/>
              <a:t>                                                      целью предотвращения порчи и увеличения</a:t>
            </a:r>
          </a:p>
          <a:p>
            <a:pPr algn="ctr">
              <a:spcBef>
                <a:spcPct val="20000"/>
              </a:spcBef>
              <a:buClr>
                <a:schemeClr val="bg2"/>
              </a:buClr>
              <a:buSzPct val="70000"/>
              <a:buFont typeface="Wingdings" pitchFamily="2" charset="2"/>
              <a:buNone/>
            </a:pPr>
            <a:r>
              <a:rPr lang="ru-RU" sz="2000" b="1" i="1"/>
              <a:t>                                                     срока      годности     различных    объектов </a:t>
            </a:r>
          </a:p>
          <a:p>
            <a:pPr algn="ctr">
              <a:spcBef>
                <a:spcPct val="20000"/>
              </a:spcBef>
              <a:buClr>
                <a:schemeClr val="bg2"/>
              </a:buClr>
              <a:buSzPct val="70000"/>
              <a:buFont typeface="Wingdings" pitchFamily="2" charset="2"/>
              <a:buNone/>
            </a:pPr>
            <a:r>
              <a:rPr lang="ru-RU" sz="2000" b="1" i="1"/>
              <a:t>                                                     (пищевые     и    косметические   продукты, </a:t>
            </a:r>
          </a:p>
          <a:p>
            <a:pPr algn="ctr">
              <a:spcBef>
                <a:spcPct val="20000"/>
              </a:spcBef>
              <a:buClr>
                <a:schemeClr val="bg2"/>
              </a:buClr>
              <a:buSzPct val="70000"/>
              <a:buFont typeface="Wingdings" pitchFamily="2" charset="2"/>
              <a:buNone/>
            </a:pPr>
            <a:r>
              <a:rPr lang="ru-RU" sz="2000" b="1" i="1"/>
              <a:t>                                                    древесина и др.)</a:t>
            </a:r>
          </a:p>
          <a:p>
            <a:pPr algn="r">
              <a:spcBef>
                <a:spcPct val="20000"/>
              </a:spcBef>
              <a:buClr>
                <a:schemeClr val="bg2"/>
              </a:buClr>
              <a:buSzPct val="70000"/>
              <a:buFont typeface="Wingdings" pitchFamily="2" charset="2"/>
              <a:buNone/>
            </a:pPr>
            <a:r>
              <a:rPr lang="ru-RU" sz="3200"/>
              <a:t>                                        </a:t>
            </a:r>
          </a:p>
          <a:p>
            <a:pPr algn="ctr">
              <a:spcBef>
                <a:spcPct val="20000"/>
              </a:spcBef>
              <a:buClr>
                <a:schemeClr val="bg2"/>
              </a:buClr>
              <a:buSzPct val="70000"/>
              <a:buFont typeface="Wingdings" pitchFamily="2" charset="2"/>
              <a:buNone/>
            </a:pPr>
            <a:r>
              <a:rPr lang="ru-RU" sz="2000" b="1"/>
              <a:t>                                                 По   большей   части  это  искусственно</a:t>
            </a:r>
          </a:p>
          <a:p>
            <a:pPr algn="ctr">
              <a:spcBef>
                <a:spcPct val="20000"/>
              </a:spcBef>
              <a:buClr>
                <a:schemeClr val="bg2"/>
              </a:buClr>
              <a:buSzPct val="70000"/>
              <a:buFont typeface="Wingdings" pitchFamily="2" charset="2"/>
              <a:buNone/>
            </a:pPr>
            <a:r>
              <a:rPr lang="ru-RU" sz="2000" b="1"/>
              <a:t>                                                   синтезируемые  химические соединения.</a:t>
            </a:r>
          </a:p>
          <a:p>
            <a:pPr algn="ctr">
              <a:spcBef>
                <a:spcPct val="20000"/>
              </a:spcBef>
              <a:buClr>
                <a:schemeClr val="bg2"/>
              </a:buClr>
              <a:buSzPct val="70000"/>
              <a:buFont typeface="Wingdings" pitchFamily="2" charset="2"/>
              <a:buNone/>
            </a:pPr>
            <a:r>
              <a:rPr lang="ru-RU" sz="2000" b="1"/>
              <a:t>                                                     Консерванты в сочетании с др. вредными</a:t>
            </a:r>
          </a:p>
          <a:p>
            <a:pPr algn="ctr">
              <a:spcBef>
                <a:spcPct val="20000"/>
              </a:spcBef>
              <a:buClr>
                <a:schemeClr val="bg2"/>
              </a:buClr>
              <a:buSzPct val="70000"/>
              <a:buFont typeface="Wingdings" pitchFamily="2" charset="2"/>
              <a:buNone/>
            </a:pPr>
            <a:r>
              <a:rPr lang="ru-RU" sz="2000" b="1"/>
              <a:t>                                                  химическими соединениями причиняют </a:t>
            </a:r>
          </a:p>
          <a:p>
            <a:pPr algn="ctr">
              <a:spcBef>
                <a:spcPct val="20000"/>
              </a:spcBef>
              <a:buClr>
                <a:schemeClr val="bg2"/>
              </a:buClr>
              <a:buSzPct val="70000"/>
              <a:buFont typeface="Wingdings" pitchFamily="2" charset="2"/>
              <a:buNone/>
            </a:pPr>
            <a:r>
              <a:rPr lang="ru-RU" sz="2000" b="1"/>
              <a:t>                                                  колоссальный  вред  нашему  организму</a:t>
            </a:r>
            <a:r>
              <a:rPr lang="ru-RU" sz="2800"/>
              <a:t> </a:t>
            </a:r>
          </a:p>
        </p:txBody>
      </p:sp>
      <p:pic>
        <p:nvPicPr>
          <p:cNvPr id="120849" name="Picture 17" descr="пиво"/>
          <p:cNvPicPr>
            <a:picLocks noGrp="1" noChangeAspect="1" noChangeArrowheads="1"/>
          </p:cNvPicPr>
          <p:nvPr>
            <p:ph sz="half" idx="2"/>
          </p:nvPr>
        </p:nvPicPr>
        <p:blipFill>
          <a:blip r:embed="rId3" cstate="print"/>
          <a:srcRect/>
          <a:stretch>
            <a:fillRect/>
          </a:stretch>
        </p:blipFill>
        <p:spPr>
          <a:xfrm>
            <a:off x="893763" y="2209800"/>
            <a:ext cx="1985962" cy="3124200"/>
          </a:xfr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grpId="0" nodeType="afterEffect">
                                  <p:stCondLst>
                                    <p:cond delay="40000"/>
                                  </p:stCondLst>
                                  <p:childTnLst>
                                    <p:anim calcmode="lin" valueType="num">
                                      <p:cBhvr additive="base">
                                        <p:cTn id="6" dur="3000"/>
                                        <p:tgtEl>
                                          <p:spTgt spid="120839"/>
                                        </p:tgtEl>
                                        <p:attrNameLst>
                                          <p:attrName>ppt_x</p:attrName>
                                        </p:attrNameLst>
                                      </p:cBhvr>
                                      <p:tavLst>
                                        <p:tav tm="0">
                                          <p:val>
                                            <p:strVal val="ppt_x"/>
                                          </p:val>
                                        </p:tav>
                                        <p:tav tm="100000">
                                          <p:val>
                                            <p:strVal val="ppt_x"/>
                                          </p:val>
                                        </p:tav>
                                      </p:tavLst>
                                    </p:anim>
                                    <p:anim calcmode="lin" valueType="num">
                                      <p:cBhvr additive="base">
                                        <p:cTn id="7" dur="3000"/>
                                        <p:tgtEl>
                                          <p:spTgt spid="120839"/>
                                        </p:tgtEl>
                                        <p:attrNameLst>
                                          <p:attrName>ppt_y</p:attrName>
                                        </p:attrNameLst>
                                      </p:cBhvr>
                                      <p:tavLst>
                                        <p:tav tm="0">
                                          <p:val>
                                            <p:strVal val="ppt_y"/>
                                          </p:val>
                                        </p:tav>
                                        <p:tav tm="100000">
                                          <p:val>
                                            <p:strVal val="1+ppt_h/2"/>
                                          </p:val>
                                        </p:tav>
                                      </p:tavLst>
                                    </p:anim>
                                    <p:set>
                                      <p:cBhvr>
                                        <p:cTn id="8" dur="1" fill="hold">
                                          <p:stCondLst>
                                            <p:cond delay="2999"/>
                                          </p:stCondLst>
                                        </p:cTn>
                                        <p:tgtEl>
                                          <p:spTgt spid="120839"/>
                                        </p:tgtEl>
                                        <p:attrNameLst>
                                          <p:attrName>style.visibility</p:attrName>
                                        </p:attrNameLst>
                                      </p:cBhvr>
                                      <p:to>
                                        <p:strVal val="hidden"/>
                                      </p:to>
                                    </p:set>
                                  </p:childTnLst>
                                </p:cTn>
                              </p:par>
                              <p:par>
                                <p:cTn id="9" presetID="3" presetClass="exit" presetSubtype="10" fill="hold" nodeType="withEffect">
                                  <p:stCondLst>
                                    <p:cond delay="39000"/>
                                  </p:stCondLst>
                                  <p:childTnLst>
                                    <p:animEffect transition="out" filter="blinds(horizontal)">
                                      <p:cBhvr>
                                        <p:cTn id="10" dur="3000"/>
                                        <p:tgtEl>
                                          <p:spTgt spid="120849"/>
                                        </p:tgtEl>
                                      </p:cBhvr>
                                    </p:animEffect>
                                    <p:set>
                                      <p:cBhvr>
                                        <p:cTn id="11" dur="1" fill="hold">
                                          <p:stCondLst>
                                            <p:cond delay="2999"/>
                                          </p:stCondLst>
                                        </p:cTn>
                                        <p:tgtEl>
                                          <p:spTgt spid="12084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0">
          <a:gsLst>
            <a:gs pos="0">
              <a:srgbClr val="47762F"/>
            </a:gs>
            <a:gs pos="50000">
              <a:srgbClr val="99FF66"/>
            </a:gs>
            <a:gs pos="100000">
              <a:srgbClr val="47762F"/>
            </a:gs>
          </a:gsLst>
          <a:lin ang="18900000" scaled="1"/>
        </a:gradFill>
        <a:effectLst/>
      </p:bgPr>
    </p:bg>
    <p:spTree>
      <p:nvGrpSpPr>
        <p:cNvPr id="1" name=""/>
        <p:cNvGrpSpPr/>
        <p:nvPr/>
      </p:nvGrpSpPr>
      <p:grpSpPr>
        <a:xfrm>
          <a:off x="0" y="0"/>
          <a:ext cx="0" cy="0"/>
          <a:chOff x="0" y="0"/>
          <a:chExt cx="0" cy="0"/>
        </a:xfrm>
      </p:grpSpPr>
      <p:sp>
        <p:nvSpPr>
          <p:cNvPr id="63503" name="Rectangle 15"/>
          <p:cNvSpPr>
            <a:spLocks noGrp="1" noChangeArrowheads="1"/>
          </p:cNvSpPr>
          <p:nvPr>
            <p:ph type="body" sz="half" idx="1"/>
          </p:nvPr>
        </p:nvSpPr>
        <p:spPr>
          <a:xfrm>
            <a:off x="4495800" y="838200"/>
            <a:ext cx="4419600" cy="6019800"/>
          </a:xfrm>
        </p:spPr>
        <p:txBody>
          <a:bodyPr/>
          <a:lstStyle/>
          <a:p>
            <a:pPr eaLnBrk="1" hangingPunct="1">
              <a:buFont typeface="Wingdings" pitchFamily="2" charset="2"/>
              <a:buNone/>
            </a:pPr>
            <a:r>
              <a:rPr lang="ru-RU" sz="4000" b="1" smtClean="0"/>
              <a:t>         </a:t>
            </a:r>
            <a:r>
              <a:rPr lang="ru-RU" sz="4000" b="1" smtClean="0">
                <a:latin typeface="Franklin Gothic Medium" pitchFamily="34" charset="0"/>
              </a:rPr>
              <a:t>Конопля</a:t>
            </a:r>
            <a:r>
              <a:rPr lang="ru-RU" sz="2000" smtClean="0">
                <a:latin typeface="Franklin Gothic Medium" pitchFamily="34" charset="0"/>
              </a:rPr>
              <a:t> </a:t>
            </a:r>
          </a:p>
          <a:p>
            <a:pPr algn="ctr" eaLnBrk="1" hangingPunct="1">
              <a:buFont typeface="Wingdings" pitchFamily="2" charset="2"/>
              <a:buNone/>
            </a:pPr>
            <a:r>
              <a:rPr lang="ru-RU" sz="2000" smtClean="0"/>
              <a:t>  </a:t>
            </a:r>
            <a:r>
              <a:rPr lang="ru-RU" sz="2800" smtClean="0"/>
              <a:t>ближайший родственник хмеля. В хмеле присутствуют: </a:t>
            </a:r>
          </a:p>
          <a:p>
            <a:pPr eaLnBrk="1" hangingPunct="1">
              <a:buFont typeface="Wingdings" pitchFamily="2" charset="2"/>
              <a:buNone/>
            </a:pPr>
            <a:r>
              <a:rPr lang="ru-RU" sz="2800" smtClean="0"/>
              <a:t> - </a:t>
            </a:r>
            <a:r>
              <a:rPr lang="ru-RU" sz="2800" b="1" i="1" u="sng" smtClean="0"/>
              <a:t>каннабидиол</a:t>
            </a:r>
            <a:r>
              <a:rPr lang="ru-RU" sz="2800" i="1" smtClean="0"/>
              <a:t> </a:t>
            </a:r>
            <a:r>
              <a:rPr lang="ru-RU" sz="2800" smtClean="0"/>
              <a:t>(действующее начало гашиша и марихуаны).</a:t>
            </a:r>
          </a:p>
          <a:p>
            <a:pPr eaLnBrk="1" hangingPunct="1">
              <a:buFont typeface="Wingdings" pitchFamily="2" charset="2"/>
              <a:buNone/>
            </a:pPr>
            <a:r>
              <a:rPr lang="ru-RU" sz="2800" b="1" i="1" smtClean="0"/>
              <a:t> - </a:t>
            </a:r>
            <a:r>
              <a:rPr lang="ru-RU" sz="2800" b="1" i="1" u="sng" smtClean="0"/>
              <a:t>алкалоидноподобные</a:t>
            </a:r>
            <a:r>
              <a:rPr lang="ru-RU" sz="2800" smtClean="0"/>
              <a:t> вещества с наркотич. действием, и др. психоактив. вещества</a:t>
            </a:r>
          </a:p>
        </p:txBody>
      </p:sp>
      <p:pic>
        <p:nvPicPr>
          <p:cNvPr id="63496" name="Picture 8" descr="16e8172b3-6992-4f70-ac91-2b182cb410c8"/>
          <p:cNvPicPr>
            <a:picLocks noChangeAspect="1" noChangeArrowheads="1"/>
          </p:cNvPicPr>
          <p:nvPr>
            <p:ph type="title"/>
          </p:nvPr>
        </p:nvPicPr>
        <p:blipFill>
          <a:blip r:embed="rId2" cstate="print"/>
          <a:srcRect/>
          <a:stretch>
            <a:fillRect/>
          </a:stretch>
        </p:blipFill>
        <p:spPr>
          <a:xfrm>
            <a:off x="228600" y="533400"/>
            <a:ext cx="4089400" cy="5715000"/>
          </a:xfrm>
          <a:solidFill>
            <a:srgbClr val="FF9933"/>
          </a:solid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7000"/>
                                  </p:stCondLst>
                                  <p:childTnLst>
                                    <p:set>
                                      <p:cBhvr>
                                        <p:cTn id="6" dur="1" fill="hold">
                                          <p:stCondLst>
                                            <p:cond delay="0"/>
                                          </p:stCondLst>
                                        </p:cTn>
                                        <p:tgtEl>
                                          <p:spTgt spid="63503">
                                            <p:txEl>
                                              <p:pRg st="0" end="0"/>
                                            </p:txEl>
                                          </p:spTgt>
                                        </p:tgtEl>
                                        <p:attrNameLst>
                                          <p:attrName>style.visibility</p:attrName>
                                        </p:attrNameLst>
                                      </p:cBhvr>
                                      <p:to>
                                        <p:strVal val="visible"/>
                                      </p:to>
                                    </p:set>
                                    <p:anim calcmode="lin" valueType="num">
                                      <p:cBhvr>
                                        <p:cTn id="7" dur="3000" fill="hold"/>
                                        <p:tgtEl>
                                          <p:spTgt spid="63503">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63503">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63503">
                                            <p:txEl>
                                              <p:pRg st="0" end="0"/>
                                            </p:txEl>
                                          </p:spTgt>
                                        </p:tgtEl>
                                      </p:cBhvr>
                                    </p:animEffect>
                                  </p:childTnLst>
                                </p:cTn>
                              </p:par>
                              <p:par>
                                <p:cTn id="10" presetID="53" presetClass="entr" presetSubtype="0" fill="hold" nodeType="withEffect">
                                  <p:stCondLst>
                                    <p:cond delay="7000"/>
                                  </p:stCondLst>
                                  <p:childTnLst>
                                    <p:set>
                                      <p:cBhvr>
                                        <p:cTn id="11" dur="1" fill="hold">
                                          <p:stCondLst>
                                            <p:cond delay="0"/>
                                          </p:stCondLst>
                                        </p:cTn>
                                        <p:tgtEl>
                                          <p:spTgt spid="63496"/>
                                        </p:tgtEl>
                                        <p:attrNameLst>
                                          <p:attrName>style.visibility</p:attrName>
                                        </p:attrNameLst>
                                      </p:cBhvr>
                                      <p:to>
                                        <p:strVal val="visible"/>
                                      </p:to>
                                    </p:set>
                                    <p:anim calcmode="lin" valueType="num">
                                      <p:cBhvr>
                                        <p:cTn id="12" dur="3000" fill="hold"/>
                                        <p:tgtEl>
                                          <p:spTgt spid="63496"/>
                                        </p:tgtEl>
                                        <p:attrNameLst>
                                          <p:attrName>ppt_w</p:attrName>
                                        </p:attrNameLst>
                                      </p:cBhvr>
                                      <p:tavLst>
                                        <p:tav tm="0">
                                          <p:val>
                                            <p:fltVal val="0"/>
                                          </p:val>
                                        </p:tav>
                                        <p:tav tm="100000">
                                          <p:val>
                                            <p:strVal val="#ppt_w"/>
                                          </p:val>
                                        </p:tav>
                                      </p:tavLst>
                                    </p:anim>
                                    <p:anim calcmode="lin" valueType="num">
                                      <p:cBhvr>
                                        <p:cTn id="13" dur="3000" fill="hold"/>
                                        <p:tgtEl>
                                          <p:spTgt spid="63496"/>
                                        </p:tgtEl>
                                        <p:attrNameLst>
                                          <p:attrName>ppt_h</p:attrName>
                                        </p:attrNameLst>
                                      </p:cBhvr>
                                      <p:tavLst>
                                        <p:tav tm="0">
                                          <p:val>
                                            <p:fltVal val="0"/>
                                          </p:val>
                                        </p:tav>
                                        <p:tav tm="100000">
                                          <p:val>
                                            <p:strVal val="#ppt_h"/>
                                          </p:val>
                                        </p:tav>
                                      </p:tavLst>
                                    </p:anim>
                                    <p:animEffect transition="in" filter="fade">
                                      <p:cBhvr>
                                        <p:cTn id="14" dur="3000"/>
                                        <p:tgtEl>
                                          <p:spTgt spid="634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0">
          <a:gsLst>
            <a:gs pos="0">
              <a:srgbClr val="CCECFF"/>
            </a:gs>
            <a:gs pos="100000">
              <a:schemeClr val="hlink"/>
            </a:gs>
          </a:gsLst>
          <a:lin ang="5400000" scaled="1"/>
        </a:gra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609600" y="304800"/>
            <a:ext cx="8229600" cy="762000"/>
          </a:xfrm>
        </p:spPr>
        <p:txBody>
          <a:bodyPr/>
          <a:lstStyle/>
          <a:p>
            <a:pPr eaLnBrk="1" hangingPunct="1"/>
            <a:r>
              <a:rPr lang="ru-RU" b="1" smtClean="0"/>
              <a:t>БЕЗАЛКОГОЛЬНОЕ    ПИВО</a:t>
            </a:r>
          </a:p>
        </p:txBody>
      </p:sp>
      <p:sp>
        <p:nvSpPr>
          <p:cNvPr id="25603" name="Rectangle 3"/>
          <p:cNvSpPr>
            <a:spLocks noGrp="1" noChangeArrowheads="1"/>
          </p:cNvSpPr>
          <p:nvPr>
            <p:ph type="body" idx="1"/>
          </p:nvPr>
        </p:nvSpPr>
        <p:spPr/>
        <p:txBody>
          <a:bodyPr/>
          <a:lstStyle/>
          <a:p>
            <a:pPr eaLnBrk="1" hangingPunct="1"/>
            <a:endParaRPr lang="ru-RU" smtClean="0"/>
          </a:p>
        </p:txBody>
      </p:sp>
      <p:pic>
        <p:nvPicPr>
          <p:cNvPr id="299012" name="Picture 4" descr="безалк 2"/>
          <p:cNvPicPr>
            <a:picLocks noChangeAspect="1" noChangeArrowheads="1"/>
          </p:cNvPicPr>
          <p:nvPr/>
        </p:nvPicPr>
        <p:blipFill>
          <a:blip r:embed="rId2" cstate="print"/>
          <a:srcRect/>
          <a:stretch>
            <a:fillRect/>
          </a:stretch>
        </p:blipFill>
        <p:spPr bwMode="auto">
          <a:xfrm>
            <a:off x="457200" y="1112838"/>
            <a:ext cx="8153400" cy="55499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1000"/>
                                  </p:stCondLst>
                                  <p:childTnLst>
                                    <p:set>
                                      <p:cBhvr>
                                        <p:cTn id="6" dur="1" fill="hold">
                                          <p:stCondLst>
                                            <p:cond delay="0"/>
                                          </p:stCondLst>
                                        </p:cTn>
                                        <p:tgtEl>
                                          <p:spTgt spid="299012"/>
                                        </p:tgtEl>
                                        <p:attrNameLst>
                                          <p:attrName>style.visibility</p:attrName>
                                        </p:attrNameLst>
                                      </p:cBhvr>
                                      <p:to>
                                        <p:strVal val="visible"/>
                                      </p:to>
                                    </p:set>
                                    <p:anim calcmode="lin" valueType="num">
                                      <p:cBhvr>
                                        <p:cTn id="7" dur="1000" fill="hold"/>
                                        <p:tgtEl>
                                          <p:spTgt spid="299012"/>
                                        </p:tgtEl>
                                        <p:attrNameLst>
                                          <p:attrName>ppt_w</p:attrName>
                                        </p:attrNameLst>
                                      </p:cBhvr>
                                      <p:tavLst>
                                        <p:tav tm="0">
                                          <p:val>
                                            <p:fltVal val="0"/>
                                          </p:val>
                                        </p:tav>
                                        <p:tav tm="100000">
                                          <p:val>
                                            <p:strVal val="#ppt_w"/>
                                          </p:val>
                                        </p:tav>
                                      </p:tavLst>
                                    </p:anim>
                                    <p:anim calcmode="lin" valueType="num">
                                      <p:cBhvr>
                                        <p:cTn id="8" dur="1000" fill="hold"/>
                                        <p:tgtEl>
                                          <p:spTgt spid="299012"/>
                                        </p:tgtEl>
                                        <p:attrNameLst>
                                          <p:attrName>ppt_h</p:attrName>
                                        </p:attrNameLst>
                                      </p:cBhvr>
                                      <p:tavLst>
                                        <p:tav tm="0">
                                          <p:val>
                                            <p:fltVal val="0"/>
                                          </p:val>
                                        </p:tav>
                                        <p:tav tm="100000">
                                          <p:val>
                                            <p:strVal val="#ppt_h"/>
                                          </p:val>
                                        </p:tav>
                                      </p:tavLst>
                                    </p:anim>
                                    <p:animEffect transition="in" filter="fade">
                                      <p:cBhvr>
                                        <p:cTn id="9" dur="1000"/>
                                        <p:tgtEl>
                                          <p:spTgt spid="299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CFF99"/>
        </a:solidFill>
        <a:effectLst/>
      </p:bgPr>
    </p:bg>
    <p:spTree>
      <p:nvGrpSpPr>
        <p:cNvPr id="1" name=""/>
        <p:cNvGrpSpPr/>
        <p:nvPr/>
      </p:nvGrpSpPr>
      <p:grpSpPr>
        <a:xfrm>
          <a:off x="0" y="0"/>
          <a:ext cx="0" cy="0"/>
          <a:chOff x="0" y="0"/>
          <a:chExt cx="0" cy="0"/>
        </a:xfrm>
      </p:grpSpPr>
      <p:pic>
        <p:nvPicPr>
          <p:cNvPr id="26626" name="Picture 4" descr="only beer"/>
          <p:cNvPicPr>
            <a:picLocks noChangeAspect="1" noChangeArrowheads="1"/>
          </p:cNvPicPr>
          <p:nvPr/>
        </p:nvPicPr>
        <p:blipFill>
          <a:blip r:embed="rId2" cstate="print"/>
          <a:srcRect/>
          <a:stretch>
            <a:fillRect/>
          </a:stretch>
        </p:blipFill>
        <p:spPr bwMode="auto">
          <a:xfrm>
            <a:off x="-838200" y="762000"/>
            <a:ext cx="10744200" cy="2965450"/>
          </a:xfrm>
          <a:prstGeom prst="rect">
            <a:avLst/>
          </a:prstGeom>
          <a:noFill/>
          <a:ln w="9525">
            <a:noFill/>
            <a:miter lim="800000"/>
            <a:headEnd/>
            <a:tailEnd/>
          </a:ln>
        </p:spPr>
      </p:pic>
      <p:sp>
        <p:nvSpPr>
          <p:cNvPr id="26627" name="Text Box 5"/>
          <p:cNvSpPr txBox="1">
            <a:spLocks noChangeArrowheads="1"/>
          </p:cNvSpPr>
          <p:nvPr/>
        </p:nvSpPr>
        <p:spPr bwMode="auto">
          <a:xfrm>
            <a:off x="152400" y="4572000"/>
            <a:ext cx="8783638" cy="701675"/>
          </a:xfrm>
          <a:prstGeom prst="rect">
            <a:avLst/>
          </a:prstGeom>
          <a:noFill/>
          <a:ln w="9525">
            <a:noFill/>
            <a:miter lim="800000"/>
            <a:headEnd/>
            <a:tailEnd/>
          </a:ln>
          <a:effectLst/>
        </p:spPr>
        <p:txBody>
          <a:bodyPr wrap="none">
            <a:spAutoFit/>
          </a:bodyPr>
          <a:lstStyle/>
          <a:p>
            <a:r>
              <a:rPr lang="ru-RU" sz="4000" b="1">
                <a:solidFill>
                  <a:schemeClr val="folHlink"/>
                </a:solidFill>
              </a:rPr>
              <a:t>ПИВО — наркотик для начинающих</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27650" name="Rectangle 5"/>
          <p:cNvSpPr>
            <a:spLocks noGrp="1" noChangeArrowheads="1"/>
          </p:cNvSpPr>
          <p:nvPr>
            <p:ph type="title"/>
          </p:nvPr>
        </p:nvSpPr>
        <p:spPr>
          <a:xfrm>
            <a:off x="5181600" y="533400"/>
            <a:ext cx="3581400" cy="2971800"/>
          </a:xfrm>
        </p:spPr>
        <p:txBody>
          <a:bodyPr/>
          <a:lstStyle/>
          <a:p>
            <a:pPr eaLnBrk="1" hangingPunct="1"/>
            <a:r>
              <a:rPr lang="ru-RU" sz="3100" b="1" smtClean="0"/>
              <a:t>Главный санитарный врач РФ Геннадий Онищенко:</a:t>
            </a:r>
            <a:br>
              <a:rPr lang="ru-RU" sz="3100" b="1" smtClean="0"/>
            </a:br>
            <a:r>
              <a:rPr lang="ru-RU" sz="2800" b="1" smtClean="0"/>
              <a:t/>
            </a:r>
            <a:br>
              <a:rPr lang="ru-RU" sz="2800" b="1" smtClean="0"/>
            </a:br>
            <a:endParaRPr lang="ru-RU" sz="3100" b="1" smtClean="0"/>
          </a:p>
        </p:txBody>
      </p:sp>
      <p:pic>
        <p:nvPicPr>
          <p:cNvPr id="57348" name="Picture 4" descr="KSP_006541_00074_1m"/>
          <p:cNvPicPr>
            <a:picLocks noChangeAspect="1" noChangeArrowheads="1"/>
          </p:cNvPicPr>
          <p:nvPr>
            <p:ph idx="1"/>
          </p:nvPr>
        </p:nvPicPr>
        <p:blipFill>
          <a:blip r:embed="rId2" cstate="print"/>
          <a:srcRect/>
          <a:stretch>
            <a:fillRect/>
          </a:stretch>
        </p:blipFill>
        <p:spPr>
          <a:xfrm>
            <a:off x="228600" y="228600"/>
            <a:ext cx="4325938" cy="6477000"/>
          </a:xfrm>
          <a:noFill/>
        </p:spPr>
      </p:pic>
      <p:sp>
        <p:nvSpPr>
          <p:cNvPr id="57351" name="Rectangle 7"/>
          <p:cNvSpPr>
            <a:spLocks noChangeArrowheads="1"/>
          </p:cNvSpPr>
          <p:nvPr/>
        </p:nvSpPr>
        <p:spPr bwMode="auto">
          <a:xfrm>
            <a:off x="5105400" y="3505200"/>
            <a:ext cx="3746500" cy="2227263"/>
          </a:xfrm>
          <a:prstGeom prst="rect">
            <a:avLst/>
          </a:prstGeom>
          <a:noFill/>
          <a:ln w="9525">
            <a:noFill/>
            <a:miter lim="800000"/>
            <a:headEnd/>
            <a:tailEnd/>
          </a:ln>
          <a:effectLst/>
        </p:spPr>
        <p:txBody>
          <a:bodyPr>
            <a:spAutoFit/>
          </a:bodyPr>
          <a:lstStyle/>
          <a:p>
            <a:r>
              <a:rPr lang="ru-RU" sz="2800" b="1">
                <a:solidFill>
                  <a:schemeClr val="tx2"/>
                </a:solidFill>
              </a:rPr>
              <a:t>«</a:t>
            </a:r>
            <a:r>
              <a:rPr lang="ru-RU" sz="2800" b="1" i="1">
                <a:solidFill>
                  <a:schemeClr val="tx2"/>
                </a:solidFill>
              </a:rPr>
              <a:t>Не СПИД, не туберкулез погубят Россию, а </a:t>
            </a:r>
            <a:r>
              <a:rPr lang="ru-RU" sz="2800" b="1" i="1" u="sng">
                <a:solidFill>
                  <a:schemeClr val="tx2"/>
                </a:solidFill>
              </a:rPr>
              <a:t>пивной алкоголизм среди юного поколения</a:t>
            </a:r>
            <a:r>
              <a:rPr lang="ru-RU" sz="2800" b="1">
                <a:solidFill>
                  <a:schemeClr val="tx2"/>
                </a:solidFill>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1500"/>
                                  </p:stCondLst>
                                  <p:childTnLst>
                                    <p:set>
                                      <p:cBhvr>
                                        <p:cTn id="6" dur="1" fill="hold">
                                          <p:stCondLst>
                                            <p:cond delay="0"/>
                                          </p:stCondLst>
                                        </p:cTn>
                                        <p:tgtEl>
                                          <p:spTgt spid="57348"/>
                                        </p:tgtEl>
                                        <p:attrNameLst>
                                          <p:attrName>style.visibility</p:attrName>
                                        </p:attrNameLst>
                                      </p:cBhvr>
                                      <p:to>
                                        <p:strVal val="visible"/>
                                      </p:to>
                                    </p:set>
                                    <p:anim calcmode="lin" valueType="num">
                                      <p:cBhvr additive="base">
                                        <p:cTn id="7" dur="3000" fill="hold"/>
                                        <p:tgtEl>
                                          <p:spTgt spid="57348"/>
                                        </p:tgtEl>
                                        <p:attrNameLst>
                                          <p:attrName>ppt_x</p:attrName>
                                        </p:attrNameLst>
                                      </p:cBhvr>
                                      <p:tavLst>
                                        <p:tav tm="0">
                                          <p:val>
                                            <p:strVal val="#ppt_x"/>
                                          </p:val>
                                        </p:tav>
                                        <p:tav tm="100000">
                                          <p:val>
                                            <p:strVal val="#ppt_x"/>
                                          </p:val>
                                        </p:tav>
                                      </p:tavLst>
                                    </p:anim>
                                    <p:anim calcmode="lin" valueType="num">
                                      <p:cBhvr additive="base">
                                        <p:cTn id="8" dur="3000" fill="hold"/>
                                        <p:tgtEl>
                                          <p:spTgt spid="57348"/>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4500"/>
                            </p:stCondLst>
                            <p:childTnLst>
                              <p:par>
                                <p:cTn id="10" presetID="45" presetClass="entr" presetSubtype="0" fill="hold" grpId="0" nodeType="afterEffect">
                                  <p:stCondLst>
                                    <p:cond delay="500"/>
                                  </p:stCondLst>
                                  <p:iterate type="lt">
                                    <p:tmPct val="10000"/>
                                  </p:iterate>
                                  <p:childTnLst>
                                    <p:set>
                                      <p:cBhvr>
                                        <p:cTn id="11" dur="1" fill="hold">
                                          <p:stCondLst>
                                            <p:cond delay="0"/>
                                          </p:stCondLst>
                                        </p:cTn>
                                        <p:tgtEl>
                                          <p:spTgt spid="57351"/>
                                        </p:tgtEl>
                                        <p:attrNameLst>
                                          <p:attrName>style.visibility</p:attrName>
                                        </p:attrNameLst>
                                      </p:cBhvr>
                                      <p:to>
                                        <p:strVal val="visible"/>
                                      </p:to>
                                    </p:set>
                                    <p:animEffect transition="in" filter="fade">
                                      <p:cBhvr>
                                        <p:cTn id="12" dur="500"/>
                                        <p:tgtEl>
                                          <p:spTgt spid="57351"/>
                                        </p:tgtEl>
                                      </p:cBhvr>
                                    </p:animEffect>
                                    <p:anim calcmode="lin" valueType="num">
                                      <p:cBhvr>
                                        <p:cTn id="13" dur="500" fill="hold"/>
                                        <p:tgtEl>
                                          <p:spTgt spid="57351"/>
                                        </p:tgtEl>
                                        <p:attrNameLst>
                                          <p:attrName>ppt_w</p:attrName>
                                        </p:attrNameLst>
                                      </p:cBhvr>
                                      <p:tavLst>
                                        <p:tav tm="0" fmla="#ppt_w*sin(2.5*pi*$)">
                                          <p:val>
                                            <p:fltVal val="0"/>
                                          </p:val>
                                        </p:tav>
                                        <p:tav tm="100000">
                                          <p:val>
                                            <p:fltVal val="1"/>
                                          </p:val>
                                        </p:tav>
                                      </p:tavLst>
                                    </p:anim>
                                    <p:anim calcmode="lin" valueType="num">
                                      <p:cBhvr>
                                        <p:cTn id="14" dur="500" fill="hold"/>
                                        <p:tgtEl>
                                          <p:spTgt spid="5735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51"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DDDDD"/>
        </a:solidFill>
        <a:effectLst/>
      </p:bgPr>
    </p:bg>
    <p:spTree>
      <p:nvGrpSpPr>
        <p:cNvPr id="1" name=""/>
        <p:cNvGrpSpPr/>
        <p:nvPr/>
      </p:nvGrpSpPr>
      <p:grpSpPr>
        <a:xfrm>
          <a:off x="0" y="0"/>
          <a:ext cx="0" cy="0"/>
          <a:chOff x="0" y="0"/>
          <a:chExt cx="0" cy="0"/>
        </a:xfrm>
      </p:grpSpPr>
      <p:pic>
        <p:nvPicPr>
          <p:cNvPr id="28674" name="Picture 4" descr="y2005_104не допустим"/>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94914" name="Rectangle 2"/>
          <p:cNvSpPr>
            <a:spLocks noGrp="1" noChangeArrowheads="1"/>
          </p:cNvSpPr>
          <p:nvPr>
            <p:ph type="title"/>
          </p:nvPr>
        </p:nvSpPr>
        <p:spPr>
          <a:xfrm>
            <a:off x="1066800" y="609600"/>
            <a:ext cx="7162800" cy="609600"/>
          </a:xfrm>
          <a:solidFill>
            <a:srgbClr val="CCFFFF"/>
          </a:solidFill>
        </p:spPr>
        <p:txBody>
          <a:bodyPr/>
          <a:lstStyle/>
          <a:p>
            <a:pPr algn="ctr" eaLnBrk="1" hangingPunct="1"/>
            <a:r>
              <a:rPr lang="ru-RU" sz="4000" b="1" smtClean="0">
                <a:latin typeface="Algerian" pitchFamily="82" charset="0"/>
              </a:rPr>
              <a:t>Самые пивные страны мира</a:t>
            </a:r>
          </a:p>
        </p:txBody>
      </p:sp>
      <p:sp>
        <p:nvSpPr>
          <p:cNvPr id="294915" name="Rectangle 3"/>
          <p:cNvSpPr>
            <a:spLocks noGrp="1" noChangeArrowheads="1"/>
          </p:cNvSpPr>
          <p:nvPr>
            <p:ph type="body" idx="1"/>
          </p:nvPr>
        </p:nvSpPr>
        <p:spPr>
          <a:xfrm>
            <a:off x="1524000" y="1752600"/>
            <a:ext cx="6019800" cy="4419600"/>
          </a:xfrm>
          <a:solidFill>
            <a:srgbClr val="DDDDDD"/>
          </a:solidFill>
        </p:spPr>
        <p:txBody>
          <a:bodyPr/>
          <a:lstStyle/>
          <a:p>
            <a:pPr algn="ctr" eaLnBrk="1" hangingPunct="1">
              <a:buFont typeface="Wingdings" pitchFamily="2" charset="2"/>
              <a:buNone/>
            </a:pPr>
            <a:r>
              <a:rPr lang="ru-RU" sz="2400" b="1" smtClean="0"/>
              <a:t>Потребление алкоголя в виде пива:</a:t>
            </a:r>
          </a:p>
          <a:p>
            <a:pPr algn="ctr" eaLnBrk="1" hangingPunct="1">
              <a:buFont typeface="Wingdings" pitchFamily="2" charset="2"/>
              <a:buNone/>
            </a:pPr>
            <a:endParaRPr lang="ru-RU" sz="2400" b="1" smtClean="0"/>
          </a:p>
          <a:p>
            <a:pPr eaLnBrk="1" hangingPunct="1">
              <a:buFont typeface="Wingdings" pitchFamily="2" charset="2"/>
              <a:buNone/>
            </a:pPr>
            <a:r>
              <a:rPr lang="ru-RU" sz="3600" b="1" smtClean="0"/>
              <a:t>Чехия                         -  </a:t>
            </a:r>
            <a:r>
              <a:rPr lang="ru-RU" sz="2800" b="1" smtClean="0"/>
              <a:t>75%</a:t>
            </a:r>
          </a:p>
          <a:p>
            <a:pPr eaLnBrk="1" hangingPunct="1">
              <a:buFont typeface="Wingdings" pitchFamily="2" charset="2"/>
              <a:buNone/>
            </a:pPr>
            <a:r>
              <a:rPr lang="ru-RU" sz="3600" b="1" smtClean="0"/>
              <a:t>Великобритания      -  </a:t>
            </a:r>
            <a:r>
              <a:rPr lang="ru-RU" sz="2800" b="1" smtClean="0"/>
              <a:t>65%</a:t>
            </a:r>
          </a:p>
          <a:p>
            <a:pPr eaLnBrk="1" hangingPunct="1">
              <a:buFont typeface="Wingdings" pitchFamily="2" charset="2"/>
              <a:buNone/>
            </a:pPr>
            <a:r>
              <a:rPr lang="ru-RU" sz="3600" b="1" smtClean="0"/>
              <a:t>Германия                  -  </a:t>
            </a:r>
            <a:r>
              <a:rPr lang="ru-RU" sz="2800" b="1" smtClean="0"/>
              <a:t>60%</a:t>
            </a:r>
          </a:p>
          <a:p>
            <a:pPr eaLnBrk="1" hangingPunct="1">
              <a:buFont typeface="Wingdings" pitchFamily="2" charset="2"/>
              <a:buNone/>
            </a:pPr>
            <a:r>
              <a:rPr lang="ru-RU" sz="3600" b="1" smtClean="0"/>
              <a:t>Бельгия                     -  </a:t>
            </a:r>
            <a:r>
              <a:rPr lang="ru-RU" sz="2800" b="1" smtClean="0"/>
              <a:t>55%</a:t>
            </a:r>
          </a:p>
          <a:p>
            <a:pPr eaLnBrk="1" hangingPunct="1">
              <a:buFont typeface="Wingdings" pitchFamily="2" charset="2"/>
              <a:buNone/>
            </a:pPr>
            <a:r>
              <a:rPr lang="ru-RU" sz="3600" b="1" smtClean="0"/>
              <a:t>Новая Зеландия       -  </a:t>
            </a:r>
            <a:r>
              <a:rPr lang="ru-RU" sz="2800" b="1" smtClean="0"/>
              <a:t>45%</a:t>
            </a:r>
          </a:p>
        </p:txBody>
      </p:sp>
      <p:sp>
        <p:nvSpPr>
          <p:cNvPr id="294917" name="Rectangle 5"/>
          <p:cNvSpPr>
            <a:spLocks noChangeArrowheads="1"/>
          </p:cNvSpPr>
          <p:nvPr/>
        </p:nvSpPr>
        <p:spPr bwMode="auto">
          <a:xfrm>
            <a:off x="1524000" y="1447800"/>
            <a:ext cx="6172200" cy="5032375"/>
          </a:xfrm>
          <a:prstGeom prst="rect">
            <a:avLst/>
          </a:prstGeom>
          <a:solidFill>
            <a:srgbClr val="FFFF99"/>
          </a:solidFill>
          <a:ln w="9525">
            <a:noFill/>
            <a:miter lim="800000"/>
            <a:headEnd/>
            <a:tailEnd/>
          </a:ln>
          <a:effectLst/>
        </p:spPr>
        <p:txBody>
          <a:bodyPr>
            <a:spAutoFit/>
          </a:bodyPr>
          <a:lstStyle/>
          <a:p>
            <a:pPr algn="ctr"/>
            <a:r>
              <a:rPr lang="ru-RU" sz="2400" b="1" u="sng"/>
              <a:t>Пить стали меньше</a:t>
            </a:r>
            <a:r>
              <a:rPr lang="ru-RU" sz="2400" b="1"/>
              <a:t>:</a:t>
            </a:r>
          </a:p>
          <a:p>
            <a:pPr algn="ctr"/>
            <a:r>
              <a:rPr lang="ru-RU" sz="2400" b="1"/>
              <a:t>(1980-1998г)</a:t>
            </a:r>
          </a:p>
          <a:p>
            <a:pPr algn="ctr"/>
            <a:endParaRPr lang="ru-RU" sz="2400" b="1"/>
          </a:p>
          <a:p>
            <a:r>
              <a:rPr lang="ru-RU" sz="3600" b="1"/>
              <a:t>Дания                         </a:t>
            </a:r>
            <a:r>
              <a:rPr lang="ru-RU" sz="3200" b="1"/>
              <a:t>на </a:t>
            </a:r>
            <a:r>
              <a:rPr lang="ru-RU" sz="3600" b="1"/>
              <a:t>7%</a:t>
            </a:r>
          </a:p>
          <a:p>
            <a:r>
              <a:rPr lang="ru-RU" sz="3600" b="1"/>
              <a:t>Нидерланды             </a:t>
            </a:r>
            <a:r>
              <a:rPr lang="ru-RU" sz="3200" b="1"/>
              <a:t>на </a:t>
            </a:r>
            <a:r>
              <a:rPr lang="ru-RU" sz="3600" b="1"/>
              <a:t>10%</a:t>
            </a:r>
          </a:p>
          <a:p>
            <a:r>
              <a:rPr lang="ru-RU" sz="3600" b="1"/>
              <a:t>Германия                  </a:t>
            </a:r>
            <a:r>
              <a:rPr lang="ru-RU" sz="3200" b="1"/>
              <a:t>на </a:t>
            </a:r>
            <a:r>
              <a:rPr lang="ru-RU" sz="3600" b="1"/>
              <a:t>13%</a:t>
            </a:r>
          </a:p>
          <a:p>
            <a:r>
              <a:rPr lang="ru-RU" sz="3600" b="1"/>
              <a:t>Канада                       </a:t>
            </a:r>
            <a:r>
              <a:rPr lang="ru-RU" sz="3200" b="1"/>
              <a:t>на </a:t>
            </a:r>
            <a:r>
              <a:rPr lang="ru-RU" sz="3600" b="1"/>
              <a:t>20%</a:t>
            </a:r>
          </a:p>
          <a:p>
            <a:r>
              <a:rPr lang="ru-RU" sz="3600" b="1"/>
              <a:t>Бельгия                     </a:t>
            </a:r>
            <a:r>
              <a:rPr lang="ru-RU" sz="3200" b="1"/>
              <a:t>на  </a:t>
            </a:r>
            <a:r>
              <a:rPr lang="ru-RU" sz="3600" b="1"/>
              <a:t>25%</a:t>
            </a:r>
          </a:p>
          <a:p>
            <a:r>
              <a:rPr lang="ru-RU" sz="3600" b="1"/>
              <a:t>Новая  Зеландия      </a:t>
            </a:r>
            <a:r>
              <a:rPr lang="ru-RU" sz="3200" b="1"/>
              <a:t>на </a:t>
            </a:r>
            <a:r>
              <a:rPr lang="ru-RU" sz="3600" b="1"/>
              <a:t>30%</a:t>
            </a:r>
          </a:p>
          <a:p>
            <a:endParaRPr lang="ru-RU" sz="3600" b="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500"/>
                                  </p:stCondLst>
                                  <p:childTnLst>
                                    <p:set>
                                      <p:cBhvr>
                                        <p:cTn id="6" dur="1" fill="hold">
                                          <p:stCondLst>
                                            <p:cond delay="0"/>
                                          </p:stCondLst>
                                        </p:cTn>
                                        <p:tgtEl>
                                          <p:spTgt spid="294914"/>
                                        </p:tgtEl>
                                        <p:attrNameLst>
                                          <p:attrName>style.visibility</p:attrName>
                                        </p:attrNameLst>
                                      </p:cBhvr>
                                      <p:to>
                                        <p:strVal val="visible"/>
                                      </p:to>
                                    </p:set>
                                    <p:anim calcmode="lin" valueType="num">
                                      <p:cBhvr>
                                        <p:cTn id="7" dur="2000" fill="hold"/>
                                        <p:tgtEl>
                                          <p:spTgt spid="294914"/>
                                        </p:tgtEl>
                                        <p:attrNameLst>
                                          <p:attrName>ppt_w</p:attrName>
                                        </p:attrNameLst>
                                      </p:cBhvr>
                                      <p:tavLst>
                                        <p:tav tm="0">
                                          <p:val>
                                            <p:fltVal val="0"/>
                                          </p:val>
                                        </p:tav>
                                        <p:tav tm="100000">
                                          <p:val>
                                            <p:strVal val="#ppt_w"/>
                                          </p:val>
                                        </p:tav>
                                      </p:tavLst>
                                    </p:anim>
                                    <p:anim calcmode="lin" valueType="num">
                                      <p:cBhvr>
                                        <p:cTn id="8" dur="2000" fill="hold"/>
                                        <p:tgtEl>
                                          <p:spTgt spid="294914"/>
                                        </p:tgtEl>
                                        <p:attrNameLst>
                                          <p:attrName>ppt_h</p:attrName>
                                        </p:attrNameLst>
                                      </p:cBhvr>
                                      <p:tavLst>
                                        <p:tav tm="0">
                                          <p:val>
                                            <p:fltVal val="0"/>
                                          </p:val>
                                        </p:tav>
                                        <p:tav tm="100000">
                                          <p:val>
                                            <p:strVal val="#ppt_h"/>
                                          </p:val>
                                        </p:tav>
                                      </p:tavLst>
                                    </p:anim>
                                    <p:animEffect transition="in" filter="fade">
                                      <p:cBhvr>
                                        <p:cTn id="9" dur="2000"/>
                                        <p:tgtEl>
                                          <p:spTgt spid="294914"/>
                                        </p:tgtEl>
                                      </p:cBhvr>
                                    </p:animEffect>
                                  </p:childTnLst>
                                </p:cTn>
                              </p:par>
                            </p:childTnLst>
                          </p:cTn>
                        </p:par>
                        <p:par>
                          <p:cTn id="10" fill="hold" nodeType="afterGroup">
                            <p:stCondLst>
                              <p:cond delay="2500"/>
                            </p:stCondLst>
                            <p:childTnLst>
                              <p:par>
                                <p:cTn id="11" presetID="53" presetClass="entr" presetSubtype="0" fill="hold" grpId="0" nodeType="afterEffect">
                                  <p:stCondLst>
                                    <p:cond delay="0"/>
                                  </p:stCondLst>
                                  <p:childTnLst>
                                    <p:set>
                                      <p:cBhvr>
                                        <p:cTn id="12" dur="1" fill="hold">
                                          <p:stCondLst>
                                            <p:cond delay="0"/>
                                          </p:stCondLst>
                                        </p:cTn>
                                        <p:tgtEl>
                                          <p:spTgt spid="294915">
                                            <p:bg/>
                                          </p:spTgt>
                                        </p:tgtEl>
                                        <p:attrNameLst>
                                          <p:attrName>style.visibility</p:attrName>
                                        </p:attrNameLst>
                                      </p:cBhvr>
                                      <p:to>
                                        <p:strVal val="visible"/>
                                      </p:to>
                                    </p:set>
                                    <p:anim calcmode="lin" valueType="num">
                                      <p:cBhvr>
                                        <p:cTn id="13" dur="1000" fill="hold"/>
                                        <p:tgtEl>
                                          <p:spTgt spid="294915">
                                            <p:bg/>
                                          </p:spTgt>
                                        </p:tgtEl>
                                        <p:attrNameLst>
                                          <p:attrName>ppt_w</p:attrName>
                                        </p:attrNameLst>
                                      </p:cBhvr>
                                      <p:tavLst>
                                        <p:tav tm="0">
                                          <p:val>
                                            <p:fltVal val="0"/>
                                          </p:val>
                                        </p:tav>
                                        <p:tav tm="100000">
                                          <p:val>
                                            <p:strVal val="#ppt_w"/>
                                          </p:val>
                                        </p:tav>
                                      </p:tavLst>
                                    </p:anim>
                                    <p:anim calcmode="lin" valueType="num">
                                      <p:cBhvr>
                                        <p:cTn id="14" dur="1000" fill="hold"/>
                                        <p:tgtEl>
                                          <p:spTgt spid="294915">
                                            <p:bg/>
                                          </p:spTgt>
                                        </p:tgtEl>
                                        <p:attrNameLst>
                                          <p:attrName>ppt_h</p:attrName>
                                        </p:attrNameLst>
                                      </p:cBhvr>
                                      <p:tavLst>
                                        <p:tav tm="0">
                                          <p:val>
                                            <p:fltVal val="0"/>
                                          </p:val>
                                        </p:tav>
                                        <p:tav tm="100000">
                                          <p:val>
                                            <p:strVal val="#ppt_h"/>
                                          </p:val>
                                        </p:tav>
                                      </p:tavLst>
                                    </p:anim>
                                    <p:animEffect transition="in" filter="fade">
                                      <p:cBhvr>
                                        <p:cTn id="15" dur="1000"/>
                                        <p:tgtEl>
                                          <p:spTgt spid="294915">
                                            <p:bg/>
                                          </p:spTgt>
                                        </p:tgtEl>
                                      </p:cBhvr>
                                    </p:animEffect>
                                  </p:childTnLst>
                                </p:cTn>
                              </p:par>
                            </p:childTnLst>
                          </p:cTn>
                        </p:par>
                        <p:par>
                          <p:cTn id="16" fill="hold" nodeType="afterGroup">
                            <p:stCondLst>
                              <p:cond delay="3500"/>
                            </p:stCondLst>
                            <p:childTnLst>
                              <p:par>
                                <p:cTn id="17" presetID="53" presetClass="entr" presetSubtype="0" fill="hold" grpId="0" nodeType="afterEffect">
                                  <p:stCondLst>
                                    <p:cond delay="0"/>
                                  </p:stCondLst>
                                  <p:childTnLst>
                                    <p:set>
                                      <p:cBhvr>
                                        <p:cTn id="18" dur="1" fill="hold">
                                          <p:stCondLst>
                                            <p:cond delay="0"/>
                                          </p:stCondLst>
                                        </p:cTn>
                                        <p:tgtEl>
                                          <p:spTgt spid="294915">
                                            <p:txEl>
                                              <p:pRg st="0" end="0"/>
                                            </p:txEl>
                                          </p:spTgt>
                                        </p:tgtEl>
                                        <p:attrNameLst>
                                          <p:attrName>style.visibility</p:attrName>
                                        </p:attrNameLst>
                                      </p:cBhvr>
                                      <p:to>
                                        <p:strVal val="visible"/>
                                      </p:to>
                                    </p:set>
                                    <p:anim calcmode="lin" valueType="num">
                                      <p:cBhvr>
                                        <p:cTn id="19" dur="1000" fill="hold"/>
                                        <p:tgtEl>
                                          <p:spTgt spid="294915">
                                            <p:txEl>
                                              <p:pRg st="0" end="0"/>
                                            </p:txEl>
                                          </p:spTgt>
                                        </p:tgtEl>
                                        <p:attrNameLst>
                                          <p:attrName>ppt_w</p:attrName>
                                        </p:attrNameLst>
                                      </p:cBhvr>
                                      <p:tavLst>
                                        <p:tav tm="0">
                                          <p:val>
                                            <p:fltVal val="0"/>
                                          </p:val>
                                        </p:tav>
                                        <p:tav tm="100000">
                                          <p:val>
                                            <p:strVal val="#ppt_w"/>
                                          </p:val>
                                        </p:tav>
                                      </p:tavLst>
                                    </p:anim>
                                    <p:anim calcmode="lin" valueType="num">
                                      <p:cBhvr>
                                        <p:cTn id="20" dur="1000" fill="hold"/>
                                        <p:tgtEl>
                                          <p:spTgt spid="294915">
                                            <p:txEl>
                                              <p:pRg st="0" end="0"/>
                                            </p:txEl>
                                          </p:spTgt>
                                        </p:tgtEl>
                                        <p:attrNameLst>
                                          <p:attrName>ppt_h</p:attrName>
                                        </p:attrNameLst>
                                      </p:cBhvr>
                                      <p:tavLst>
                                        <p:tav tm="0">
                                          <p:val>
                                            <p:fltVal val="0"/>
                                          </p:val>
                                        </p:tav>
                                        <p:tav tm="100000">
                                          <p:val>
                                            <p:strVal val="#ppt_h"/>
                                          </p:val>
                                        </p:tav>
                                      </p:tavLst>
                                    </p:anim>
                                    <p:animEffect transition="in" filter="fade">
                                      <p:cBhvr>
                                        <p:cTn id="21" dur="1000"/>
                                        <p:tgtEl>
                                          <p:spTgt spid="294915">
                                            <p:txEl>
                                              <p:pRg st="0" end="0"/>
                                            </p:txEl>
                                          </p:spTgt>
                                        </p:tgtEl>
                                      </p:cBhvr>
                                    </p:animEffect>
                                  </p:childTnLst>
                                </p:cTn>
                              </p:par>
                            </p:childTnLst>
                          </p:cTn>
                        </p:par>
                        <p:par>
                          <p:cTn id="22" fill="hold" nodeType="afterGroup">
                            <p:stCondLst>
                              <p:cond delay="4500"/>
                            </p:stCondLst>
                            <p:childTnLst>
                              <p:par>
                                <p:cTn id="23" presetID="53" presetClass="entr" presetSubtype="0" fill="hold" grpId="0" nodeType="afterEffect">
                                  <p:stCondLst>
                                    <p:cond delay="0"/>
                                  </p:stCondLst>
                                  <p:childTnLst>
                                    <p:set>
                                      <p:cBhvr>
                                        <p:cTn id="24" dur="1" fill="hold">
                                          <p:stCondLst>
                                            <p:cond delay="0"/>
                                          </p:stCondLst>
                                        </p:cTn>
                                        <p:tgtEl>
                                          <p:spTgt spid="294915">
                                            <p:txEl>
                                              <p:pRg st="2" end="2"/>
                                            </p:txEl>
                                          </p:spTgt>
                                        </p:tgtEl>
                                        <p:attrNameLst>
                                          <p:attrName>style.visibility</p:attrName>
                                        </p:attrNameLst>
                                      </p:cBhvr>
                                      <p:to>
                                        <p:strVal val="visible"/>
                                      </p:to>
                                    </p:set>
                                    <p:anim calcmode="lin" valueType="num">
                                      <p:cBhvr>
                                        <p:cTn id="25" dur="1000" fill="hold"/>
                                        <p:tgtEl>
                                          <p:spTgt spid="294915">
                                            <p:txEl>
                                              <p:pRg st="2" end="2"/>
                                            </p:txEl>
                                          </p:spTgt>
                                        </p:tgtEl>
                                        <p:attrNameLst>
                                          <p:attrName>ppt_w</p:attrName>
                                        </p:attrNameLst>
                                      </p:cBhvr>
                                      <p:tavLst>
                                        <p:tav tm="0">
                                          <p:val>
                                            <p:fltVal val="0"/>
                                          </p:val>
                                        </p:tav>
                                        <p:tav tm="100000">
                                          <p:val>
                                            <p:strVal val="#ppt_w"/>
                                          </p:val>
                                        </p:tav>
                                      </p:tavLst>
                                    </p:anim>
                                    <p:anim calcmode="lin" valueType="num">
                                      <p:cBhvr>
                                        <p:cTn id="26" dur="1000" fill="hold"/>
                                        <p:tgtEl>
                                          <p:spTgt spid="294915">
                                            <p:txEl>
                                              <p:pRg st="2" end="2"/>
                                            </p:txEl>
                                          </p:spTgt>
                                        </p:tgtEl>
                                        <p:attrNameLst>
                                          <p:attrName>ppt_h</p:attrName>
                                        </p:attrNameLst>
                                      </p:cBhvr>
                                      <p:tavLst>
                                        <p:tav tm="0">
                                          <p:val>
                                            <p:fltVal val="0"/>
                                          </p:val>
                                        </p:tav>
                                        <p:tav tm="100000">
                                          <p:val>
                                            <p:strVal val="#ppt_h"/>
                                          </p:val>
                                        </p:tav>
                                      </p:tavLst>
                                    </p:anim>
                                    <p:animEffect transition="in" filter="fade">
                                      <p:cBhvr>
                                        <p:cTn id="27" dur="1000"/>
                                        <p:tgtEl>
                                          <p:spTgt spid="294915">
                                            <p:txEl>
                                              <p:pRg st="2" end="2"/>
                                            </p:txEl>
                                          </p:spTgt>
                                        </p:tgtEl>
                                      </p:cBhvr>
                                    </p:animEffect>
                                  </p:childTnLst>
                                </p:cTn>
                              </p:par>
                            </p:childTnLst>
                          </p:cTn>
                        </p:par>
                        <p:par>
                          <p:cTn id="28" fill="hold" nodeType="afterGroup">
                            <p:stCondLst>
                              <p:cond delay="5500"/>
                            </p:stCondLst>
                            <p:childTnLst>
                              <p:par>
                                <p:cTn id="29" presetID="53" presetClass="entr" presetSubtype="0" fill="hold" grpId="0" nodeType="afterEffect">
                                  <p:stCondLst>
                                    <p:cond delay="0"/>
                                  </p:stCondLst>
                                  <p:childTnLst>
                                    <p:set>
                                      <p:cBhvr>
                                        <p:cTn id="30" dur="1" fill="hold">
                                          <p:stCondLst>
                                            <p:cond delay="0"/>
                                          </p:stCondLst>
                                        </p:cTn>
                                        <p:tgtEl>
                                          <p:spTgt spid="294915">
                                            <p:txEl>
                                              <p:pRg st="3" end="3"/>
                                            </p:txEl>
                                          </p:spTgt>
                                        </p:tgtEl>
                                        <p:attrNameLst>
                                          <p:attrName>style.visibility</p:attrName>
                                        </p:attrNameLst>
                                      </p:cBhvr>
                                      <p:to>
                                        <p:strVal val="visible"/>
                                      </p:to>
                                    </p:set>
                                    <p:anim calcmode="lin" valueType="num">
                                      <p:cBhvr>
                                        <p:cTn id="31" dur="1000" fill="hold"/>
                                        <p:tgtEl>
                                          <p:spTgt spid="294915">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294915">
                                            <p:txEl>
                                              <p:pRg st="3" end="3"/>
                                            </p:txEl>
                                          </p:spTgt>
                                        </p:tgtEl>
                                        <p:attrNameLst>
                                          <p:attrName>ppt_h</p:attrName>
                                        </p:attrNameLst>
                                      </p:cBhvr>
                                      <p:tavLst>
                                        <p:tav tm="0">
                                          <p:val>
                                            <p:fltVal val="0"/>
                                          </p:val>
                                        </p:tav>
                                        <p:tav tm="100000">
                                          <p:val>
                                            <p:strVal val="#ppt_h"/>
                                          </p:val>
                                        </p:tav>
                                      </p:tavLst>
                                    </p:anim>
                                    <p:animEffect transition="in" filter="fade">
                                      <p:cBhvr>
                                        <p:cTn id="33" dur="1000"/>
                                        <p:tgtEl>
                                          <p:spTgt spid="294915">
                                            <p:txEl>
                                              <p:pRg st="3" end="3"/>
                                            </p:txEl>
                                          </p:spTgt>
                                        </p:tgtEl>
                                      </p:cBhvr>
                                    </p:animEffect>
                                  </p:childTnLst>
                                </p:cTn>
                              </p:par>
                            </p:childTnLst>
                          </p:cTn>
                        </p:par>
                        <p:par>
                          <p:cTn id="34" fill="hold" nodeType="afterGroup">
                            <p:stCondLst>
                              <p:cond delay="6500"/>
                            </p:stCondLst>
                            <p:childTnLst>
                              <p:par>
                                <p:cTn id="35" presetID="53" presetClass="entr" presetSubtype="0" fill="hold" grpId="0" nodeType="afterEffect">
                                  <p:stCondLst>
                                    <p:cond delay="0"/>
                                  </p:stCondLst>
                                  <p:childTnLst>
                                    <p:set>
                                      <p:cBhvr>
                                        <p:cTn id="36" dur="1" fill="hold">
                                          <p:stCondLst>
                                            <p:cond delay="0"/>
                                          </p:stCondLst>
                                        </p:cTn>
                                        <p:tgtEl>
                                          <p:spTgt spid="294915">
                                            <p:txEl>
                                              <p:pRg st="4" end="4"/>
                                            </p:txEl>
                                          </p:spTgt>
                                        </p:tgtEl>
                                        <p:attrNameLst>
                                          <p:attrName>style.visibility</p:attrName>
                                        </p:attrNameLst>
                                      </p:cBhvr>
                                      <p:to>
                                        <p:strVal val="visible"/>
                                      </p:to>
                                    </p:set>
                                    <p:anim calcmode="lin" valueType="num">
                                      <p:cBhvr>
                                        <p:cTn id="37" dur="1000" fill="hold"/>
                                        <p:tgtEl>
                                          <p:spTgt spid="294915">
                                            <p:txEl>
                                              <p:pRg st="4" end="4"/>
                                            </p:txEl>
                                          </p:spTgt>
                                        </p:tgtEl>
                                        <p:attrNameLst>
                                          <p:attrName>ppt_w</p:attrName>
                                        </p:attrNameLst>
                                      </p:cBhvr>
                                      <p:tavLst>
                                        <p:tav tm="0">
                                          <p:val>
                                            <p:fltVal val="0"/>
                                          </p:val>
                                        </p:tav>
                                        <p:tav tm="100000">
                                          <p:val>
                                            <p:strVal val="#ppt_w"/>
                                          </p:val>
                                        </p:tav>
                                      </p:tavLst>
                                    </p:anim>
                                    <p:anim calcmode="lin" valueType="num">
                                      <p:cBhvr>
                                        <p:cTn id="38" dur="1000" fill="hold"/>
                                        <p:tgtEl>
                                          <p:spTgt spid="294915">
                                            <p:txEl>
                                              <p:pRg st="4" end="4"/>
                                            </p:txEl>
                                          </p:spTgt>
                                        </p:tgtEl>
                                        <p:attrNameLst>
                                          <p:attrName>ppt_h</p:attrName>
                                        </p:attrNameLst>
                                      </p:cBhvr>
                                      <p:tavLst>
                                        <p:tav tm="0">
                                          <p:val>
                                            <p:fltVal val="0"/>
                                          </p:val>
                                        </p:tav>
                                        <p:tav tm="100000">
                                          <p:val>
                                            <p:strVal val="#ppt_h"/>
                                          </p:val>
                                        </p:tav>
                                      </p:tavLst>
                                    </p:anim>
                                    <p:animEffect transition="in" filter="fade">
                                      <p:cBhvr>
                                        <p:cTn id="39" dur="1000"/>
                                        <p:tgtEl>
                                          <p:spTgt spid="294915">
                                            <p:txEl>
                                              <p:pRg st="4" end="4"/>
                                            </p:txEl>
                                          </p:spTgt>
                                        </p:tgtEl>
                                      </p:cBhvr>
                                    </p:animEffect>
                                  </p:childTnLst>
                                </p:cTn>
                              </p:par>
                            </p:childTnLst>
                          </p:cTn>
                        </p:par>
                        <p:par>
                          <p:cTn id="40" fill="hold" nodeType="afterGroup">
                            <p:stCondLst>
                              <p:cond delay="7500"/>
                            </p:stCondLst>
                            <p:childTnLst>
                              <p:par>
                                <p:cTn id="41" presetID="53" presetClass="entr" presetSubtype="0" fill="hold" grpId="0" nodeType="afterEffect">
                                  <p:stCondLst>
                                    <p:cond delay="0"/>
                                  </p:stCondLst>
                                  <p:childTnLst>
                                    <p:set>
                                      <p:cBhvr>
                                        <p:cTn id="42" dur="1" fill="hold">
                                          <p:stCondLst>
                                            <p:cond delay="0"/>
                                          </p:stCondLst>
                                        </p:cTn>
                                        <p:tgtEl>
                                          <p:spTgt spid="294915">
                                            <p:txEl>
                                              <p:pRg st="5" end="5"/>
                                            </p:txEl>
                                          </p:spTgt>
                                        </p:tgtEl>
                                        <p:attrNameLst>
                                          <p:attrName>style.visibility</p:attrName>
                                        </p:attrNameLst>
                                      </p:cBhvr>
                                      <p:to>
                                        <p:strVal val="visible"/>
                                      </p:to>
                                    </p:set>
                                    <p:anim calcmode="lin" valueType="num">
                                      <p:cBhvr>
                                        <p:cTn id="43" dur="1000" fill="hold"/>
                                        <p:tgtEl>
                                          <p:spTgt spid="294915">
                                            <p:txEl>
                                              <p:pRg st="5" end="5"/>
                                            </p:txEl>
                                          </p:spTgt>
                                        </p:tgtEl>
                                        <p:attrNameLst>
                                          <p:attrName>ppt_w</p:attrName>
                                        </p:attrNameLst>
                                      </p:cBhvr>
                                      <p:tavLst>
                                        <p:tav tm="0">
                                          <p:val>
                                            <p:fltVal val="0"/>
                                          </p:val>
                                        </p:tav>
                                        <p:tav tm="100000">
                                          <p:val>
                                            <p:strVal val="#ppt_w"/>
                                          </p:val>
                                        </p:tav>
                                      </p:tavLst>
                                    </p:anim>
                                    <p:anim calcmode="lin" valueType="num">
                                      <p:cBhvr>
                                        <p:cTn id="44" dur="1000" fill="hold"/>
                                        <p:tgtEl>
                                          <p:spTgt spid="294915">
                                            <p:txEl>
                                              <p:pRg st="5" end="5"/>
                                            </p:txEl>
                                          </p:spTgt>
                                        </p:tgtEl>
                                        <p:attrNameLst>
                                          <p:attrName>ppt_h</p:attrName>
                                        </p:attrNameLst>
                                      </p:cBhvr>
                                      <p:tavLst>
                                        <p:tav tm="0">
                                          <p:val>
                                            <p:fltVal val="0"/>
                                          </p:val>
                                        </p:tav>
                                        <p:tav tm="100000">
                                          <p:val>
                                            <p:strVal val="#ppt_h"/>
                                          </p:val>
                                        </p:tav>
                                      </p:tavLst>
                                    </p:anim>
                                    <p:animEffect transition="in" filter="fade">
                                      <p:cBhvr>
                                        <p:cTn id="45" dur="1000"/>
                                        <p:tgtEl>
                                          <p:spTgt spid="294915">
                                            <p:txEl>
                                              <p:pRg st="5" end="5"/>
                                            </p:txEl>
                                          </p:spTgt>
                                        </p:tgtEl>
                                      </p:cBhvr>
                                    </p:animEffect>
                                  </p:childTnLst>
                                </p:cTn>
                              </p:par>
                            </p:childTnLst>
                          </p:cTn>
                        </p:par>
                        <p:par>
                          <p:cTn id="46" fill="hold" nodeType="afterGroup">
                            <p:stCondLst>
                              <p:cond delay="8500"/>
                            </p:stCondLst>
                            <p:childTnLst>
                              <p:par>
                                <p:cTn id="47" presetID="53" presetClass="entr" presetSubtype="0" fill="hold" grpId="0" nodeType="afterEffect">
                                  <p:stCondLst>
                                    <p:cond delay="0"/>
                                  </p:stCondLst>
                                  <p:childTnLst>
                                    <p:set>
                                      <p:cBhvr>
                                        <p:cTn id="48" dur="1" fill="hold">
                                          <p:stCondLst>
                                            <p:cond delay="0"/>
                                          </p:stCondLst>
                                        </p:cTn>
                                        <p:tgtEl>
                                          <p:spTgt spid="294915">
                                            <p:txEl>
                                              <p:pRg st="6" end="6"/>
                                            </p:txEl>
                                          </p:spTgt>
                                        </p:tgtEl>
                                        <p:attrNameLst>
                                          <p:attrName>style.visibility</p:attrName>
                                        </p:attrNameLst>
                                      </p:cBhvr>
                                      <p:to>
                                        <p:strVal val="visible"/>
                                      </p:to>
                                    </p:set>
                                    <p:anim calcmode="lin" valueType="num">
                                      <p:cBhvr>
                                        <p:cTn id="49" dur="1000" fill="hold"/>
                                        <p:tgtEl>
                                          <p:spTgt spid="294915">
                                            <p:txEl>
                                              <p:pRg st="6" end="6"/>
                                            </p:txEl>
                                          </p:spTgt>
                                        </p:tgtEl>
                                        <p:attrNameLst>
                                          <p:attrName>ppt_w</p:attrName>
                                        </p:attrNameLst>
                                      </p:cBhvr>
                                      <p:tavLst>
                                        <p:tav tm="0">
                                          <p:val>
                                            <p:fltVal val="0"/>
                                          </p:val>
                                        </p:tav>
                                        <p:tav tm="100000">
                                          <p:val>
                                            <p:strVal val="#ppt_w"/>
                                          </p:val>
                                        </p:tav>
                                      </p:tavLst>
                                    </p:anim>
                                    <p:anim calcmode="lin" valueType="num">
                                      <p:cBhvr>
                                        <p:cTn id="50" dur="1000" fill="hold"/>
                                        <p:tgtEl>
                                          <p:spTgt spid="294915">
                                            <p:txEl>
                                              <p:pRg st="6" end="6"/>
                                            </p:txEl>
                                          </p:spTgt>
                                        </p:tgtEl>
                                        <p:attrNameLst>
                                          <p:attrName>ppt_h</p:attrName>
                                        </p:attrNameLst>
                                      </p:cBhvr>
                                      <p:tavLst>
                                        <p:tav tm="0">
                                          <p:val>
                                            <p:fltVal val="0"/>
                                          </p:val>
                                        </p:tav>
                                        <p:tav tm="100000">
                                          <p:val>
                                            <p:strVal val="#ppt_h"/>
                                          </p:val>
                                        </p:tav>
                                      </p:tavLst>
                                    </p:anim>
                                    <p:animEffect transition="in" filter="fade">
                                      <p:cBhvr>
                                        <p:cTn id="51" dur="1000"/>
                                        <p:tgtEl>
                                          <p:spTgt spid="294915">
                                            <p:txEl>
                                              <p:pRg st="6" end="6"/>
                                            </p:txEl>
                                          </p:spTgt>
                                        </p:tgtEl>
                                      </p:cBhvr>
                                    </p:animEffect>
                                  </p:childTnLst>
                                </p:cTn>
                              </p:par>
                              <p:par>
                                <p:cTn id="52" presetID="3" presetClass="exit" presetSubtype="10" fill="hold" grpId="1" nodeType="withEffect">
                                  <p:stCondLst>
                                    <p:cond delay="11000"/>
                                  </p:stCondLst>
                                  <p:childTnLst>
                                    <p:animEffect transition="out" filter="blinds(horizontal)">
                                      <p:cBhvr>
                                        <p:cTn id="53" dur="500"/>
                                        <p:tgtEl>
                                          <p:spTgt spid="294915">
                                            <p:txEl>
                                              <p:pRg st="0" end="0"/>
                                            </p:txEl>
                                          </p:spTgt>
                                        </p:tgtEl>
                                      </p:cBhvr>
                                    </p:animEffect>
                                    <p:set>
                                      <p:cBhvr>
                                        <p:cTn id="54" dur="1" fill="hold">
                                          <p:stCondLst>
                                            <p:cond delay="499"/>
                                          </p:stCondLst>
                                        </p:cTn>
                                        <p:tgtEl>
                                          <p:spTgt spid="294915">
                                            <p:txEl>
                                              <p:pRg st="0" end="0"/>
                                            </p:txEl>
                                          </p:spTgt>
                                        </p:tgtEl>
                                        <p:attrNameLst>
                                          <p:attrName>style.visibility</p:attrName>
                                        </p:attrNameLst>
                                      </p:cBhvr>
                                      <p:to>
                                        <p:strVal val="hidden"/>
                                      </p:to>
                                    </p:set>
                                  </p:childTnLst>
                                </p:cTn>
                              </p:par>
                              <p:par>
                                <p:cTn id="55" presetID="3" presetClass="exit" presetSubtype="10" fill="hold" grpId="1" nodeType="withEffect">
                                  <p:stCondLst>
                                    <p:cond delay="11000"/>
                                  </p:stCondLst>
                                  <p:childTnLst>
                                    <p:animEffect transition="out" filter="blinds(horizontal)">
                                      <p:cBhvr>
                                        <p:cTn id="56" dur="500"/>
                                        <p:tgtEl>
                                          <p:spTgt spid="294915">
                                            <p:txEl>
                                              <p:pRg st="2" end="2"/>
                                            </p:txEl>
                                          </p:spTgt>
                                        </p:tgtEl>
                                      </p:cBhvr>
                                    </p:animEffect>
                                    <p:set>
                                      <p:cBhvr>
                                        <p:cTn id="57" dur="1" fill="hold">
                                          <p:stCondLst>
                                            <p:cond delay="499"/>
                                          </p:stCondLst>
                                        </p:cTn>
                                        <p:tgtEl>
                                          <p:spTgt spid="294915">
                                            <p:txEl>
                                              <p:pRg st="2" end="2"/>
                                            </p:txEl>
                                          </p:spTgt>
                                        </p:tgtEl>
                                        <p:attrNameLst>
                                          <p:attrName>style.visibility</p:attrName>
                                        </p:attrNameLst>
                                      </p:cBhvr>
                                      <p:to>
                                        <p:strVal val="hidden"/>
                                      </p:to>
                                    </p:set>
                                  </p:childTnLst>
                                </p:cTn>
                              </p:par>
                              <p:par>
                                <p:cTn id="58" presetID="3" presetClass="exit" presetSubtype="10" fill="hold" grpId="1" nodeType="withEffect">
                                  <p:stCondLst>
                                    <p:cond delay="11000"/>
                                  </p:stCondLst>
                                  <p:childTnLst>
                                    <p:animEffect transition="out" filter="blinds(horizontal)">
                                      <p:cBhvr>
                                        <p:cTn id="59" dur="500"/>
                                        <p:tgtEl>
                                          <p:spTgt spid="294915">
                                            <p:txEl>
                                              <p:pRg st="3" end="3"/>
                                            </p:txEl>
                                          </p:spTgt>
                                        </p:tgtEl>
                                      </p:cBhvr>
                                    </p:animEffect>
                                    <p:set>
                                      <p:cBhvr>
                                        <p:cTn id="60" dur="1" fill="hold">
                                          <p:stCondLst>
                                            <p:cond delay="499"/>
                                          </p:stCondLst>
                                        </p:cTn>
                                        <p:tgtEl>
                                          <p:spTgt spid="294915">
                                            <p:txEl>
                                              <p:pRg st="3" end="3"/>
                                            </p:txEl>
                                          </p:spTgt>
                                        </p:tgtEl>
                                        <p:attrNameLst>
                                          <p:attrName>style.visibility</p:attrName>
                                        </p:attrNameLst>
                                      </p:cBhvr>
                                      <p:to>
                                        <p:strVal val="hidden"/>
                                      </p:to>
                                    </p:set>
                                  </p:childTnLst>
                                </p:cTn>
                              </p:par>
                              <p:par>
                                <p:cTn id="61" presetID="3" presetClass="exit" presetSubtype="10" fill="hold" grpId="1" nodeType="withEffect">
                                  <p:stCondLst>
                                    <p:cond delay="11000"/>
                                  </p:stCondLst>
                                  <p:childTnLst>
                                    <p:animEffect transition="out" filter="blinds(horizontal)">
                                      <p:cBhvr>
                                        <p:cTn id="62" dur="500"/>
                                        <p:tgtEl>
                                          <p:spTgt spid="294915">
                                            <p:txEl>
                                              <p:pRg st="4" end="4"/>
                                            </p:txEl>
                                          </p:spTgt>
                                        </p:tgtEl>
                                      </p:cBhvr>
                                    </p:animEffect>
                                    <p:set>
                                      <p:cBhvr>
                                        <p:cTn id="63" dur="1" fill="hold">
                                          <p:stCondLst>
                                            <p:cond delay="499"/>
                                          </p:stCondLst>
                                        </p:cTn>
                                        <p:tgtEl>
                                          <p:spTgt spid="294915">
                                            <p:txEl>
                                              <p:pRg st="4" end="4"/>
                                            </p:txEl>
                                          </p:spTgt>
                                        </p:tgtEl>
                                        <p:attrNameLst>
                                          <p:attrName>style.visibility</p:attrName>
                                        </p:attrNameLst>
                                      </p:cBhvr>
                                      <p:to>
                                        <p:strVal val="hidden"/>
                                      </p:to>
                                    </p:set>
                                  </p:childTnLst>
                                </p:cTn>
                              </p:par>
                              <p:par>
                                <p:cTn id="64" presetID="3" presetClass="exit" presetSubtype="10" fill="hold" grpId="1" nodeType="withEffect">
                                  <p:stCondLst>
                                    <p:cond delay="11000"/>
                                  </p:stCondLst>
                                  <p:childTnLst>
                                    <p:animEffect transition="out" filter="blinds(horizontal)">
                                      <p:cBhvr>
                                        <p:cTn id="65" dur="500"/>
                                        <p:tgtEl>
                                          <p:spTgt spid="294915">
                                            <p:txEl>
                                              <p:pRg st="5" end="5"/>
                                            </p:txEl>
                                          </p:spTgt>
                                        </p:tgtEl>
                                      </p:cBhvr>
                                    </p:animEffect>
                                    <p:set>
                                      <p:cBhvr>
                                        <p:cTn id="66" dur="1" fill="hold">
                                          <p:stCondLst>
                                            <p:cond delay="499"/>
                                          </p:stCondLst>
                                        </p:cTn>
                                        <p:tgtEl>
                                          <p:spTgt spid="294915">
                                            <p:txEl>
                                              <p:pRg st="5" end="5"/>
                                            </p:txEl>
                                          </p:spTgt>
                                        </p:tgtEl>
                                        <p:attrNameLst>
                                          <p:attrName>style.visibility</p:attrName>
                                        </p:attrNameLst>
                                      </p:cBhvr>
                                      <p:to>
                                        <p:strVal val="hidden"/>
                                      </p:to>
                                    </p:set>
                                  </p:childTnLst>
                                </p:cTn>
                              </p:par>
                              <p:par>
                                <p:cTn id="67" presetID="3" presetClass="exit" presetSubtype="10" fill="hold" grpId="1" nodeType="withEffect">
                                  <p:stCondLst>
                                    <p:cond delay="11000"/>
                                  </p:stCondLst>
                                  <p:childTnLst>
                                    <p:animEffect transition="out" filter="blinds(horizontal)">
                                      <p:cBhvr>
                                        <p:cTn id="68" dur="500"/>
                                        <p:tgtEl>
                                          <p:spTgt spid="294915">
                                            <p:txEl>
                                              <p:pRg st="6" end="6"/>
                                            </p:txEl>
                                          </p:spTgt>
                                        </p:tgtEl>
                                      </p:cBhvr>
                                    </p:animEffect>
                                    <p:set>
                                      <p:cBhvr>
                                        <p:cTn id="69" dur="1" fill="hold">
                                          <p:stCondLst>
                                            <p:cond delay="499"/>
                                          </p:stCondLst>
                                        </p:cTn>
                                        <p:tgtEl>
                                          <p:spTgt spid="294915">
                                            <p:txEl>
                                              <p:pRg st="6" end="6"/>
                                            </p:txEl>
                                          </p:spTgt>
                                        </p:tgtEl>
                                        <p:attrNameLst>
                                          <p:attrName>style.visibility</p:attrName>
                                        </p:attrNameLst>
                                      </p:cBhvr>
                                      <p:to>
                                        <p:strVal val="hidden"/>
                                      </p:to>
                                    </p:set>
                                  </p:childTnLst>
                                </p:cTn>
                              </p:par>
                              <p:par>
                                <p:cTn id="70" presetID="3" presetClass="exit" presetSubtype="10" fill="hold" grpId="1" nodeType="withEffect">
                                  <p:stCondLst>
                                    <p:cond delay="11000"/>
                                  </p:stCondLst>
                                  <p:childTnLst>
                                    <p:animEffect transition="out" filter="blinds(horizontal)">
                                      <p:cBhvr>
                                        <p:cTn id="71" dur="500"/>
                                        <p:tgtEl>
                                          <p:spTgt spid="294915">
                                            <p:bg/>
                                          </p:spTgt>
                                        </p:tgtEl>
                                      </p:cBhvr>
                                    </p:animEffect>
                                    <p:set>
                                      <p:cBhvr>
                                        <p:cTn id="72" dur="1" fill="hold">
                                          <p:stCondLst>
                                            <p:cond delay="499"/>
                                          </p:stCondLst>
                                        </p:cTn>
                                        <p:tgtEl>
                                          <p:spTgt spid="294915">
                                            <p:bg/>
                                          </p:spTgt>
                                        </p:tgtEl>
                                        <p:attrNameLst>
                                          <p:attrName>style.visibility</p:attrName>
                                        </p:attrNameLst>
                                      </p:cBhvr>
                                      <p:to>
                                        <p:strVal val="hidden"/>
                                      </p:to>
                                    </p:set>
                                  </p:childTnLst>
                                </p:cTn>
                              </p:par>
                            </p:childTnLst>
                          </p:cTn>
                        </p:par>
                        <p:par>
                          <p:cTn id="73" fill="hold" nodeType="afterGroup">
                            <p:stCondLst>
                              <p:cond delay="20000"/>
                            </p:stCondLst>
                            <p:childTnLst>
                              <p:par>
                                <p:cTn id="74" presetID="55" presetClass="entr" presetSubtype="0" fill="hold" grpId="0" nodeType="afterEffect">
                                  <p:stCondLst>
                                    <p:cond delay="5000"/>
                                  </p:stCondLst>
                                  <p:childTnLst>
                                    <p:set>
                                      <p:cBhvr>
                                        <p:cTn id="75" dur="1" fill="hold">
                                          <p:stCondLst>
                                            <p:cond delay="0"/>
                                          </p:stCondLst>
                                        </p:cTn>
                                        <p:tgtEl>
                                          <p:spTgt spid="294917"/>
                                        </p:tgtEl>
                                        <p:attrNameLst>
                                          <p:attrName>style.visibility</p:attrName>
                                        </p:attrNameLst>
                                      </p:cBhvr>
                                      <p:to>
                                        <p:strVal val="visible"/>
                                      </p:to>
                                    </p:set>
                                    <p:anim calcmode="lin" valueType="num">
                                      <p:cBhvr>
                                        <p:cTn id="76" dur="1000" fill="hold"/>
                                        <p:tgtEl>
                                          <p:spTgt spid="294917"/>
                                        </p:tgtEl>
                                        <p:attrNameLst>
                                          <p:attrName>ppt_w</p:attrName>
                                        </p:attrNameLst>
                                      </p:cBhvr>
                                      <p:tavLst>
                                        <p:tav tm="0">
                                          <p:val>
                                            <p:strVal val="#ppt_w*0.70"/>
                                          </p:val>
                                        </p:tav>
                                        <p:tav tm="100000">
                                          <p:val>
                                            <p:strVal val="#ppt_w"/>
                                          </p:val>
                                        </p:tav>
                                      </p:tavLst>
                                    </p:anim>
                                    <p:anim calcmode="lin" valueType="num">
                                      <p:cBhvr>
                                        <p:cTn id="77" dur="1000" fill="hold"/>
                                        <p:tgtEl>
                                          <p:spTgt spid="294917"/>
                                        </p:tgtEl>
                                        <p:attrNameLst>
                                          <p:attrName>ppt_h</p:attrName>
                                        </p:attrNameLst>
                                      </p:cBhvr>
                                      <p:tavLst>
                                        <p:tav tm="0">
                                          <p:val>
                                            <p:strVal val="#ppt_h"/>
                                          </p:val>
                                        </p:tav>
                                        <p:tav tm="100000">
                                          <p:val>
                                            <p:strVal val="#ppt_h"/>
                                          </p:val>
                                        </p:tav>
                                      </p:tavLst>
                                    </p:anim>
                                    <p:animEffect transition="in" filter="fade">
                                      <p:cBhvr>
                                        <p:cTn id="78" dur="1000"/>
                                        <p:tgtEl>
                                          <p:spTgt spid="2949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4" grpId="0" animBg="1"/>
      <p:bldP spid="294915" grpId="0" build="p" animBg="1"/>
      <p:bldP spid="294915" grpId="1" build="p" animBg="1"/>
      <p:bldP spid="2949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descr="y2004_130произв"/>
          <p:cNvPicPr>
            <a:picLocks noChangeAspect="1" noChangeArrowheads="1"/>
          </p:cNvPicPr>
          <p:nvPr>
            <p:ph sz="half" idx="1"/>
          </p:nvPr>
        </p:nvPicPr>
        <p:blipFill>
          <a:blip r:embed="rId2" cstate="print"/>
          <a:srcRect/>
          <a:stretch>
            <a:fillRect/>
          </a:stretch>
        </p:blipFill>
        <p:spPr>
          <a:xfrm>
            <a:off x="0" y="0"/>
            <a:ext cx="9144000" cy="6324600"/>
          </a:xfrm>
          <a:noFill/>
        </p:spPr>
      </p:pic>
      <p:sp>
        <p:nvSpPr>
          <p:cNvPr id="49160" name="Rectangle 8"/>
          <p:cNvSpPr>
            <a:spLocks noGrp="1" noChangeArrowheads="1"/>
          </p:cNvSpPr>
          <p:nvPr>
            <p:ph type="title"/>
          </p:nvPr>
        </p:nvSpPr>
        <p:spPr>
          <a:xfrm>
            <a:off x="0" y="5105400"/>
            <a:ext cx="9144000" cy="1752600"/>
          </a:xfrm>
          <a:gradFill rotWithShape="1">
            <a:gsLst>
              <a:gs pos="0">
                <a:srgbClr val="FFFFFF">
                  <a:gamma/>
                  <a:shade val="46275"/>
                  <a:invGamma/>
                </a:srgbClr>
              </a:gs>
              <a:gs pos="50000">
                <a:srgbClr val="FFFFFF"/>
              </a:gs>
              <a:gs pos="100000">
                <a:srgbClr val="FFFFFF">
                  <a:gamma/>
                  <a:shade val="46275"/>
                  <a:invGamma/>
                </a:srgbClr>
              </a:gs>
            </a:gsLst>
            <a:lin ang="5400000" scaled="1"/>
          </a:gradFill>
        </p:spPr>
        <p:txBody>
          <a:bodyPr/>
          <a:lstStyle/>
          <a:p>
            <a:pPr eaLnBrk="1" hangingPunct="1">
              <a:defRPr/>
            </a:pPr>
            <a:r>
              <a:rPr lang="ru-RU" sz="2000" b="1" smtClean="0">
                <a:solidFill>
                  <a:schemeClr val="tx1"/>
                </a:solidFill>
                <a:effectLst>
                  <a:outerShdw blurRad="38100" dist="38100" dir="2700000" algn="tl">
                    <a:srgbClr val="C0C0C0"/>
                  </a:outerShdw>
                </a:effectLst>
              </a:rPr>
              <a:t>          НЕВСКОЕ - </a:t>
            </a:r>
            <a:r>
              <a:rPr lang="ru-RU" sz="2000" b="1" i="1" smtClean="0">
                <a:solidFill>
                  <a:srgbClr val="0000FF"/>
                </a:solidFill>
                <a:effectLst>
                  <a:outerShdw blurRad="38100" dist="38100" dir="2700000" algn="tl">
                    <a:srgbClr val="C0C0C0"/>
                  </a:outerShdw>
                </a:effectLst>
              </a:rPr>
              <a:t>ДАНИЯ </a:t>
            </a:r>
            <a:r>
              <a:rPr lang="ru-RU" sz="2000" b="1" smtClean="0">
                <a:solidFill>
                  <a:srgbClr val="000066"/>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                        СТАРЫЙ МЕЛЬНИК - </a:t>
            </a:r>
            <a:r>
              <a:rPr lang="ru-RU" sz="2000" b="1" i="1" smtClean="0">
                <a:solidFill>
                  <a:srgbClr val="0000FF"/>
                </a:solidFill>
                <a:effectLst>
                  <a:outerShdw blurRad="38100" dist="38100" dir="2700000" algn="tl">
                    <a:srgbClr val="C0C0C0"/>
                  </a:outerShdw>
                </a:effectLst>
              </a:rPr>
              <a:t>ТУРЦИЯ </a:t>
            </a:r>
            <a:r>
              <a:rPr lang="ru-RU" sz="2000" b="1" i="1" smtClean="0">
                <a:solidFill>
                  <a:srgbClr val="000066"/>
                </a:solidFill>
                <a:effectLst>
                  <a:outerShdw blurRad="38100" dist="38100" dir="2700000" algn="tl">
                    <a:srgbClr val="C0C0C0"/>
                  </a:outerShdw>
                </a:effectLst>
              </a:rPr>
              <a:t/>
            </a:r>
            <a:br>
              <a:rPr lang="ru-RU" sz="2000" b="1" i="1" smtClean="0">
                <a:solidFill>
                  <a:srgbClr val="000066"/>
                </a:solidFill>
                <a:effectLst>
                  <a:outerShdw blurRad="38100" dist="38100" dir="2700000" algn="tl">
                    <a:srgbClr val="C0C0C0"/>
                  </a:outerShdw>
                </a:effectLst>
              </a:rPr>
            </a:br>
            <a:r>
              <a:rPr lang="ru-RU" sz="2000" b="1" i="1" smtClean="0">
                <a:solidFill>
                  <a:srgbClr val="000066"/>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ТОЛСТЯК - </a:t>
            </a:r>
            <a:r>
              <a:rPr lang="ru-RU" sz="2000" b="1" i="1" smtClean="0">
                <a:solidFill>
                  <a:srgbClr val="0000FF"/>
                </a:solidFill>
                <a:effectLst>
                  <a:outerShdw blurRad="38100" dist="38100" dir="2700000" algn="tl">
                    <a:srgbClr val="C0C0C0"/>
                  </a:outerShdw>
                </a:effectLst>
              </a:rPr>
              <a:t>БЕЛЬГИЯ</a:t>
            </a:r>
            <a:r>
              <a:rPr lang="ru-RU" sz="2000" b="1" i="1" smtClean="0">
                <a:solidFill>
                  <a:srgbClr val="FFFFFF"/>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rPr>
              <a:t> </a:t>
            </a:r>
            <a:r>
              <a:rPr lang="ru-RU" sz="2000" b="1" i="1" smtClean="0">
                <a:solidFill>
                  <a:schemeClr val="tx1"/>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                   БОЧКАРЕВ - </a:t>
            </a:r>
            <a:r>
              <a:rPr lang="ru-RU" sz="2000" b="1" i="1" smtClean="0">
                <a:solidFill>
                  <a:srgbClr val="0000FF"/>
                </a:solidFill>
                <a:effectLst>
                  <a:outerShdw blurRad="38100" dist="38100" dir="2700000" algn="tl">
                    <a:srgbClr val="C0C0C0"/>
                  </a:outerShdw>
                </a:effectLst>
              </a:rPr>
              <a:t>ИСЛАНДИЯ </a:t>
            </a:r>
            <a:r>
              <a:rPr lang="ru-RU" sz="2000" b="1" i="1" smtClean="0">
                <a:solidFill>
                  <a:schemeClr val="tx1"/>
                </a:solidFill>
                <a:effectLst>
                  <a:outerShdw blurRad="38100" dist="38100" dir="2700000" algn="tl">
                    <a:srgbClr val="C0C0C0"/>
                  </a:outerShdw>
                </a:effectLst>
              </a:rPr>
              <a:t/>
            </a:r>
            <a:br>
              <a:rPr lang="ru-RU" sz="2000" b="1" i="1" smtClean="0">
                <a:solidFill>
                  <a:schemeClr val="tx1"/>
                </a:solidFill>
                <a:effectLst>
                  <a:outerShdw blurRad="38100" dist="38100" dir="2700000" algn="tl">
                    <a:srgbClr val="C0C0C0"/>
                  </a:outerShdw>
                </a:effectLst>
              </a:rPr>
            </a:br>
            <a:r>
              <a:rPr lang="ru-RU" sz="2000" b="1" i="1" smtClean="0">
                <a:solidFill>
                  <a:schemeClr val="tx1"/>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ЗОЛОТАЯ БОЧКА - </a:t>
            </a:r>
            <a:r>
              <a:rPr lang="ru-RU" sz="2000" b="1" i="1" smtClean="0">
                <a:solidFill>
                  <a:srgbClr val="0000FF"/>
                </a:solidFill>
                <a:effectLst>
                  <a:outerShdw blurRad="38100" dist="38100" dir="2700000" algn="tl">
                    <a:srgbClr val="C0C0C0"/>
                  </a:outerShdw>
                </a:effectLst>
              </a:rPr>
              <a:t>ЮАР</a:t>
            </a:r>
            <a:r>
              <a:rPr lang="ru-RU" sz="2000" b="1" smtClean="0">
                <a:solidFill>
                  <a:srgbClr val="000066"/>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               МИЛЛЕР - </a:t>
            </a:r>
            <a:r>
              <a:rPr lang="ru-RU" sz="2000" b="1" i="1" smtClean="0">
                <a:solidFill>
                  <a:srgbClr val="0000FF"/>
                </a:solidFill>
                <a:effectLst>
                  <a:outerShdw blurRad="38100" dist="38100" dir="2700000" algn="tl">
                    <a:srgbClr val="C0C0C0"/>
                  </a:outerShdw>
                </a:effectLst>
              </a:rPr>
              <a:t>АМЕРИКА</a:t>
            </a:r>
            <a:r>
              <a:rPr lang="ru-RU" sz="2000" b="1" smtClean="0">
                <a:solidFill>
                  <a:srgbClr val="FF3300"/>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
            </a:r>
            <a:br>
              <a:rPr lang="ru-RU" sz="2000" b="1" smtClean="0">
                <a:solidFill>
                  <a:schemeClr val="tx1"/>
                </a:solidFill>
                <a:effectLst>
                  <a:outerShdw blurRad="38100" dist="38100" dir="2700000" algn="tl">
                    <a:srgbClr val="C0C0C0"/>
                  </a:outerShdw>
                </a:effectLst>
              </a:rPr>
            </a:br>
            <a:r>
              <a:rPr lang="ru-RU" sz="2000" b="1" smtClean="0">
                <a:solidFill>
                  <a:schemeClr val="tx1"/>
                </a:solidFill>
                <a:effectLst>
                  <a:outerShdw blurRad="38100" dist="38100" dir="2700000" algn="tl">
                    <a:srgbClr val="C0C0C0"/>
                  </a:outerShdw>
                </a:effectLst>
              </a:rPr>
              <a:t>          ХОЛСТЕН - </a:t>
            </a:r>
            <a:r>
              <a:rPr lang="ru-RU" sz="2000" b="1" i="1" smtClean="0">
                <a:solidFill>
                  <a:srgbClr val="0000FF"/>
                </a:solidFill>
                <a:effectLst>
                  <a:outerShdw blurRad="38100" dist="38100" dir="2700000" algn="tl">
                    <a:srgbClr val="C0C0C0"/>
                  </a:outerShdw>
                </a:effectLst>
              </a:rPr>
              <a:t>ГЕРМАНИЯ </a:t>
            </a:r>
            <a:r>
              <a:rPr lang="ru-RU" sz="2000" b="1" i="1" smtClean="0">
                <a:solidFill>
                  <a:schemeClr val="tx1"/>
                </a:solidFill>
                <a:effectLst>
                  <a:outerShdw blurRad="38100" dist="38100" dir="2700000" algn="tl">
                    <a:srgbClr val="C0C0C0"/>
                  </a:outerShdw>
                </a:effectLst>
              </a:rPr>
              <a:t>                 </a:t>
            </a:r>
            <a:r>
              <a:rPr lang="ru-RU" sz="2000" b="1" smtClean="0">
                <a:solidFill>
                  <a:schemeClr val="tx1"/>
                </a:solidFill>
                <a:effectLst>
                  <a:outerShdw blurRad="38100" dist="38100" dir="2700000" algn="tl">
                    <a:srgbClr val="C0C0C0"/>
                  </a:outerShdw>
                </a:effectLst>
              </a:rPr>
              <a:t>БАЛТИКА</a:t>
            </a:r>
            <a:r>
              <a:rPr lang="ru-RU" sz="2000" b="1" i="1" smtClean="0">
                <a:solidFill>
                  <a:schemeClr val="tx1"/>
                </a:solidFill>
                <a:effectLst>
                  <a:outerShdw blurRad="38100" dist="38100" dir="2700000" algn="tl">
                    <a:srgbClr val="C0C0C0"/>
                  </a:outerShdw>
                </a:effectLst>
              </a:rPr>
              <a:t> – </a:t>
            </a:r>
            <a:r>
              <a:rPr lang="ru-RU" sz="2000" b="1" i="1" smtClean="0">
                <a:solidFill>
                  <a:srgbClr val="0000FF"/>
                </a:solidFill>
                <a:effectLst>
                  <a:outerShdw blurRad="38100" dist="38100" dir="2700000" algn="tl">
                    <a:srgbClr val="C0C0C0"/>
                  </a:outerShdw>
                </a:effectLst>
              </a:rPr>
              <a:t>СКАНДИНАВИЯ</a:t>
            </a:r>
            <a:br>
              <a:rPr lang="ru-RU" sz="2000" b="1" i="1" smtClean="0">
                <a:solidFill>
                  <a:srgbClr val="0000FF"/>
                </a:solidFill>
                <a:effectLst>
                  <a:outerShdw blurRad="38100" dist="38100" dir="2700000" algn="tl">
                    <a:srgbClr val="C0C0C0"/>
                  </a:outerShdw>
                </a:effectLst>
              </a:rPr>
            </a:br>
            <a:endParaRPr lang="ru-RU" sz="2000" b="1" i="1" smtClean="0">
              <a:solidFill>
                <a:srgbClr val="0000FF"/>
              </a:solidFill>
              <a:effectLst>
                <a:outerShdw blurRad="38100" dist="38100" dir="2700000" algn="tl">
                  <a:srgbClr val="C0C0C0"/>
                </a:outerShdw>
              </a:effectLst>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7" descr="y1997_011"/>
          <p:cNvPicPr>
            <a:picLocks noChangeAspect="1" noChangeArrowheads="1"/>
          </p:cNvPicPr>
          <p:nvPr>
            <p:ph sz="half" idx="1"/>
          </p:nvPr>
        </p:nvPicPr>
        <p:blipFill>
          <a:blip r:embed="rId2" cstate="print"/>
          <a:srcRect/>
          <a:stretch>
            <a:fillRect/>
          </a:stretch>
        </p:blipFill>
        <p:spPr>
          <a:xfrm>
            <a:off x="0" y="-152400"/>
            <a:ext cx="5791200" cy="7391400"/>
          </a:xfrm>
          <a:noFill/>
        </p:spPr>
      </p:pic>
      <p:pic>
        <p:nvPicPr>
          <p:cNvPr id="30723" name="Picture 11" descr="русский солод"/>
          <p:cNvPicPr>
            <a:picLocks noChangeAspect="1" noChangeArrowheads="1"/>
          </p:cNvPicPr>
          <p:nvPr>
            <p:ph sz="quarter" idx="2"/>
          </p:nvPr>
        </p:nvPicPr>
        <p:blipFill>
          <a:blip r:embed="rId3" cstate="print"/>
          <a:srcRect/>
          <a:stretch>
            <a:fillRect/>
          </a:stretch>
        </p:blipFill>
        <p:spPr>
          <a:xfrm>
            <a:off x="5781675" y="2057400"/>
            <a:ext cx="3362325" cy="4800600"/>
          </a:xfrm>
          <a:noFill/>
        </p:spPr>
      </p:pic>
      <p:pic>
        <p:nvPicPr>
          <p:cNvPr id="30724" name="Picture 18" descr="22_4"/>
          <p:cNvPicPr>
            <a:picLocks noGrp="1" noChangeAspect="1" noChangeArrowheads="1"/>
          </p:cNvPicPr>
          <p:nvPr>
            <p:ph sz="quarter" idx="3"/>
          </p:nvPr>
        </p:nvPicPr>
        <p:blipFill>
          <a:blip r:embed="rId4" cstate="print"/>
          <a:srcRect/>
          <a:stretch>
            <a:fillRect/>
          </a:stretch>
        </p:blipFill>
        <p:spPr>
          <a:xfrm>
            <a:off x="5791200" y="0"/>
            <a:ext cx="5105400" cy="2041525"/>
          </a:xfrm>
        </p:spPr>
      </p:pic>
      <p:sp>
        <p:nvSpPr>
          <p:cNvPr id="30725" name="Rectangle 15"/>
          <p:cNvSpPr>
            <a:spLocks noGrp="1" noChangeArrowheads="1"/>
          </p:cNvSpPr>
          <p:nvPr>
            <p:ph type="title"/>
          </p:nvPr>
        </p:nvSpPr>
        <p:spPr>
          <a:xfrm>
            <a:off x="5791200" y="1981200"/>
            <a:ext cx="3352800" cy="2895600"/>
          </a:xfrm>
          <a:solidFill>
            <a:srgbClr val="99CC00"/>
          </a:solidFill>
        </p:spPr>
        <p:txBody>
          <a:bodyPr/>
          <a:lstStyle/>
          <a:p>
            <a:pPr algn="r" eaLnBrk="1" hangingPunct="1"/>
            <a:r>
              <a:rPr lang="ru-RU" sz="3200" b="1" u="sng" smtClean="0"/>
              <a:t>Хмель </a:t>
            </a:r>
            <a:r>
              <a:rPr lang="ru-RU" sz="2800" smtClean="0"/>
              <a:t>- Германия, Чехия. </a:t>
            </a:r>
            <a:br>
              <a:rPr lang="ru-RU" sz="2800" smtClean="0"/>
            </a:br>
            <a:r>
              <a:rPr lang="ru-RU" sz="2800" smtClean="0"/>
              <a:t/>
            </a:r>
            <a:br>
              <a:rPr lang="ru-RU" sz="2800" smtClean="0"/>
            </a:br>
            <a:r>
              <a:rPr lang="ru-RU" sz="3200" b="1" u="sng" smtClean="0"/>
              <a:t>Солод </a:t>
            </a:r>
            <a:r>
              <a:rPr lang="ru-RU" sz="2800" smtClean="0"/>
              <a:t>-       Дания, Франция, Финляндия</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7C80"/>
        </a:solidFill>
        <a:effectLst/>
      </p:bgPr>
    </p:bg>
    <p:spTree>
      <p:nvGrpSpPr>
        <p:cNvPr id="1" name=""/>
        <p:cNvGrpSpPr/>
        <p:nvPr/>
      </p:nvGrpSpPr>
      <p:grpSpPr>
        <a:xfrm>
          <a:off x="0" y="0"/>
          <a:ext cx="0" cy="0"/>
          <a:chOff x="0" y="0"/>
          <a:chExt cx="0" cy="0"/>
        </a:xfrm>
      </p:grpSpPr>
      <p:pic>
        <p:nvPicPr>
          <p:cNvPr id="31746" name="Picture 5" descr="y2005_097b"/>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1747" name="Rectangle 2"/>
          <p:cNvSpPr>
            <a:spLocks noGrp="1" noChangeArrowheads="1"/>
          </p:cNvSpPr>
          <p:nvPr>
            <p:ph type="ctrTitle"/>
          </p:nvPr>
        </p:nvSpPr>
        <p:spPr/>
        <p:txBody>
          <a:bodyPr/>
          <a:lstStyle/>
          <a:p>
            <a:pPr eaLnBrk="1" hangingPunct="1"/>
            <a:endParaRPr lang="ru-RU" smtClean="0"/>
          </a:p>
        </p:txBody>
      </p:sp>
      <p:sp>
        <p:nvSpPr>
          <p:cNvPr id="31748" name="Rectangle 3"/>
          <p:cNvSpPr>
            <a:spLocks noGrp="1" noChangeArrowheads="1"/>
          </p:cNvSpPr>
          <p:nvPr>
            <p:ph type="subTitle" idx="1"/>
          </p:nvPr>
        </p:nvSpPr>
        <p:spPr/>
        <p:txBody>
          <a:bodyPr/>
          <a:lstStyle/>
          <a:p>
            <a:pPr eaLnBrk="1" hangingPunct="1"/>
            <a:endParaRPr lang="ru-RU" smtClean="0"/>
          </a:p>
        </p:txBody>
      </p:sp>
      <p:pic>
        <p:nvPicPr>
          <p:cNvPr id="31749" name="Picture 4" descr="y2005_076sвраги2"/>
          <p:cNvPicPr>
            <a:picLocks noChangeAspect="1" noChangeArrowheads="1"/>
          </p:cNvPicPr>
          <p:nvPr/>
        </p:nvPicPr>
        <p:blipFill>
          <a:blip r:embed="rId3" cstate="print"/>
          <a:srcRect/>
          <a:stretch>
            <a:fillRect/>
          </a:stretch>
        </p:blipFill>
        <p:spPr bwMode="auto">
          <a:xfrm>
            <a:off x="1905000" y="-533400"/>
            <a:ext cx="5410200" cy="77724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CCFF99"/>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838200" y="228600"/>
            <a:ext cx="7924800" cy="914400"/>
          </a:xfrm>
        </p:spPr>
        <p:txBody>
          <a:bodyPr/>
          <a:lstStyle/>
          <a:p>
            <a:pPr eaLnBrk="1" hangingPunct="1"/>
            <a:r>
              <a:rPr lang="ru-RU" smtClean="0"/>
              <a:t>Алкоголь, эмоции, творчество.</a:t>
            </a:r>
          </a:p>
        </p:txBody>
      </p:sp>
      <p:pic>
        <p:nvPicPr>
          <p:cNvPr id="32771" name="Picture 4" descr="Рисунок2"/>
          <p:cNvPicPr>
            <a:picLocks noChangeAspect="1" noChangeArrowheads="1"/>
          </p:cNvPicPr>
          <p:nvPr>
            <p:ph idx="1"/>
          </p:nvPr>
        </p:nvPicPr>
        <p:blipFill>
          <a:blip r:embed="rId2" cstate="print"/>
          <a:srcRect/>
          <a:stretch>
            <a:fillRect/>
          </a:stretch>
        </p:blipFill>
        <p:spPr>
          <a:xfrm>
            <a:off x="1181100" y="1828800"/>
            <a:ext cx="6781800" cy="4302125"/>
          </a:xfr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CCFF99"/>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1295400" y="609600"/>
            <a:ext cx="6858000" cy="762000"/>
          </a:xfrm>
        </p:spPr>
        <p:txBody>
          <a:bodyPr/>
          <a:lstStyle/>
          <a:p>
            <a:pPr eaLnBrk="1" hangingPunct="1"/>
            <a:r>
              <a:rPr lang="ru-RU" smtClean="0"/>
              <a:t>Эксперимент  с  крысой</a:t>
            </a:r>
          </a:p>
        </p:txBody>
      </p:sp>
      <p:pic>
        <p:nvPicPr>
          <p:cNvPr id="33795" name="Picture 4" descr="Рисунок3"/>
          <p:cNvPicPr>
            <a:picLocks noChangeAspect="1" noChangeArrowheads="1"/>
          </p:cNvPicPr>
          <p:nvPr>
            <p:ph idx="1"/>
          </p:nvPr>
        </p:nvPicPr>
        <p:blipFill>
          <a:blip r:embed="rId2" cstate="print"/>
          <a:srcRect/>
          <a:stretch>
            <a:fillRect/>
          </a:stretch>
        </p:blipFill>
        <p:spPr>
          <a:xfrm>
            <a:off x="457200" y="2206625"/>
            <a:ext cx="8229600" cy="3546475"/>
          </a:xfr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765E47"/>
            </a:gs>
            <a:gs pos="100000">
              <a:srgbClr val="FFCC99"/>
            </a:gs>
          </a:gsLst>
          <a:path path="shape">
            <a:fillToRect l="50000" t="50000" r="50000" b="50000"/>
          </a:path>
        </a:gradFill>
        <a:effectLst/>
      </p:bgPr>
    </p:bg>
    <p:spTree>
      <p:nvGrpSpPr>
        <p:cNvPr id="1" name=""/>
        <p:cNvGrpSpPr/>
        <p:nvPr/>
      </p:nvGrpSpPr>
      <p:grpSpPr>
        <a:xfrm>
          <a:off x="0" y="0"/>
          <a:ext cx="0" cy="0"/>
          <a:chOff x="0" y="0"/>
          <a:chExt cx="0" cy="0"/>
        </a:xfrm>
      </p:grpSpPr>
      <p:pic>
        <p:nvPicPr>
          <p:cNvPr id="59396" name="Picture 4" descr="Л. Ландау."/>
          <p:cNvPicPr>
            <a:picLocks noChangeAspect="1" noChangeArrowheads="1"/>
          </p:cNvPicPr>
          <p:nvPr>
            <p:ph type="title"/>
          </p:nvPr>
        </p:nvPicPr>
        <p:blipFill>
          <a:blip r:embed="rId2" cstate="print"/>
          <a:srcRect/>
          <a:stretch>
            <a:fillRect/>
          </a:stretch>
        </p:blipFill>
        <p:spPr>
          <a:xfrm>
            <a:off x="381000" y="838200"/>
            <a:ext cx="3871913" cy="4953000"/>
          </a:xfrm>
          <a:noFill/>
        </p:spPr>
      </p:pic>
      <p:sp>
        <p:nvSpPr>
          <p:cNvPr id="34819" name="Rectangle 6"/>
          <p:cNvSpPr>
            <a:spLocks noGrp="1" noChangeArrowheads="1"/>
          </p:cNvSpPr>
          <p:nvPr>
            <p:ph type="body" sz="half" idx="2"/>
          </p:nvPr>
        </p:nvSpPr>
        <p:spPr>
          <a:xfrm>
            <a:off x="5029200" y="228600"/>
            <a:ext cx="3886200" cy="6324600"/>
          </a:xfrm>
        </p:spPr>
        <p:txBody>
          <a:bodyPr/>
          <a:lstStyle/>
          <a:p>
            <a:pPr algn="ctr" eaLnBrk="1" hangingPunct="1">
              <a:buFont typeface="Wingdings" pitchFamily="2" charset="2"/>
              <a:buNone/>
            </a:pPr>
            <a:r>
              <a:rPr lang="ru-RU" sz="3200" b="1" smtClean="0"/>
              <a:t>         Ландау Л.Д.</a:t>
            </a:r>
            <a:r>
              <a:rPr lang="ru-RU" sz="2000" b="1" smtClean="0"/>
              <a:t> </a:t>
            </a:r>
          </a:p>
          <a:p>
            <a:pPr algn="ctr" eaLnBrk="1" hangingPunct="1">
              <a:buFont typeface="Wingdings" pitchFamily="2" charset="2"/>
              <a:buNone/>
            </a:pPr>
            <a:r>
              <a:rPr lang="ru-RU" sz="2000" b="1" smtClean="0"/>
              <a:t>              (1908-1968г)</a:t>
            </a:r>
          </a:p>
          <a:p>
            <a:pPr algn="r" eaLnBrk="1" hangingPunct="1">
              <a:buFont typeface="Wingdings" pitchFamily="2" charset="2"/>
              <a:buNone/>
            </a:pPr>
            <a:r>
              <a:rPr lang="ru-RU" sz="2000" b="1" smtClean="0"/>
              <a:t>     </a:t>
            </a:r>
            <a:r>
              <a:rPr lang="ru-RU" sz="1800" b="1" smtClean="0"/>
              <a:t>Советский  физик-теоретик, лауреат </a:t>
            </a:r>
            <a:r>
              <a:rPr lang="ru-RU" sz="1800" b="1" u="sng" smtClean="0"/>
              <a:t>нобелевской премии</a:t>
            </a:r>
            <a:r>
              <a:rPr lang="ru-RU" sz="1800" b="1" smtClean="0"/>
              <a:t>. Ландау был действительным членом АН СССР (1945), Королевской АН Нидерландов (1956), Лондонского королевского общества (1960), а также членом многих других академий и научных обществ мира. Его именем назван Институт теоретической физики АН СССР. Ландау создал советскую школу физиков-теоретиков, включающую таких крупных ученых, как И.Померанчук, А.Мигдал, Е.Лифшиц, И.Халатников, И.Лифшиц и др.</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2000"/>
                                  </p:stCondLst>
                                  <p:childTnLst>
                                    <p:set>
                                      <p:cBhvr>
                                        <p:cTn id="6" dur="1" fill="hold">
                                          <p:stCondLst>
                                            <p:cond delay="0"/>
                                          </p:stCondLst>
                                        </p:cTn>
                                        <p:tgtEl>
                                          <p:spTgt spid="59396"/>
                                        </p:tgtEl>
                                        <p:attrNameLst>
                                          <p:attrName>style.visibility</p:attrName>
                                        </p:attrNameLst>
                                      </p:cBhvr>
                                      <p:to>
                                        <p:strVal val="visible"/>
                                      </p:to>
                                    </p:set>
                                    <p:animEffect transition="in" filter="blinds(horizontal)">
                                      <p:cBhvr>
                                        <p:cTn id="7" dur="5000"/>
                                        <p:tgtEl>
                                          <p:spTgt spid="59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descr="crd2502что же делать"/>
          <p:cNvPicPr>
            <a:picLocks noChangeAspect="1" noChangeArrowheads="1"/>
          </p:cNvPicPr>
          <p:nvPr>
            <p:ph idx="1"/>
          </p:nvPr>
        </p:nvPicPr>
        <p:blipFill>
          <a:blip r:embed="rId2" cstate="print"/>
          <a:srcRect/>
          <a:stretch>
            <a:fillRect/>
          </a:stretch>
        </p:blipFill>
        <p:spPr>
          <a:xfrm>
            <a:off x="0" y="-2438400"/>
            <a:ext cx="9144000" cy="9677400"/>
          </a:xfrm>
          <a:noFill/>
        </p:spPr>
      </p:pic>
      <p:sp>
        <p:nvSpPr>
          <p:cNvPr id="21509" name="Rectangle 5"/>
          <p:cNvSpPr>
            <a:spLocks noGrp="1" noChangeArrowheads="1"/>
          </p:cNvSpPr>
          <p:nvPr>
            <p:ph type="title"/>
          </p:nvPr>
        </p:nvSpPr>
        <p:spPr>
          <a:xfrm>
            <a:off x="-152400" y="152400"/>
            <a:ext cx="9296400" cy="838200"/>
          </a:xfrm>
        </p:spPr>
        <p:txBody>
          <a:bodyPr/>
          <a:lstStyle/>
          <a:p>
            <a:pPr algn="ctr" eaLnBrk="1" hangingPunct="1"/>
            <a:r>
              <a:rPr lang="ru-RU" sz="3600" b="1" smtClean="0">
                <a:latin typeface="Franklin Gothic Medium" pitchFamily="34" charset="0"/>
              </a:rPr>
              <a:t>Что же делать в этой тяжелой ситуации?</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afterEffect">
                                  <p:stCondLst>
                                    <p:cond delay="33000"/>
                                  </p:stCondLst>
                                  <p:childTnLst>
                                    <p:set>
                                      <p:cBhvr>
                                        <p:cTn id="6" dur="1" fill="hold">
                                          <p:stCondLst>
                                            <p:cond delay="0"/>
                                          </p:stCondLst>
                                        </p:cTn>
                                        <p:tgtEl>
                                          <p:spTgt spid="21509"/>
                                        </p:tgtEl>
                                        <p:attrNameLst>
                                          <p:attrName>style.visibility</p:attrName>
                                        </p:attrNameLst>
                                      </p:cBhvr>
                                      <p:to>
                                        <p:strVal val="visible"/>
                                      </p:to>
                                    </p:set>
                                    <p:anim calcmode="lin" valueType="num">
                                      <p:cBhvr>
                                        <p:cTn id="7" dur="3000" fill="hold"/>
                                        <p:tgtEl>
                                          <p:spTgt spid="21509"/>
                                        </p:tgtEl>
                                        <p:attrNameLst>
                                          <p:attrName>ppt_w</p:attrName>
                                        </p:attrNameLst>
                                      </p:cBhvr>
                                      <p:tavLst>
                                        <p:tav tm="0">
                                          <p:val>
                                            <p:strVal val="#ppt_w*0.70"/>
                                          </p:val>
                                        </p:tav>
                                        <p:tav tm="100000">
                                          <p:val>
                                            <p:strVal val="#ppt_w"/>
                                          </p:val>
                                        </p:tav>
                                      </p:tavLst>
                                    </p:anim>
                                    <p:anim calcmode="lin" valueType="num">
                                      <p:cBhvr>
                                        <p:cTn id="8" dur="3000" fill="hold"/>
                                        <p:tgtEl>
                                          <p:spTgt spid="21509"/>
                                        </p:tgtEl>
                                        <p:attrNameLst>
                                          <p:attrName>ppt_h</p:attrName>
                                        </p:attrNameLst>
                                      </p:cBhvr>
                                      <p:tavLst>
                                        <p:tav tm="0">
                                          <p:val>
                                            <p:strVal val="#ppt_h"/>
                                          </p:val>
                                        </p:tav>
                                        <p:tav tm="100000">
                                          <p:val>
                                            <p:strVal val="#ppt_h"/>
                                          </p:val>
                                        </p:tav>
                                      </p:tavLst>
                                    </p:anim>
                                    <p:animEffect transition="in" filter="fade">
                                      <p:cBhvr>
                                        <p:cTn id="9" dur="30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9"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CC99FF"/>
        </a:solidFill>
        <a:effectLst/>
      </p:bgPr>
    </p:bg>
    <p:spTree>
      <p:nvGrpSpPr>
        <p:cNvPr id="1" name=""/>
        <p:cNvGrpSpPr/>
        <p:nvPr/>
      </p:nvGrpSpPr>
      <p:grpSpPr>
        <a:xfrm>
          <a:off x="0" y="0"/>
          <a:ext cx="0" cy="0"/>
          <a:chOff x="0" y="0"/>
          <a:chExt cx="0" cy="0"/>
        </a:xfrm>
      </p:grpSpPr>
      <p:pic>
        <p:nvPicPr>
          <p:cNvPr id="36866" name="Picture 4" descr="crd2503здорово"/>
          <p:cNvPicPr>
            <a:picLocks noChangeAspect="1" noChangeArrowheads="1"/>
          </p:cNvPicPr>
          <p:nvPr>
            <p:ph idx="4294967295"/>
          </p:nvPr>
        </p:nvPicPr>
        <p:blipFill>
          <a:blip r:embed="rId2" cstate="print"/>
          <a:srcRect/>
          <a:stretch>
            <a:fillRect/>
          </a:stretch>
        </p:blipFill>
        <p:spPr>
          <a:xfrm>
            <a:off x="1600200" y="-381000"/>
            <a:ext cx="6080125" cy="7924800"/>
          </a:xfrm>
          <a:noFill/>
        </p:spPr>
      </p:pic>
      <p:sp>
        <p:nvSpPr>
          <p:cNvPr id="36867" name="Rectangle 16"/>
          <p:cNvSpPr>
            <a:spLocks noGrp="1" noChangeArrowheads="1"/>
          </p:cNvSpPr>
          <p:nvPr>
            <p:ph type="ctrTitle"/>
          </p:nvPr>
        </p:nvSpPr>
        <p:spPr>
          <a:xfrm>
            <a:off x="1676400" y="0"/>
            <a:ext cx="5562600" cy="762000"/>
          </a:xfrm>
          <a:solidFill>
            <a:schemeClr val="bg1"/>
          </a:solidFill>
        </p:spPr>
        <p:txBody>
          <a:bodyPr/>
          <a:lstStyle/>
          <a:p>
            <a:pPr eaLnBrk="1" hangingPunct="1"/>
            <a:r>
              <a:rPr lang="ru-RU" sz="2800" b="1" smtClean="0"/>
              <a:t>Полностью отказаться от пива</a:t>
            </a:r>
          </a:p>
        </p:txBody>
      </p:sp>
      <p:sp>
        <p:nvSpPr>
          <p:cNvPr id="36868" name="Rectangle 17"/>
          <p:cNvSpPr>
            <a:spLocks noGrp="1" noChangeArrowheads="1"/>
          </p:cNvSpPr>
          <p:nvPr>
            <p:ph type="subTitle" idx="1"/>
          </p:nvPr>
        </p:nvSpPr>
        <p:spPr>
          <a:xfrm>
            <a:off x="1828800" y="5410200"/>
            <a:ext cx="5562600" cy="1676400"/>
          </a:xfrm>
          <a:solidFill>
            <a:schemeClr val="bg1"/>
          </a:solidFill>
        </p:spPr>
        <p:txBody>
          <a:bodyPr/>
          <a:lstStyle/>
          <a:p>
            <a:pPr eaLnBrk="1" hangingPunct="1"/>
            <a:r>
              <a:rPr lang="ru-RU" b="1" smtClean="0"/>
              <a:t>и всех других алкогольных напитков</a:t>
            </a:r>
          </a:p>
        </p:txBody>
      </p:sp>
      <p:pic>
        <p:nvPicPr>
          <p:cNvPr id="31762" name="Picture 18" descr="y2004_141"/>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6000"/>
                                  </p:stCondLst>
                                  <p:childTnLst>
                                    <p:set>
                                      <p:cBhvr>
                                        <p:cTn id="6" dur="1" fill="hold">
                                          <p:stCondLst>
                                            <p:cond delay="0"/>
                                          </p:stCondLst>
                                        </p:cTn>
                                        <p:tgtEl>
                                          <p:spTgt spid="31762"/>
                                        </p:tgtEl>
                                        <p:attrNameLst>
                                          <p:attrName>style.visibility</p:attrName>
                                        </p:attrNameLst>
                                      </p:cBhvr>
                                      <p:to>
                                        <p:strVal val="visible"/>
                                      </p:to>
                                    </p:set>
                                    <p:animEffect transition="in" filter="fade">
                                      <p:cBhvr>
                                        <p:cTn id="7" dur="500"/>
                                        <p:tgtEl>
                                          <p:spTgt spid="31762"/>
                                        </p:tgtEl>
                                      </p:cBhvr>
                                    </p:animEffect>
                                    <p:anim calcmode="lin" valueType="num">
                                      <p:cBhvr>
                                        <p:cTn id="8" dur="500" fill="hold"/>
                                        <p:tgtEl>
                                          <p:spTgt spid="31762"/>
                                        </p:tgtEl>
                                        <p:attrNameLst>
                                          <p:attrName>ppt_x</p:attrName>
                                        </p:attrNameLst>
                                      </p:cBhvr>
                                      <p:tavLst>
                                        <p:tav tm="0">
                                          <p:val>
                                            <p:strVal val="#ppt_x"/>
                                          </p:val>
                                        </p:tav>
                                        <p:tav tm="100000">
                                          <p:val>
                                            <p:strVal val="#ppt_x"/>
                                          </p:val>
                                        </p:tav>
                                      </p:tavLst>
                                    </p:anim>
                                    <p:anim calcmode="lin" valueType="num">
                                      <p:cBhvr>
                                        <p:cTn id="9" dur="500" fill="hold"/>
                                        <p:tgtEl>
                                          <p:spTgt spid="317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fotojop2458-4"/>
          <p:cNvPicPr>
            <a:picLocks noChangeAspect="1" noChangeArrowheads="1"/>
          </p:cNvPicPr>
          <p:nvPr>
            <p:ph sz="half" idx="1"/>
          </p:nvPr>
        </p:nvPicPr>
        <p:blipFill>
          <a:blip r:embed="rId2" cstate="print"/>
          <a:srcRect/>
          <a:stretch>
            <a:fillRect/>
          </a:stretch>
        </p:blipFill>
        <p:spPr>
          <a:xfrm>
            <a:off x="-228600" y="-55563"/>
            <a:ext cx="9372600" cy="6913563"/>
          </a:xfrm>
          <a:noFill/>
        </p:spPr>
      </p:pic>
      <p:sp>
        <p:nvSpPr>
          <p:cNvPr id="41992" name="Rectangle 8"/>
          <p:cNvSpPr>
            <a:spLocks noGrp="1" noChangeArrowheads="1"/>
          </p:cNvSpPr>
          <p:nvPr>
            <p:ph type="title"/>
          </p:nvPr>
        </p:nvSpPr>
        <p:spPr>
          <a:xfrm>
            <a:off x="304800" y="5867400"/>
            <a:ext cx="7391400" cy="609600"/>
          </a:xfrm>
          <a:gradFill rotWithShape="1">
            <a:gsLst>
              <a:gs pos="0">
                <a:srgbClr val="969696">
                  <a:gamma/>
                  <a:shade val="46275"/>
                  <a:invGamma/>
                </a:srgbClr>
              </a:gs>
              <a:gs pos="50000">
                <a:srgbClr val="969696"/>
              </a:gs>
              <a:gs pos="100000">
                <a:srgbClr val="969696">
                  <a:gamma/>
                  <a:shade val="46275"/>
                  <a:invGamma/>
                </a:srgbClr>
              </a:gs>
            </a:gsLst>
            <a:lin ang="5400000" scaled="1"/>
          </a:gradFill>
        </p:spPr>
        <p:txBody>
          <a:bodyPr/>
          <a:lstStyle/>
          <a:p>
            <a:pPr eaLnBrk="1" hangingPunct="1">
              <a:defRPr/>
            </a:pPr>
            <a:r>
              <a:rPr lang="ru-RU" sz="2800" b="1" smtClean="0">
                <a:effectLst>
                  <a:outerShdw blurRad="38100" dist="38100" dir="2700000" algn="tl">
                    <a:srgbClr val="000000"/>
                  </a:outerShdw>
                </a:effectLst>
              </a:rPr>
              <a:t>Алкоголь в любых дозах ведет к</a:t>
            </a:r>
            <a:r>
              <a:rPr lang="ru-RU" sz="2800" b="1" smtClean="0"/>
              <a:t> </a:t>
            </a:r>
            <a:r>
              <a:rPr lang="ru-RU" sz="2800" b="1" smtClean="0">
                <a:effectLst>
                  <a:outerShdw blurRad="38100" dist="38100" dir="2700000" algn="tl">
                    <a:srgbClr val="000000"/>
                  </a:outerShdw>
                </a:effectLst>
              </a:rPr>
              <a:t>деградации</a:t>
            </a:r>
          </a:p>
        </p:txBody>
      </p:sp>
      <p:pic>
        <p:nvPicPr>
          <p:cNvPr id="37892" name="Picture 16" descr="_beer"/>
          <p:cNvPicPr>
            <a:picLocks noChangeAspect="1" noChangeArrowheads="1"/>
          </p:cNvPicPr>
          <p:nvPr>
            <p:ph sz="half" idx="2"/>
          </p:nvPr>
        </p:nvPicPr>
        <p:blipFill>
          <a:blip r:embed="rId3" cstate="print"/>
          <a:srcRect/>
          <a:stretch>
            <a:fillRect/>
          </a:stretch>
        </p:blipFill>
        <p:spPr>
          <a:xfrm>
            <a:off x="11113" y="0"/>
            <a:ext cx="1597025" cy="1676400"/>
          </a:xfr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nodeType="afterEffect">
                                  <p:stCondLst>
                                    <p:cond delay="0"/>
                                  </p:stCondLst>
                                  <p:childTnLst>
                                    <p:set>
                                      <p:cBhvr>
                                        <p:cTn id="6" dur="1" fill="hold">
                                          <p:stCondLst>
                                            <p:cond delay="0"/>
                                          </p:stCondLst>
                                        </p:cTn>
                                        <p:tgtEl>
                                          <p:spTgt spid="41988"/>
                                        </p:tgtEl>
                                        <p:attrNameLst>
                                          <p:attrName>style.visibility</p:attrName>
                                        </p:attrNameLst>
                                      </p:cBhvr>
                                      <p:to>
                                        <p:strVal val="visible"/>
                                      </p:to>
                                    </p:set>
                                    <p:animEffect transition="in" filter="wipe(down)">
                                      <p:cBhvr>
                                        <p:cTn id="7" dur="290">
                                          <p:stCondLst>
                                            <p:cond delay="0"/>
                                          </p:stCondLst>
                                        </p:cTn>
                                        <p:tgtEl>
                                          <p:spTgt spid="41988"/>
                                        </p:tgtEl>
                                      </p:cBhvr>
                                    </p:animEffect>
                                    <p:anim calcmode="lin" valueType="num">
                                      <p:cBhvr>
                                        <p:cTn id="8" dur="911" tmFilter="0,0; 0.14,0.36; 0.43,0.73; 0.71,0.91; 1.0,1.0">
                                          <p:stCondLst>
                                            <p:cond delay="0"/>
                                          </p:stCondLst>
                                        </p:cTn>
                                        <p:tgtEl>
                                          <p:spTgt spid="41988"/>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41988"/>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41988"/>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41988"/>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41988"/>
                                        </p:tgtEl>
                                        <p:attrNameLst>
                                          <p:attrName>ppt_y</p:attrName>
                                        </p:attrNameLst>
                                      </p:cBhvr>
                                      <p:tavLst>
                                        <p:tav tm="0" fmla="#ppt_y-sin(pi*$)/81">
                                          <p:val>
                                            <p:fltVal val="0"/>
                                          </p:val>
                                        </p:tav>
                                        <p:tav tm="100000">
                                          <p:val>
                                            <p:fltVal val="1"/>
                                          </p:val>
                                        </p:tav>
                                      </p:tavLst>
                                    </p:anim>
                                    <p:animScale>
                                      <p:cBhvr>
                                        <p:cTn id="13" dur="13">
                                          <p:stCondLst>
                                            <p:cond delay="325"/>
                                          </p:stCondLst>
                                        </p:cTn>
                                        <p:tgtEl>
                                          <p:spTgt spid="41988"/>
                                        </p:tgtEl>
                                      </p:cBhvr>
                                      <p:to x="100000" y="60000"/>
                                    </p:animScale>
                                    <p:animScale>
                                      <p:cBhvr>
                                        <p:cTn id="14" dur="83" decel="50000">
                                          <p:stCondLst>
                                            <p:cond delay="338"/>
                                          </p:stCondLst>
                                        </p:cTn>
                                        <p:tgtEl>
                                          <p:spTgt spid="41988"/>
                                        </p:tgtEl>
                                      </p:cBhvr>
                                      <p:to x="100000" y="100000"/>
                                    </p:animScale>
                                    <p:animScale>
                                      <p:cBhvr>
                                        <p:cTn id="15" dur="13">
                                          <p:stCondLst>
                                            <p:cond delay="656"/>
                                          </p:stCondLst>
                                        </p:cTn>
                                        <p:tgtEl>
                                          <p:spTgt spid="41988"/>
                                        </p:tgtEl>
                                      </p:cBhvr>
                                      <p:to x="100000" y="80000"/>
                                    </p:animScale>
                                    <p:animScale>
                                      <p:cBhvr>
                                        <p:cTn id="16" dur="83" decel="50000">
                                          <p:stCondLst>
                                            <p:cond delay="669"/>
                                          </p:stCondLst>
                                        </p:cTn>
                                        <p:tgtEl>
                                          <p:spTgt spid="41988"/>
                                        </p:tgtEl>
                                      </p:cBhvr>
                                      <p:to x="100000" y="100000"/>
                                    </p:animScale>
                                    <p:animScale>
                                      <p:cBhvr>
                                        <p:cTn id="17" dur="13">
                                          <p:stCondLst>
                                            <p:cond delay="821"/>
                                          </p:stCondLst>
                                        </p:cTn>
                                        <p:tgtEl>
                                          <p:spTgt spid="41988"/>
                                        </p:tgtEl>
                                      </p:cBhvr>
                                      <p:to x="100000" y="90000"/>
                                    </p:animScale>
                                    <p:animScale>
                                      <p:cBhvr>
                                        <p:cTn id="18" dur="83" decel="50000">
                                          <p:stCondLst>
                                            <p:cond delay="834"/>
                                          </p:stCondLst>
                                        </p:cTn>
                                        <p:tgtEl>
                                          <p:spTgt spid="41988"/>
                                        </p:tgtEl>
                                      </p:cBhvr>
                                      <p:to x="100000" y="100000"/>
                                    </p:animScale>
                                    <p:animScale>
                                      <p:cBhvr>
                                        <p:cTn id="19" dur="13">
                                          <p:stCondLst>
                                            <p:cond delay="904"/>
                                          </p:stCondLst>
                                        </p:cTn>
                                        <p:tgtEl>
                                          <p:spTgt spid="41988"/>
                                        </p:tgtEl>
                                      </p:cBhvr>
                                      <p:to x="100000" y="95000"/>
                                    </p:animScale>
                                    <p:animScale>
                                      <p:cBhvr>
                                        <p:cTn id="20" dur="83" decel="50000">
                                          <p:stCondLst>
                                            <p:cond delay="917"/>
                                          </p:stCondLst>
                                        </p:cTn>
                                        <p:tgtEl>
                                          <p:spTgt spid="4198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bg>
      <p:bgPr>
        <a:solidFill>
          <a:srgbClr val="B2B2B2"/>
        </a:solidFill>
        <a:effectLst/>
      </p:bgPr>
    </p:bg>
    <p:spTree>
      <p:nvGrpSpPr>
        <p:cNvPr id="1" name=""/>
        <p:cNvGrpSpPr/>
        <p:nvPr/>
      </p:nvGrpSpPr>
      <p:grpSpPr>
        <a:xfrm>
          <a:off x="0" y="0"/>
          <a:ext cx="0" cy="0"/>
          <a:chOff x="0" y="0"/>
          <a:chExt cx="0" cy="0"/>
        </a:xfrm>
      </p:grpSpPr>
      <p:sp>
        <p:nvSpPr>
          <p:cNvPr id="38914" name="Rectangle 5"/>
          <p:cNvSpPr>
            <a:spLocks noGrp="1" noChangeArrowheads="1"/>
          </p:cNvSpPr>
          <p:nvPr>
            <p:ph type="title"/>
          </p:nvPr>
        </p:nvSpPr>
        <p:spPr>
          <a:xfrm>
            <a:off x="838200" y="2286000"/>
            <a:ext cx="7924800" cy="3810000"/>
          </a:xfrm>
        </p:spPr>
        <p:txBody>
          <a:bodyPr/>
          <a:lstStyle/>
          <a:p>
            <a:pPr eaLnBrk="1" hangingPunct="1"/>
            <a:r>
              <a:rPr lang="ru-RU" sz="3600" b="1" smtClean="0"/>
              <a:t>Пиво</a:t>
            </a:r>
            <a:r>
              <a:rPr lang="ru-RU" sz="3600" smtClean="0"/>
              <a:t> – это ценный пищевой продукт</a:t>
            </a:r>
            <a:r>
              <a:rPr lang="ru-RU" sz="3200" smtClean="0"/>
              <a:t/>
            </a:r>
            <a:br>
              <a:rPr lang="ru-RU" sz="3200" smtClean="0"/>
            </a:br>
            <a:r>
              <a:rPr lang="ru-RU" sz="3600" b="1" smtClean="0"/>
              <a:t>Пиво</a:t>
            </a:r>
            <a:r>
              <a:rPr lang="ru-RU" sz="3600" smtClean="0"/>
              <a:t> -  это необходимый для нашего       здоровья напиток</a:t>
            </a:r>
            <a:br>
              <a:rPr lang="ru-RU" sz="3600" smtClean="0"/>
            </a:br>
            <a:r>
              <a:rPr lang="ru-RU" sz="3600" b="1" smtClean="0"/>
              <a:t>Пиво -  </a:t>
            </a:r>
            <a:r>
              <a:rPr lang="ru-RU" sz="3600" smtClean="0"/>
              <a:t>модный  стиль жизни</a:t>
            </a:r>
            <a:br>
              <a:rPr lang="ru-RU" sz="3600" smtClean="0"/>
            </a:br>
            <a:r>
              <a:rPr lang="ru-RU" sz="3600" b="1" smtClean="0"/>
              <a:t>Пиво </a:t>
            </a:r>
            <a:r>
              <a:rPr lang="ru-RU" sz="3600" smtClean="0"/>
              <a:t>-  уверенность в завтрашнем дне</a:t>
            </a:r>
            <a:br>
              <a:rPr lang="ru-RU" sz="3600" smtClean="0"/>
            </a:br>
            <a:r>
              <a:rPr lang="ru-RU" sz="3600" b="1" smtClean="0"/>
              <a:t>Пиво - …</a:t>
            </a:r>
            <a:r>
              <a:rPr lang="ru-RU" sz="2000" smtClean="0"/>
              <a:t> </a:t>
            </a:r>
          </a:p>
        </p:txBody>
      </p:sp>
      <p:pic>
        <p:nvPicPr>
          <p:cNvPr id="79876" name="Picture 4" descr="s_ful"/>
          <p:cNvPicPr>
            <a:picLocks noChangeAspect="1" noChangeArrowheads="1"/>
          </p:cNvPicPr>
          <p:nvPr>
            <p:ph idx="1"/>
          </p:nvPr>
        </p:nvPicPr>
        <p:blipFill>
          <a:blip r:embed="rId2" cstate="print"/>
          <a:srcRect/>
          <a:stretch>
            <a:fillRect/>
          </a:stretch>
        </p:blipFill>
        <p:spPr>
          <a:xfrm>
            <a:off x="0" y="0"/>
            <a:ext cx="9448800" cy="2089150"/>
          </a:xfr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4000"/>
                                  </p:stCondLst>
                                  <p:childTnLst>
                                    <p:set>
                                      <p:cBhvr>
                                        <p:cTn id="6" dur="1" fill="hold">
                                          <p:stCondLst>
                                            <p:cond delay="0"/>
                                          </p:stCondLst>
                                        </p:cTn>
                                        <p:tgtEl>
                                          <p:spTgt spid="79876"/>
                                        </p:tgtEl>
                                        <p:attrNameLst>
                                          <p:attrName>style.visibility</p:attrName>
                                        </p:attrNameLst>
                                      </p:cBhvr>
                                      <p:to>
                                        <p:strVal val="visible"/>
                                      </p:to>
                                    </p:set>
                                    <p:animEffect transition="in" filter="blinds(horizontal)">
                                      <p:cBhvr>
                                        <p:cTn id="7" dur="3000"/>
                                        <p:tgtEl>
                                          <p:spTgt spid="798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p:txBody>
          <a:bodyPr/>
          <a:lstStyle/>
          <a:p>
            <a:pPr eaLnBrk="1" hangingPunct="1"/>
            <a:endParaRPr lang="ru-RU" smtClean="0"/>
          </a:p>
        </p:txBody>
      </p:sp>
      <p:pic>
        <p:nvPicPr>
          <p:cNvPr id="39939" name="Picture 4" descr="224739"/>
          <p:cNvPicPr>
            <a:picLocks noChangeAspect="1" noChangeArrowheads="1"/>
          </p:cNvPicPr>
          <p:nvPr/>
        </p:nvPicPr>
        <p:blipFill>
          <a:blip r:embed="rId2" cstate="print"/>
          <a:srcRect/>
          <a:stretch>
            <a:fillRect/>
          </a:stretch>
        </p:blipFill>
        <p:spPr bwMode="auto">
          <a:xfrm>
            <a:off x="304800" y="107950"/>
            <a:ext cx="8534400" cy="5530850"/>
          </a:xfrm>
          <a:prstGeom prst="rect">
            <a:avLst/>
          </a:prstGeom>
          <a:noFill/>
          <a:ln w="9525">
            <a:noFill/>
            <a:miter lim="800000"/>
            <a:headEnd/>
            <a:tailEnd/>
          </a:ln>
        </p:spPr>
      </p:pic>
      <p:sp>
        <p:nvSpPr>
          <p:cNvPr id="300034" name="Rectangle 2"/>
          <p:cNvSpPr>
            <a:spLocks noGrp="1" noChangeArrowheads="1"/>
          </p:cNvSpPr>
          <p:nvPr>
            <p:ph type="title"/>
          </p:nvPr>
        </p:nvSpPr>
        <p:spPr>
          <a:xfrm>
            <a:off x="228600" y="5791200"/>
            <a:ext cx="8686800" cy="609600"/>
          </a:xfrm>
          <a:solidFill>
            <a:srgbClr val="CCECFF"/>
          </a:solidFill>
          <a:ln>
            <a:solidFill>
              <a:srgbClr val="000080"/>
            </a:solidFill>
          </a:ln>
        </p:spPr>
        <p:txBody>
          <a:bodyPr/>
          <a:lstStyle/>
          <a:p>
            <a:pPr algn="ctr" eaLnBrk="1" hangingPunct="1">
              <a:defRPr/>
            </a:pPr>
            <a:r>
              <a:rPr lang="ru-RU" sz="3600" b="1" smtClean="0">
                <a:solidFill>
                  <a:srgbClr val="C90707"/>
                </a:solidFill>
                <a:effectLst>
                  <a:outerShdw blurRad="38100" dist="38100" dir="2700000" algn="tl">
                    <a:srgbClr val="000000"/>
                  </a:outerShdw>
                </a:effectLst>
              </a:rPr>
              <a:t>Только трезвая</a:t>
            </a:r>
            <a:r>
              <a:rPr lang="ru-RU" sz="3600" b="1" smtClean="0">
                <a:solidFill>
                  <a:srgbClr val="C90707"/>
                </a:solidFill>
              </a:rPr>
              <a:t> </a:t>
            </a:r>
            <a:r>
              <a:rPr lang="ru-RU" sz="3600" b="1" smtClean="0">
                <a:solidFill>
                  <a:srgbClr val="C90707"/>
                </a:solidFill>
                <a:effectLst>
                  <a:outerShdw blurRad="38100" dist="38100" dir="2700000" algn="tl">
                    <a:srgbClr val="000000"/>
                  </a:outerShdw>
                </a:effectLst>
              </a:rPr>
              <a:t>Россия</a:t>
            </a:r>
            <a:r>
              <a:rPr lang="ru-RU" sz="3600" b="1" smtClean="0">
                <a:solidFill>
                  <a:srgbClr val="C90707"/>
                </a:solidFill>
              </a:rPr>
              <a:t> </a:t>
            </a:r>
            <a:r>
              <a:rPr lang="ru-RU" sz="3600" b="1" smtClean="0">
                <a:solidFill>
                  <a:srgbClr val="C90707"/>
                </a:solidFill>
                <a:effectLst>
                  <a:outerShdw blurRad="38100" dist="38100" dir="2700000" algn="tl">
                    <a:srgbClr val="000000"/>
                  </a:outerShdw>
                </a:effectLst>
              </a:rPr>
              <a:t>станет Великой!</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0962" name="Picture 2" descr="picture"/>
          <p:cNvPicPr preferRelativeResize="0">
            <a:picLocks noChangeArrowheads="1"/>
          </p:cNvPicPr>
          <p:nvPr>
            <p:ph idx="1"/>
          </p:nvPr>
        </p:nvPicPr>
        <p:blipFill>
          <a:blip r:embed="rId3" cstate="print"/>
          <a:srcRect/>
          <a:stretch>
            <a:fillRect/>
          </a:stretch>
        </p:blipFill>
        <p:spPr>
          <a:xfrm>
            <a:off x="0" y="0"/>
            <a:ext cx="8964613" cy="6308725"/>
          </a:xfrm>
          <a:solidFill>
            <a:srgbClr val="FFFFFF"/>
          </a:solidFill>
          <a:ln>
            <a:solidFill>
              <a:srgbClr val="000000"/>
            </a:solidFill>
            <a:round/>
          </a:ln>
        </p:spPr>
      </p:pic>
    </p:spTree>
  </p:cSld>
  <p:clrMapOvr>
    <a:masterClrMapping/>
  </p:clrMapOvr>
  <p:transition>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1986" name="Picture 2" descr="picture"/>
          <p:cNvPicPr preferRelativeResize="0">
            <a:picLocks noChangeArrowheads="1"/>
          </p:cNvPicPr>
          <p:nvPr>
            <p:ph/>
          </p:nvPr>
        </p:nvPicPr>
        <p:blipFill>
          <a:blip r:embed="rId3" cstate="print"/>
          <a:srcRect/>
          <a:stretch>
            <a:fillRect/>
          </a:stretch>
        </p:blipFill>
        <p:spPr>
          <a:xfrm>
            <a:off x="0" y="0"/>
            <a:ext cx="9144000" cy="6524625"/>
          </a:xfrm>
          <a:solidFill>
            <a:srgbClr val="FFFFFF"/>
          </a:solidFill>
          <a:ln>
            <a:solidFill>
              <a:srgbClr val="000000"/>
            </a:solidFill>
            <a:round/>
          </a:ln>
        </p:spPr>
      </p:pic>
    </p:spTree>
  </p:cSld>
  <p:clrMapOvr>
    <a:masterClrMapping/>
  </p:clrMapOvr>
  <p:transition>
    <p:cover di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rotWithShape="0">
          <a:gsLst>
            <a:gs pos="0">
              <a:srgbClr val="6C6C6C"/>
            </a:gs>
            <a:gs pos="50000">
              <a:srgbClr val="EAEAEA"/>
            </a:gs>
            <a:gs pos="100000">
              <a:srgbClr val="6C6C6C"/>
            </a:gs>
          </a:gsLst>
          <a:lin ang="5400000" scaled="1"/>
        </a:gradFill>
        <a:effectLst/>
      </p:bgPr>
    </p:bg>
    <p:spTree>
      <p:nvGrpSpPr>
        <p:cNvPr id="1" name=""/>
        <p:cNvGrpSpPr/>
        <p:nvPr/>
      </p:nvGrpSpPr>
      <p:grpSpPr>
        <a:xfrm>
          <a:off x="0" y="0"/>
          <a:ext cx="0" cy="0"/>
          <a:chOff x="0" y="0"/>
          <a:chExt cx="0" cy="0"/>
        </a:xfrm>
      </p:grpSpPr>
      <p:sp>
        <p:nvSpPr>
          <p:cNvPr id="297986" name="Rectangle 2"/>
          <p:cNvSpPr>
            <a:spLocks noGrp="1" noChangeArrowheads="1"/>
          </p:cNvSpPr>
          <p:nvPr>
            <p:ph type="title"/>
          </p:nvPr>
        </p:nvSpPr>
        <p:spPr>
          <a:xfrm>
            <a:off x="762000" y="4114800"/>
            <a:ext cx="7696200" cy="990600"/>
          </a:xfrm>
        </p:spPr>
        <p:txBody>
          <a:bodyPr/>
          <a:lstStyle/>
          <a:p>
            <a:pPr algn="ctr" eaLnBrk="1" hangingPunct="1">
              <a:defRPr/>
            </a:pPr>
            <a:r>
              <a:rPr lang="ru-RU" b="1" smtClean="0">
                <a:solidFill>
                  <a:schemeClr val="bg2"/>
                </a:solidFill>
                <a:effectLst>
                  <a:outerShdw blurRad="38100" dist="38100" dir="2700000" algn="tl">
                    <a:srgbClr val="000000"/>
                  </a:outerShdw>
                </a:effectLst>
                <a:latin typeface="Arial Black" pitchFamily="34" charset="0"/>
              </a:rPr>
              <a:t>Спасибо за внимание!</a:t>
            </a:r>
          </a:p>
        </p:txBody>
      </p:sp>
      <p:graphicFrame>
        <p:nvGraphicFramePr>
          <p:cNvPr id="43011" name="Object 3"/>
          <p:cNvGraphicFramePr>
            <a:graphicFrameLocks noChangeAspect="1"/>
          </p:cNvGraphicFramePr>
          <p:nvPr>
            <p:ph idx="1"/>
          </p:nvPr>
        </p:nvGraphicFramePr>
        <p:xfrm>
          <a:off x="611188" y="762000"/>
          <a:ext cx="2505075" cy="3124200"/>
        </p:xfrm>
        <a:graphic>
          <a:graphicData uri="http://schemas.openxmlformats.org/presentationml/2006/ole">
            <p:oleObj spid="_x0000_s43011" name="Точечный рисунок" r:id="rId3" imgW="6819048" imgH="5609524" progId="Paint.Picture">
              <p:embed/>
            </p:oleObj>
          </a:graphicData>
        </a:graphic>
      </p:graphicFrame>
      <p:pic>
        <p:nvPicPr>
          <p:cNvPr id="43012" name="Picture 4" descr="File0004"/>
          <p:cNvPicPr>
            <a:picLocks noChangeAspect="1" noChangeArrowheads="1"/>
          </p:cNvPicPr>
          <p:nvPr/>
        </p:nvPicPr>
        <p:blipFill>
          <a:blip r:embed="rId4" cstate="print"/>
          <a:srcRect/>
          <a:stretch>
            <a:fillRect/>
          </a:stretch>
        </p:blipFill>
        <p:spPr bwMode="auto">
          <a:xfrm>
            <a:off x="5562600" y="1447800"/>
            <a:ext cx="2819400" cy="21320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Квадрант">
  <a:themeElements>
    <a:clrScheme name="Квадрант 2">
      <a:dk1>
        <a:srgbClr val="000000"/>
      </a:dk1>
      <a:lt1>
        <a:srgbClr val="FFFFFF"/>
      </a:lt1>
      <a:dk2>
        <a:srgbClr val="420000"/>
      </a:dk2>
      <a:lt2>
        <a:srgbClr val="660000"/>
      </a:lt2>
      <a:accent1>
        <a:srgbClr val="CCCC00"/>
      </a:accent1>
      <a:accent2>
        <a:srgbClr val="999966"/>
      </a:accent2>
      <a:accent3>
        <a:srgbClr val="FFFFFF"/>
      </a:accent3>
      <a:accent4>
        <a:srgbClr val="000000"/>
      </a:accent4>
      <a:accent5>
        <a:srgbClr val="E2E2AA"/>
      </a:accent5>
      <a:accent6>
        <a:srgbClr val="8A8A5C"/>
      </a:accent6>
      <a:hlink>
        <a:srgbClr val="996633"/>
      </a:hlink>
      <a:folHlink>
        <a:srgbClr val="993300"/>
      </a:folHlink>
    </a:clrScheme>
    <a:fontScheme name="Квадрант">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Квадрант 1">
        <a:dk1>
          <a:srgbClr val="5C5674"/>
        </a:dk1>
        <a:lt1>
          <a:srgbClr val="FFFFFF"/>
        </a:lt1>
        <a:dk2>
          <a:srgbClr val="85986A"/>
        </a:dk2>
        <a:lt2>
          <a:srgbClr val="FFFFFF"/>
        </a:lt2>
        <a:accent1>
          <a:srgbClr val="666633"/>
        </a:accent1>
        <a:accent2>
          <a:srgbClr val="ADC5B8"/>
        </a:accent2>
        <a:accent3>
          <a:srgbClr val="C2CAB9"/>
        </a:accent3>
        <a:accent4>
          <a:srgbClr val="DADADA"/>
        </a:accent4>
        <a:accent5>
          <a:srgbClr val="B8B8AD"/>
        </a:accent5>
        <a:accent6>
          <a:srgbClr val="9CB2A6"/>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Квадрант 2">
        <a:dk1>
          <a:srgbClr val="000000"/>
        </a:dk1>
        <a:lt1>
          <a:srgbClr val="FFFFFF"/>
        </a:lt1>
        <a:dk2>
          <a:srgbClr val="420000"/>
        </a:dk2>
        <a:lt2>
          <a:srgbClr val="660000"/>
        </a:lt2>
        <a:accent1>
          <a:srgbClr val="CCCC00"/>
        </a:accent1>
        <a:accent2>
          <a:srgbClr val="999966"/>
        </a:accent2>
        <a:accent3>
          <a:srgbClr val="FFFFFF"/>
        </a:accent3>
        <a:accent4>
          <a:srgbClr val="000000"/>
        </a:accent4>
        <a:accent5>
          <a:srgbClr val="E2E2AA"/>
        </a:accent5>
        <a:accent6>
          <a:srgbClr val="8A8A5C"/>
        </a:accent6>
        <a:hlink>
          <a:srgbClr val="996633"/>
        </a:hlink>
        <a:folHlink>
          <a:srgbClr val="993300"/>
        </a:folHlink>
      </a:clrScheme>
      <a:clrMap bg1="lt1" tx1="dk1" bg2="lt2" tx2="dk2" accent1="accent1" accent2="accent2" accent3="accent3" accent4="accent4" accent5="accent5" accent6="accent6" hlink="hlink" folHlink="folHlink"/>
    </a:extraClrScheme>
    <a:extraClrScheme>
      <a:clrScheme name="Квадрант 3">
        <a:dk1>
          <a:srgbClr val="618052"/>
        </a:dk1>
        <a:lt1>
          <a:srgbClr val="FFFFE3"/>
        </a:lt1>
        <a:dk2>
          <a:srgbClr val="162E36"/>
        </a:dk2>
        <a:lt2>
          <a:srgbClr val="FFFFFF"/>
        </a:lt2>
        <a:accent1>
          <a:srgbClr val="336699"/>
        </a:accent1>
        <a:accent2>
          <a:srgbClr val="69888B"/>
        </a:accent2>
        <a:accent3>
          <a:srgbClr val="ABADAE"/>
        </a:accent3>
        <a:accent4>
          <a:srgbClr val="DADAC2"/>
        </a:accent4>
        <a:accent5>
          <a:srgbClr val="ADB8CA"/>
        </a:accent5>
        <a:accent6>
          <a:srgbClr val="5E7B7D"/>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Квадрант 4">
        <a:dk1>
          <a:srgbClr val="000000"/>
        </a:dk1>
        <a:lt1>
          <a:srgbClr val="FFFFFF"/>
        </a:lt1>
        <a:dk2>
          <a:srgbClr val="000000"/>
        </a:dk2>
        <a:lt2>
          <a:srgbClr val="CC0000"/>
        </a:lt2>
        <a:accent1>
          <a:srgbClr val="FFCC00"/>
        </a:accent1>
        <a:accent2>
          <a:srgbClr val="3366CC"/>
        </a:accent2>
        <a:accent3>
          <a:srgbClr val="FFFFFF"/>
        </a:accent3>
        <a:accent4>
          <a:srgbClr val="000000"/>
        </a:accent4>
        <a:accent5>
          <a:srgbClr val="FFE2AA"/>
        </a:accent5>
        <a:accent6>
          <a:srgbClr val="2D5CB9"/>
        </a:accent6>
        <a:hlink>
          <a:srgbClr val="666699"/>
        </a:hlink>
        <a:folHlink>
          <a:srgbClr val="C0C0C0"/>
        </a:folHlink>
      </a:clrScheme>
      <a:clrMap bg1="lt1" tx1="dk1" bg2="lt2" tx2="dk2" accent1="accent1" accent2="accent2" accent3="accent3" accent4="accent4" accent5="accent5" accent6="accent6" hlink="hlink" folHlink="folHlink"/>
    </a:extraClrScheme>
    <a:extraClrScheme>
      <a:clrScheme name="Квадрант 5">
        <a:dk1>
          <a:srgbClr val="666699"/>
        </a:dk1>
        <a:lt1>
          <a:srgbClr val="FFFFFF"/>
        </a:lt1>
        <a:dk2>
          <a:srgbClr val="000033"/>
        </a:dk2>
        <a:lt2>
          <a:srgbClr val="FFFFFF"/>
        </a:lt2>
        <a:accent1>
          <a:srgbClr val="9966FF"/>
        </a:accent1>
        <a:accent2>
          <a:srgbClr val="CCCCFF"/>
        </a:accent2>
        <a:accent3>
          <a:srgbClr val="AAAAAD"/>
        </a:accent3>
        <a:accent4>
          <a:srgbClr val="DADADA"/>
        </a:accent4>
        <a:accent5>
          <a:srgbClr val="CAB8FF"/>
        </a:accent5>
        <a:accent6>
          <a:srgbClr val="B9B9E7"/>
        </a:accent6>
        <a:hlink>
          <a:srgbClr val="CCCC00"/>
        </a:hlink>
        <a:folHlink>
          <a:srgbClr val="CC9900"/>
        </a:folHlink>
      </a:clrScheme>
      <a:clrMap bg1="dk2" tx1="lt1" bg2="dk1" tx2="lt2" accent1="accent1" accent2="accent2" accent3="accent3" accent4="accent4" accent5="accent5" accent6="accent6" hlink="hlink" folHlink="folHlink"/>
    </a:extraClrScheme>
    <a:extraClrScheme>
      <a:clrScheme name="Квадрант 6">
        <a:dk1>
          <a:srgbClr val="000000"/>
        </a:dk1>
        <a:lt1>
          <a:srgbClr val="FFFFFF"/>
        </a:lt1>
        <a:dk2>
          <a:srgbClr val="000000"/>
        </a:dk2>
        <a:lt2>
          <a:srgbClr val="669966"/>
        </a:lt2>
        <a:accent1>
          <a:srgbClr val="CCCCFF"/>
        </a:accent1>
        <a:accent2>
          <a:srgbClr val="9999CC"/>
        </a:accent2>
        <a:accent3>
          <a:srgbClr val="FFFFFF"/>
        </a:accent3>
        <a:accent4>
          <a:srgbClr val="000000"/>
        </a:accent4>
        <a:accent5>
          <a:srgbClr val="E2E2FF"/>
        </a:accent5>
        <a:accent6>
          <a:srgbClr val="8A8AB9"/>
        </a:accent6>
        <a:hlink>
          <a:srgbClr val="000066"/>
        </a:hlink>
        <a:folHlink>
          <a:srgbClr val="333399"/>
        </a:folHlink>
      </a:clrScheme>
      <a:clrMap bg1="lt1" tx1="dk1" bg2="lt2" tx2="dk2" accent1="accent1" accent2="accent2" accent3="accent3" accent4="accent4" accent5="accent5" accent6="accent6" hlink="hlink" folHlink="folHlink"/>
    </a:extraClrScheme>
    <a:extraClrScheme>
      <a:clrScheme name="Квадрант 7">
        <a:dk1>
          <a:srgbClr val="0099CC"/>
        </a:dk1>
        <a:lt1>
          <a:srgbClr val="FFFFFF"/>
        </a:lt1>
        <a:dk2>
          <a:srgbClr val="000099"/>
        </a:dk2>
        <a:lt2>
          <a:srgbClr val="FFFFFF"/>
        </a:lt2>
        <a:accent1>
          <a:srgbClr val="0099CC"/>
        </a:accent1>
        <a:accent2>
          <a:srgbClr val="6600FF"/>
        </a:accent2>
        <a:accent3>
          <a:srgbClr val="AAAACA"/>
        </a:accent3>
        <a:accent4>
          <a:srgbClr val="DADADA"/>
        </a:accent4>
        <a:accent5>
          <a:srgbClr val="AACAE2"/>
        </a:accent5>
        <a:accent6>
          <a:srgbClr val="5C00E7"/>
        </a:accent6>
        <a:hlink>
          <a:srgbClr val="FFCC00"/>
        </a:hlink>
        <a:folHlink>
          <a:srgbClr val="00CCFF"/>
        </a:folHlink>
      </a:clrScheme>
      <a:clrMap bg1="dk2" tx1="lt1" bg2="dk1" tx2="lt2" accent1="accent1" accent2="accent2" accent3="accent3" accent4="accent4" accent5="accent5" accent6="accent6" hlink="hlink" folHlink="folHlink"/>
    </a:extraClrScheme>
    <a:extraClrScheme>
      <a:clrScheme name="Квадрант 8">
        <a:dk1>
          <a:srgbClr val="000033"/>
        </a:dk1>
        <a:lt1>
          <a:srgbClr val="FFFFFF"/>
        </a:lt1>
        <a:dk2>
          <a:srgbClr val="003366"/>
        </a:dk2>
        <a:lt2>
          <a:srgbClr val="275C6D"/>
        </a:lt2>
        <a:accent1>
          <a:srgbClr val="A7D2DF"/>
        </a:accent1>
        <a:accent2>
          <a:srgbClr val="108DA6"/>
        </a:accent2>
        <a:accent3>
          <a:srgbClr val="FFFFFF"/>
        </a:accent3>
        <a:accent4>
          <a:srgbClr val="00002A"/>
        </a:accent4>
        <a:accent5>
          <a:srgbClr val="D0E5EC"/>
        </a:accent5>
        <a:accent6>
          <a:srgbClr val="0D7F96"/>
        </a:accent6>
        <a:hlink>
          <a:srgbClr val="666699"/>
        </a:hlink>
        <a:folHlink>
          <a:srgbClr val="9999FF"/>
        </a:folHlink>
      </a:clrScheme>
      <a:clrMap bg1="lt1" tx1="dk1" bg2="lt2" tx2="dk2" accent1="accent1" accent2="accent2" accent3="accent3" accent4="accent4" accent5="accent5" accent6="accent6" hlink="hlink" folHlink="folHlink"/>
    </a:extraClrScheme>
    <a:extraClrScheme>
      <a:clrScheme name="Квадрант 9">
        <a:dk1>
          <a:srgbClr val="CC3300"/>
        </a:dk1>
        <a:lt1>
          <a:srgbClr val="FFFFFF"/>
        </a:lt1>
        <a:dk2>
          <a:srgbClr val="000000"/>
        </a:dk2>
        <a:lt2>
          <a:srgbClr val="FFFFCC"/>
        </a:lt2>
        <a:accent1>
          <a:srgbClr val="FF9900"/>
        </a:accent1>
        <a:accent2>
          <a:srgbClr val="993300"/>
        </a:accent2>
        <a:accent3>
          <a:srgbClr val="AAAAAA"/>
        </a:accent3>
        <a:accent4>
          <a:srgbClr val="DADADA"/>
        </a:accent4>
        <a:accent5>
          <a:srgbClr val="FFCAAA"/>
        </a:accent5>
        <a:accent6>
          <a:srgbClr val="8A2D00"/>
        </a:accent6>
        <a:hlink>
          <a:srgbClr val="CEC5A2"/>
        </a:hlink>
        <a:folHlink>
          <a:srgbClr val="DDDDDD"/>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Quadrant</Template>
  <TotalTime>3114</TotalTime>
  <Words>3502</Words>
  <Application>Microsoft Office PowerPoint</Application>
  <PresentationFormat>Экран (4:3)</PresentationFormat>
  <Paragraphs>161</Paragraphs>
  <Slides>41</Slides>
  <Notes>2</Notes>
  <HiddenSlides>0</HiddenSlides>
  <MMClips>1</MMClips>
  <ScaleCrop>false</ScaleCrop>
  <HeadingPairs>
    <vt:vector size="8" baseType="variant">
      <vt:variant>
        <vt:lpstr>Использованные шрифты</vt:lpstr>
      </vt:variant>
      <vt:variant>
        <vt:i4>8</vt:i4>
      </vt:variant>
      <vt:variant>
        <vt:lpstr>Тема</vt:lpstr>
      </vt:variant>
      <vt:variant>
        <vt:i4>1</vt:i4>
      </vt:variant>
      <vt:variant>
        <vt:lpstr>Внедренные серверы OLE</vt:lpstr>
      </vt:variant>
      <vt:variant>
        <vt:i4>1</vt:i4>
      </vt:variant>
      <vt:variant>
        <vt:lpstr>Заголовки слайдов</vt:lpstr>
      </vt:variant>
      <vt:variant>
        <vt:i4>41</vt:i4>
      </vt:variant>
    </vt:vector>
  </HeadingPairs>
  <TitlesOfParts>
    <vt:vector size="51" baseType="lpstr">
      <vt:lpstr>Times New Roman</vt:lpstr>
      <vt:lpstr>Arial</vt:lpstr>
      <vt:lpstr>Wingdings</vt:lpstr>
      <vt:lpstr>Arial Unicode MS</vt:lpstr>
      <vt:lpstr>Arno Pro Smbd Subhead</vt:lpstr>
      <vt:lpstr>Franklin Gothic Medium</vt:lpstr>
      <vt:lpstr>Algerian</vt:lpstr>
      <vt:lpstr>Arial Black</vt:lpstr>
      <vt:lpstr>Квадрант</vt:lpstr>
      <vt:lpstr>Точечный рисунок</vt:lpstr>
      <vt:lpstr>лекция      на тему: «Некоторые аспекты патологического     воздействия на организм человека слабых спиртных «напитков».   О вреде пива»</vt:lpstr>
      <vt:lpstr>Слайд 2</vt:lpstr>
      <vt:lpstr>ФЗ «О государственном регулировании  производства и оборота этилового спирта и алкогольной продукции» 1995 № 171-ФЗ</vt:lpstr>
      <vt:lpstr>Слайд 4</vt:lpstr>
      <vt:lpstr>Слайд 5</vt:lpstr>
      <vt:lpstr>А что знаем о пиве мы?</vt:lpstr>
      <vt:lpstr>Шишечки хмеля - главный компонент для приготовления пива</vt:lpstr>
      <vt:lpstr>Слайд 8</vt:lpstr>
      <vt:lpstr>Слайд 9</vt:lpstr>
      <vt:lpstr>Пиво неминуемо ведет к импотенции</vt:lpstr>
      <vt:lpstr>Слайд 11</vt:lpstr>
      <vt:lpstr>Слайд 12</vt:lpstr>
      <vt:lpstr>Самогонный аппарат</vt:lpstr>
      <vt:lpstr>Слайд 14</vt:lpstr>
      <vt:lpstr>Слайд 15</vt:lpstr>
      <vt:lpstr>Слайд 16</vt:lpstr>
      <vt:lpstr>РАКА ГРУДИ</vt:lpstr>
      <vt:lpstr>N – нитрозодиметиламин  (Канцероген) </vt:lpstr>
      <vt:lpstr>катаракта</vt:lpstr>
      <vt:lpstr>«Баварское сердце»  пивного алкоголика</vt:lpstr>
      <vt:lpstr>«Баварское сердце»  пивного алкоголика</vt:lpstr>
      <vt:lpstr>Слайд 22</vt:lpstr>
      <vt:lpstr>Слайд 23</vt:lpstr>
      <vt:lpstr>БЕЗАЛКОГОЛЬНОЕ    ПИВО</vt:lpstr>
      <vt:lpstr>Слайд 25</vt:lpstr>
      <vt:lpstr>Главный санитарный врач РФ Геннадий Онищенко:  </vt:lpstr>
      <vt:lpstr>Самые пивные страны мира</vt:lpstr>
      <vt:lpstr>          НЕВСКОЕ - ДАНИЯ                          СТАРЫЙ МЕЛЬНИК - ТУРЦИЯ            ТОЛСТЯК - БЕЛЬГИЯ                      БОЧКАРЕВ - ИСЛАНДИЯ            ЗОЛОТАЯ БОЧКА - ЮАР                МИЛЛЕР - АМЕРИКА            ХОЛСТЕН - ГЕРМАНИЯ                  БАЛТИКА – СКАНДИНАВИЯ </vt:lpstr>
      <vt:lpstr>Хмель - Германия, Чехия.   Солод -       Дания, Франция, Финляндия</vt:lpstr>
      <vt:lpstr>Слайд 30</vt:lpstr>
      <vt:lpstr>Алкоголь, эмоции, творчество.</vt:lpstr>
      <vt:lpstr>Эксперимент  с  крысой</vt:lpstr>
      <vt:lpstr>Слайд 33</vt:lpstr>
      <vt:lpstr>Что же делать в этой тяжелой ситуации?</vt:lpstr>
      <vt:lpstr>Полностью отказаться от пива</vt:lpstr>
      <vt:lpstr>Алкоголь в любых дозах ведет к деградации</vt:lpstr>
      <vt:lpstr>Пиво – это ценный пищевой продукт Пиво -  это необходимый для нашего       здоровья напиток Пиво -  модный  стиль жизни Пиво -  уверенность в завтрашнем дне Пиво - … </vt:lpstr>
      <vt:lpstr>Только трезвая Россия станет Великой!</vt:lpstr>
      <vt:lpstr>Слайд 39</vt:lpstr>
      <vt:lpstr>Слайд 40</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Роман Михайлович</dc:creator>
  <cp:lastModifiedBy>Усов Роман Михайлович</cp:lastModifiedBy>
  <cp:revision>225</cp:revision>
  <dcterms:created xsi:type="dcterms:W3CDTF">1601-01-01T00:00:00Z</dcterms:created>
  <dcterms:modified xsi:type="dcterms:W3CDTF">2016-11-14T08:37:37Z</dcterms:modified>
</cp:coreProperties>
</file>