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Default Extension="wmf" ContentType="image/x-wmf"/>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0"/>
  </p:notesMasterIdLst>
  <p:sldIdLst>
    <p:sldId id="256" r:id="rId2"/>
    <p:sldId id="262" r:id="rId3"/>
    <p:sldId id="263" r:id="rId4"/>
    <p:sldId id="266" r:id="rId5"/>
    <p:sldId id="267" r:id="rId6"/>
    <p:sldId id="269" r:id="rId7"/>
    <p:sldId id="270"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 id="306" r:id="rId31"/>
    <p:sldId id="307" r:id="rId32"/>
    <p:sldId id="308" r:id="rId33"/>
    <p:sldId id="309" r:id="rId34"/>
    <p:sldId id="310" r:id="rId35"/>
    <p:sldId id="311" r:id="rId36"/>
    <p:sldId id="312" r:id="rId37"/>
    <p:sldId id="313" r:id="rId38"/>
    <p:sldId id="314" r:id="rId39"/>
    <p:sldId id="315" r:id="rId40"/>
    <p:sldId id="316" r:id="rId41"/>
    <p:sldId id="317" r:id="rId42"/>
    <p:sldId id="318" r:id="rId43"/>
    <p:sldId id="319" r:id="rId44"/>
    <p:sldId id="320" r:id="rId45"/>
    <p:sldId id="321" r:id="rId46"/>
    <p:sldId id="322" r:id="rId47"/>
    <p:sldId id="323" r:id="rId48"/>
    <p:sldId id="324" r:id="rId49"/>
    <p:sldId id="325" r:id="rId50"/>
    <p:sldId id="326" r:id="rId51"/>
    <p:sldId id="327" r:id="rId52"/>
    <p:sldId id="328" r:id="rId53"/>
    <p:sldId id="329" r:id="rId54"/>
    <p:sldId id="330" r:id="rId55"/>
    <p:sldId id="331" r:id="rId56"/>
    <p:sldId id="332" r:id="rId57"/>
    <p:sldId id="333" r:id="rId58"/>
    <p:sldId id="334" r:id="rId59"/>
    <p:sldId id="335" r:id="rId60"/>
    <p:sldId id="336" r:id="rId61"/>
    <p:sldId id="337" r:id="rId62"/>
    <p:sldId id="338" r:id="rId63"/>
    <p:sldId id="339" r:id="rId64"/>
    <p:sldId id="340" r:id="rId65"/>
    <p:sldId id="341" r:id="rId66"/>
    <p:sldId id="342" r:id="rId67"/>
    <p:sldId id="343" r:id="rId68"/>
    <p:sldId id="344" r:id="rId69"/>
    <p:sldId id="345" r:id="rId70"/>
    <p:sldId id="346" r:id="rId71"/>
    <p:sldId id="347" r:id="rId72"/>
    <p:sldId id="350" r:id="rId73"/>
    <p:sldId id="351" r:id="rId74"/>
    <p:sldId id="352" r:id="rId75"/>
    <p:sldId id="349" r:id="rId76"/>
    <p:sldId id="353" r:id="rId77"/>
    <p:sldId id="354" r:id="rId78"/>
    <p:sldId id="355" r:id="rId79"/>
    <p:sldId id="356" r:id="rId80"/>
    <p:sldId id="357" r:id="rId81"/>
    <p:sldId id="358" r:id="rId82"/>
    <p:sldId id="359" r:id="rId83"/>
    <p:sldId id="360" r:id="rId84"/>
    <p:sldId id="361" r:id="rId85"/>
    <p:sldId id="362" r:id="rId86"/>
    <p:sldId id="363" r:id="rId87"/>
    <p:sldId id="364" r:id="rId88"/>
    <p:sldId id="365" r:id="rId89"/>
  </p:sldIdLst>
  <p:sldSz cx="9144000" cy="6858000" type="screen4x3"/>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Раздел по умолчанию" id="{20E67C5A-363F-48BF-81D5-CF100247A44C}">
          <p14:sldIdLst>
            <p14:sldId id="256"/>
            <p14:sldId id="262"/>
            <p14:sldId id="263"/>
            <p14:sldId id="266"/>
            <p14:sldId id="267"/>
            <p14:sldId id="269"/>
            <p14:sldId id="270"/>
            <p14:sldId id="284"/>
            <p14:sldId id="285"/>
            <p14:sldId id="286"/>
            <p14:sldId id="287"/>
            <p14:sldId id="288"/>
            <p14:sldId id="289"/>
            <p14:sldId id="290"/>
            <p14:sldId id="291"/>
            <p14:sldId id="292"/>
            <p14:sldId id="293"/>
            <p14:sldId id="294"/>
            <p14:sldId id="295"/>
            <p14:sldId id="296"/>
            <p14:sldId id="297"/>
            <p14:sldId id="298"/>
            <p14:sldId id="299"/>
            <p14:sldId id="300"/>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 id="342"/>
            <p14:sldId id="343"/>
            <p14:sldId id="344"/>
            <p14:sldId id="345"/>
            <p14:sldId id="346"/>
            <p14:sldId id="347"/>
            <p14:sldId id="350"/>
            <p14:sldId id="351"/>
            <p14:sldId id="352"/>
            <p14:sldId id="349"/>
            <p14:sldId id="353"/>
            <p14:sldId id="354"/>
            <p14:sldId id="355"/>
            <p14:sldId id="356"/>
            <p14:sldId id="357"/>
            <p14:sldId id="358"/>
            <p14:sldId id="359"/>
            <p14:sldId id="360"/>
            <p14:sldId id="361"/>
            <p14:sldId id="362"/>
            <p14:sldId id="363"/>
            <p14:sldId id="364"/>
            <p14:sldId id="36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10" autoAdjust="0"/>
  </p:normalViewPr>
  <p:slideViewPr>
    <p:cSldViewPr>
      <p:cViewPr varScale="1">
        <p:scale>
          <a:sx n="51" d="100"/>
          <a:sy n="51" d="100"/>
        </p:scale>
        <p:origin x="-82" y="-350"/>
      </p:cViewPr>
      <p:guideLst>
        <p:guide orient="horz" pos="2160"/>
        <p:guide pos="2880"/>
      </p:guideLst>
    </p:cSldViewPr>
  </p:slideViewPr>
  <p:outlineViewPr>
    <p:cViewPr>
      <p:scale>
        <a:sx n="33" d="100"/>
        <a:sy n="33" d="100"/>
      </p:scale>
      <p:origin x="3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0DB164B-4F71-4751-8163-F6633561FE0D}" type="datetimeFigureOut">
              <a:rPr lang="ru-RU" smtClean="0"/>
              <a:pPr/>
              <a:t>14.11.2016</a:t>
            </a:fld>
            <a:endParaRPr lang="ru-RU"/>
          </a:p>
        </p:txBody>
      </p:sp>
      <p:sp>
        <p:nvSpPr>
          <p:cNvPr id="4" name="Образ слайда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07A0C3F-4DF1-4BEE-B52B-61AA43B9E043}" type="slidenum">
              <a:rPr lang="ru-RU" smtClean="0"/>
              <a:pPr/>
              <a:t>‹#›</a:t>
            </a:fld>
            <a:endParaRPr lang="ru-RU"/>
          </a:p>
        </p:txBody>
      </p:sp>
    </p:spTree>
    <p:extLst>
      <p:ext uri="{BB962C8B-B14F-4D97-AF65-F5344CB8AC3E}">
        <p14:creationId xmlns:p14="http://schemas.microsoft.com/office/powerpoint/2010/main" xmlns="" val="2212715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07A0C3F-4DF1-4BEE-B52B-61AA43B9E043}" type="slidenum">
              <a:rPr lang="ru-RU" smtClean="0"/>
              <a:pPr/>
              <a:t>1</a:t>
            </a:fld>
            <a:endParaRPr lang="ru-RU"/>
          </a:p>
        </p:txBody>
      </p:sp>
    </p:spTree>
    <p:extLst>
      <p:ext uri="{BB962C8B-B14F-4D97-AF65-F5344CB8AC3E}">
        <p14:creationId xmlns:p14="http://schemas.microsoft.com/office/powerpoint/2010/main" xmlns="" val="1813261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8C526C5E-F455-4AF3-9F2A-B3E041EA03A1}" type="slidenum">
              <a:rPr lang="ru-RU"/>
              <a:pPr eaLnBrk="1" hangingPunct="1"/>
              <a:t>41</a:t>
            </a:fld>
            <a:endParaRPr lang="ru-RU"/>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lnSpc>
                <a:spcPct val="80000"/>
              </a:lnSpc>
            </a:pPr>
            <a:r>
              <a:rPr lang="ru-RU" sz="800" smtClean="0"/>
              <a:t>Давно было отмечено, что употребление алкогольных изделий приводит к феминизации мужчин и маскулинизации женщин, т.е. у мужчин появляются некоторые женские признаки и развивается импотенция, а женщины становятся более "мужественными" — грубеет голос, характер, появляется растительность на лице. Среди всего разнообразия алкоголя, доступного на данный момент, именно пиво оказывает наиболее негативное влияние на содержание половых гормонов в организме мужчин и женщин. К сути этого явления официальная наука вплотную подобралась только в 1999 году. Оказалось, что в "шишечках" хмеля, используемых для придания пиву специфического горьковатого вкуса, содержится 8-пренилнарингенин (8-ПН) – вещество, относящиеся к классу фитоэстрогенов ("фито" – растение, "эстроген" – женский половой гормон)</a:t>
            </a:r>
            <a:r>
              <a:rPr lang="ru-RU" sz="800" b="1" smtClean="0"/>
              <a:t>1</a:t>
            </a:r>
            <a:r>
              <a:rPr lang="ru-RU" sz="800" smtClean="0"/>
              <a:t>.</a:t>
            </a:r>
          </a:p>
          <a:p>
            <a:pPr eaLnBrk="1" hangingPunct="1">
              <a:lnSpc>
                <a:spcPct val="80000"/>
              </a:lnSpc>
            </a:pPr>
            <a:r>
              <a:rPr lang="ru-RU" sz="800" smtClean="0"/>
              <a:t>Подобные соединения находят и в некоторых других растениях, например, в красном клевере, люцерне. Народная медицина давно знала об этом явлении, и поэтому пастухи тщательно следили, чтобы скот не потреблял слишком много таких растений. В противном случае это грозит бесплодием, что и наблюдалось, например, в Австралии при выпасе овец исключительно на красном клевере</a:t>
            </a:r>
            <a:r>
              <a:rPr lang="ru-RU" sz="800" b="1" smtClean="0"/>
              <a:t>2</a:t>
            </a:r>
            <a:r>
              <a:rPr lang="ru-RU" sz="800" smtClean="0"/>
              <a:t>. Однако следует отметить, что 8-ПН превосходит по своей гормональной силе все остальные фитоэстрогены в 10-100 раз и приближается по активности к человеческому гормону – эстрогену</a:t>
            </a:r>
            <a:r>
              <a:rPr lang="ru-RU" sz="800" b="1" smtClean="0"/>
              <a:t>3</a:t>
            </a:r>
            <a:r>
              <a:rPr lang="ru-RU" sz="800" smtClean="0"/>
              <a:t>. Факт этот начиная с 1999 года активно обсуждается в специализированной научной литературе, но для широкого круга читателей эта информация остается практически закрытой.</a:t>
            </a:r>
          </a:p>
          <a:p>
            <a:pPr eaLnBrk="1" hangingPunct="1">
              <a:lnSpc>
                <a:spcPct val="80000"/>
              </a:lnSpc>
            </a:pPr>
            <a:r>
              <a:rPr lang="ru-RU" sz="800" smtClean="0"/>
              <a:t>Что такое половые гормоны? Половые гормоны регулируют формирование и функционирование половых органов, проявление вторичных половых признаков и некоторые стороны поведения человека. Если говорить о различиях между мужчиной и женщиной, то они в первую очередь определя­ются тем, что в организме мужчины вырабатывается мужской гормон (тестостерон), а в организме женщины – женский (эстроген). Именно действие этих веществ определяет не только внешнее отличие мужчины от женщины (без них внутренние и внешние половые органы вообще не формируются), но дает мужчине большую мышечную силу, соответствующую фигуру, растительность на лице, мужской голос и характер, а женщине – женскую фигуру, отсутствие волос на лице, более мягкий голос и женский характер.</a:t>
            </a:r>
          </a:p>
          <a:p>
            <a:pPr eaLnBrk="1" hangingPunct="1">
              <a:lnSpc>
                <a:spcPct val="80000"/>
              </a:lnSpc>
            </a:pPr>
            <a:r>
              <a:rPr lang="ru-RU" sz="800" smtClean="0"/>
              <a:t>Если человек начинает принимать несвойственный ему гормон, то его облик, голос, характер стремительно меняются. Этим пользуются люди, которые сознательно хотят изменить свою половую принадлежность.</a:t>
            </a:r>
          </a:p>
          <a:p>
            <a:pPr eaLnBrk="1" hangingPunct="1">
              <a:lnSpc>
                <a:spcPct val="80000"/>
              </a:lnSpc>
            </a:pPr>
            <a:r>
              <a:rPr lang="ru-RU" sz="800" smtClean="0"/>
              <a:t>Важной особенностью гормонов является их высокая активность даже в низких концентрациях. Так, в организме здоровой женщины в сутки вырабатывается всего лишь 0.3-0.7мг эстрогена, что по весу соответствует половине крупинки сахара! Этого количества вполне достаточно, чтобы человек был женщиной. Действующая концентрация женского гормона в 1л пива может достигать 0.15мг в пересчете на эстроген</a:t>
            </a:r>
            <a:r>
              <a:rPr lang="ru-RU" sz="800" b="1" smtClean="0"/>
              <a:t>4</a:t>
            </a:r>
            <a:r>
              <a:rPr lang="ru-RU" sz="800" smtClean="0"/>
              <a:t>. Здесь, однако, нужно отметить, что 90% фитоэстрогена в пиве содержится в неактивной форме, но у 30% европейцев микрофлора кишечника работает таким образом, что переводит гормон в активную форму уже внутри организма – в тонком кишечнике</a:t>
            </a:r>
            <a:r>
              <a:rPr lang="ru-RU" sz="800" b="1" smtClean="0"/>
              <a:t>5</a:t>
            </a:r>
            <a:r>
              <a:rPr lang="ru-RU" sz="800" smtClean="0"/>
              <a:t>.</a:t>
            </a:r>
          </a:p>
          <a:p>
            <a:pPr eaLnBrk="1" hangingPunct="1">
              <a:lnSpc>
                <a:spcPct val="80000"/>
              </a:lnSpc>
            </a:pPr>
            <a:r>
              <a:rPr lang="ru-RU" sz="800" smtClean="0"/>
              <a:t>Что дает пиво мужчине? Мужчина, потребляя пиво, в существенной степени замещает в собственном организме мужской гормон на женский</a:t>
            </a:r>
            <a:r>
              <a:rPr lang="ru-RU" sz="800" b="1" smtClean="0"/>
              <a:t>6</a:t>
            </a:r>
            <a:r>
              <a:rPr lang="ru-RU" sz="800" smtClean="0"/>
              <a:t>. Раньше мужской гормон давал ему активность, волевые качества, стремление к победе, желание лидировать, а теперь мы получаем безвольное, апатичное существо промежуточного рода, способное лишь лежать на диване и тупо смотреть в телевизор. Далее могут появиться раздражительность и стервозность.</a:t>
            </a:r>
          </a:p>
          <a:p>
            <a:pPr eaLnBrk="1" hangingPunct="1">
              <a:lnSpc>
                <a:spcPct val="80000"/>
              </a:lnSpc>
            </a:pPr>
            <a:r>
              <a:rPr lang="ru-RU" sz="800" smtClean="0"/>
              <a:t>Фигура такого существа тоже меняется – расширяется таз, жир откладыва­ется по женскому типу – на бедрах. Мышцы живота слабеют, и появляется "пивной живот". Разрастаются грудные железы, теперь, заплывшие жиром, они болтаются впереди, интересным образом дополняя облик этого "мужчины". По некоторым данным, в запущенных случаях из этих грудей начинает сочиться молозиво</a:t>
            </a:r>
            <a:r>
              <a:rPr lang="ru-RU" sz="800" b="1" smtClean="0"/>
              <a:t>7</a:t>
            </a:r>
            <a:r>
              <a:rPr lang="ru-RU" sz="800" smtClean="0"/>
              <a:t>.</a:t>
            </a:r>
          </a:p>
          <a:p>
            <a:pPr eaLnBrk="1" hangingPunct="1">
              <a:lnSpc>
                <a:spcPct val="80000"/>
              </a:lnSpc>
            </a:pPr>
            <a:r>
              <a:rPr lang="ru-RU" sz="800" smtClean="0"/>
              <a:t>Сердце, вынужденное каждый день перекачивать излишнее количество жидкости, поступающей с пивом, заметно увеличивается в размерах, его стенки становятся более тонкими и дряблыми, снаружи оно зарастает жиром. Развивается ишемическая болезнь сердца и увеличивается риск инфаркта, физические нагрузки переносятся все более и более тяжело, появляется отдышка. Врачи называют этот синдром "пивное" или "баварское" сердце</a:t>
            </a:r>
            <a:r>
              <a:rPr lang="ru-RU" sz="800" b="1" smtClean="0"/>
              <a:t>7</a:t>
            </a:r>
            <a:r>
              <a:rPr lang="ru-RU" sz="800" smtClean="0"/>
              <a:t>.</a:t>
            </a:r>
          </a:p>
          <a:p>
            <a:pPr eaLnBrk="1" hangingPunct="1">
              <a:lnSpc>
                <a:spcPct val="80000"/>
              </a:lnSpc>
            </a:pPr>
            <a:r>
              <a:rPr lang="ru-RU" sz="800" smtClean="0"/>
              <a:t>Все более проблематичным становится выполнение мужских обязанностей, постепенно развивается импотенция, влечение к женщине заменяется влечением к алкоголю. Таким образом, подтверждаются слова первого рейхсканцлера Германии Бисмарка: "От пива делаются ленивыми, глупыми и бессильными" (имеется в виду мужское бессилие).</a:t>
            </a:r>
          </a:p>
          <a:p>
            <a:pPr eaLnBrk="1" hangingPunct="1">
              <a:lnSpc>
                <a:spcPct val="80000"/>
              </a:lnSpc>
            </a:pPr>
            <a:r>
              <a:rPr lang="ru-RU" sz="800" smtClean="0"/>
              <a:t>Что дает пиво женщине? Женский организм работает сложнее и изящнее мужского, в нем каждый месяц гормональный фон существенным образом меняется, и вторжение в этот тонкий механизм введением фитоэстрогенов или других гормональных препаратов грозит серьезными последствиями вплоть до бесплодия (как у овец в Австралии). В нормальном состоянии организм женщины сам вырабатывает столько эстрогена, сколько ей в данный момент нужно. Если женщина пьет пиво и таким образом вводит в свой организм дополнительное количество женского гормона, то это может приводить, как показано в опытах на крысах, к увеличению матки, разрастанию тканей матки и влагалища, выделению излишнего секрета и слизи в фаллопиевых трубах,</a:t>
            </a:r>
            <a:r>
              <a:rPr lang="ru-RU" sz="800" b="1" smtClean="0"/>
              <a:t>8,9</a:t>
            </a:r>
            <a:r>
              <a:rPr lang="ru-RU" sz="800" smtClean="0"/>
              <a:t> нарушению менструального цикла</a:t>
            </a:r>
            <a:r>
              <a:rPr lang="ru-RU" sz="800" b="1" smtClean="0"/>
              <a:t>3</a:t>
            </a:r>
            <a:r>
              <a:rPr lang="ru-RU" sz="800" smtClean="0"/>
              <a:t>. Все это ставит под вопрос пригодность такой женщины для продолжения рода. Действие хмеля на женщин было давно известно. Так, их старались не использовать для сборки "шишечек" хмеля на плантациях, поскольку при такой работе у большинства женщин вскоре открывалось кровотечение вне зависимости от внутреннего месячного цикла</a:t>
            </a:r>
            <a:r>
              <a:rPr lang="ru-RU" sz="800" b="1" smtClean="0"/>
              <a:t>1,3</a:t>
            </a:r>
            <a:r>
              <a:rPr lang="ru-RU" sz="800" smtClean="0"/>
              <a:t>.</a:t>
            </a:r>
          </a:p>
          <a:p>
            <a:pPr eaLnBrk="1" hangingPunct="1">
              <a:lnSpc>
                <a:spcPct val="80000"/>
              </a:lnSpc>
            </a:pPr>
            <a:r>
              <a:rPr lang="ru-RU" sz="800" smtClean="0"/>
              <a:t>Если у мужчин употребление пива снижает влечение к противоположному полу, то у женщин наоборот увеличивает, что вносит дисгармонию в семейные отношения. Особенно грустно наблюдать девушку с бутылкой пива в одной руке и сигаретой в другой, висящую на каком-нибудь парне на виду у прохожих. Это можно назвать синдромом "кошачьей течки", когда половое влечение у девушки настолько увеличено, что она уже теряет присущую ей скромность и начинает играть активную, доминирующую роль, навязываясь парню. Мимоходом отметим, что в табачном дыме обнаружен целый спектр фитоэстрогенов</a:t>
            </a:r>
            <a:r>
              <a:rPr lang="ru-RU" sz="800" b="1" smtClean="0"/>
              <a:t>10</a:t>
            </a:r>
            <a:r>
              <a:rPr lang="ru-RU" sz="800" smtClean="0"/>
              <a:t>, а у мужчин курение ведет к импотенции, развивающейся в течение 10-20 лет. Течка является состоянием помешательства, когда разум уже не в состоянии контролировать гипертрофированное желание. К сожалению, девушки иногда принимают это за норму и не подозревают о причинах этого психического расстройства – пиве, курении и сопутствующей рекламе, навязывающий соответствующий стиль жизни и поведения.</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B49D5257-B953-4462-B7A1-A95A32A75C81}" type="slidenum">
              <a:rPr lang="ru-RU"/>
              <a:pPr eaLnBrk="1" hangingPunct="1"/>
              <a:t>42</a:t>
            </a:fld>
            <a:endParaRPr lang="ru-RU"/>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lnSpc>
                <a:spcPct val="80000"/>
              </a:lnSpc>
            </a:pPr>
            <a:r>
              <a:rPr lang="ru-RU" sz="800" smtClean="0"/>
              <a:t>Не хочу, однако, чтобы данная статья была расценена, как призыв переходить с пива на более крепкие алкогольные изделия – вино и водку. Именно по такому ложному пути направляется начинающий алкоголик, постепенно увеличивая крепость и потребляемую дозу! Нужно отметить, что любое спиртное ведет к гормональным нарушениям у мужчин и женщин, поскольку с течением времени алкоголь угнетает функции и приводит к перерождению тканей семенников, яичников, надпочечников и печени, т.е. органов, регулирующих гормональный фон человека. Но основной удар алкоголь наносит по мозгу, убивая его клетки и нарушая в первую очередь самые тонкие функции коры головного мозга. Таким образом, несколько упрощая проблему, можно сказать, что если человек хочет сначала стать моральным уродом, а уже потом импотентом, то он пьет водку, а если предпочитает обратную последовательность – сперва импотенция и уже потом дебилизм, то пьет пиво. Нормальному человеку ни пиво, ни водка не нужны.</a:t>
            </a:r>
          </a:p>
          <a:p>
            <a:pPr eaLnBrk="1" hangingPunct="1">
              <a:lnSpc>
                <a:spcPct val="80000"/>
              </a:lnSpc>
            </a:pPr>
            <a:r>
              <a:rPr lang="ru-RU" sz="800" smtClean="0"/>
              <a:t>Впрочем, мужчин и женщин, пристрастившихся к пиву, можно обнадежить – навсегда расставшись с этим пойлом, они дадут своему организму возможность восстановить изначальный гормональный статус и с течением времени смогут вернуть себе утраченное здоровье. Только отказаться от пива для таких людей порой бывает очень сложно. Почему? Здесь уместно опять вспомнить о хмеле.</a:t>
            </a:r>
          </a:p>
          <a:p>
            <a:pPr eaLnBrk="1" hangingPunct="1">
              <a:lnSpc>
                <a:spcPct val="80000"/>
              </a:lnSpc>
            </a:pPr>
            <a:r>
              <a:rPr lang="ru-RU" sz="800" smtClean="0"/>
              <a:t>С точки зрения ботаники ближайшим родственником хмеля является конопля</a:t>
            </a:r>
            <a:r>
              <a:rPr lang="ru-RU" sz="800" b="1" smtClean="0"/>
              <a:t>11</a:t>
            </a:r>
            <a:r>
              <a:rPr lang="ru-RU" sz="800" smtClean="0"/>
              <a:t>, их даже можно скрещивать и получать гибриды. Конопля является источником таких наркотиков, как марихуана и гашиш. И в хмеле эти наркотические вещес­тва тоже содержатся, пусть и в более низкой концентрации</a:t>
            </a:r>
            <a:r>
              <a:rPr lang="ru-RU" sz="800" b="1" smtClean="0"/>
              <a:t>11</a:t>
            </a:r>
            <a:r>
              <a:rPr lang="ru-RU" sz="800" smtClean="0"/>
              <a:t>. Помимо этого хмель вырабатывает немного морфина</a:t>
            </a:r>
            <a:r>
              <a:rPr lang="ru-RU" sz="800" b="1" smtClean="0"/>
              <a:t>12</a:t>
            </a:r>
            <a:r>
              <a:rPr lang="ru-RU" sz="800" smtClean="0"/>
              <a:t> - действующего начала опиума и героина. На самом деле содержащийся в пиве алкоголь тоже является наркоти­ком, к которому формируется болезненное пристрастие – таково мнение Всемирной организации здравоохранения, утвержденное еще в 1975 году. Этот же факт отмечается в ГОСТ 5964-82 на этанол: "Этиловый спирт – ... относится к сильнодействующим наркотикам". Но к пиву пристрастие формируется незаметнее и быстрее, чем к другим алкогольным изделиям, а лечится пивной алкоголизм с еще большим трудом, чем обычный. Таким образом, подразделяя наркотики на "стартовые" и "добивающие", отнесем табак и пиво к стартовым наркотикам. Пиво особенно опасно тем, что именно через него осуществляется очень раннее, зачастую до 7 лет, приобщение детей к алкоголю. Это обстоятельство имеет крайне негативные последствия для дальнейшего умственного, физического и полового развития подростков.</a:t>
            </a:r>
          </a:p>
          <a:p>
            <a:pPr eaLnBrk="1" hangingPunct="1">
              <a:lnSpc>
                <a:spcPct val="80000"/>
              </a:lnSpc>
            </a:pPr>
            <a:r>
              <a:rPr lang="ru-RU" sz="800" smtClean="0"/>
              <a:t>Пару слов о том, как делают традиционное пиво. Алкогольное брожение осуществляется на основе ячменного солода, сахары которого перерабатыва­ются пивными дрожжами в этиловый спирт. Однако помимо этилового спирта дрожжи всегда выделяют еще целый "букет" веществ – широкий набор спиртов (метиловый, пропиловый, изо-амиловый и др.), сложные эфиры, альдегиды, кетоны – все то, что называют "сивушные масла". По мере накопления этих ядов и этилового спирта дрожжи погибают, потому что среда становится непригодной для их дальнейшей жизни. Готовое пиво реализуют потребителям, иногда даже не отфильтровав останки этих микроорганизмов.</a:t>
            </a:r>
          </a:p>
          <a:p>
            <a:pPr eaLnBrk="1" hangingPunct="1">
              <a:lnSpc>
                <a:spcPct val="80000"/>
              </a:lnSpc>
            </a:pPr>
            <a:r>
              <a:rPr lang="ru-RU" sz="800" smtClean="0"/>
              <a:t>В народе правильно говорят: "Пиво – не водка". Действительно, по своим токсикологическим характеристикам пиво, с учетом потребляемого количества, гораздо хуже водки, оно даже хуже самогона! Ведь производители водки используют для ее приготовления спирт, прошедший специальную очистку. И хотя спирт – это яд, разрушающий в первую очередь мозг, но они гордятся тем, что очистили его от сивушных масел – еще более токсичных веществ. Даже самогонщики не разливают брагу просто так по банкам, а все-таки ее перегоняют, тем самым хоть частично очищая спирт от тяжелых компонентов сивухи. Согласно ГОСТ Р 51355-99 на водку, содержание в ней сивушного масла не может превышать 3 мг/л, а в пиве содержание этих токсинов составляет 50-100 мг/л! Именно поэтому отравление пивом получается более тяжелым. Однако сивушный привкус в пиве плохо ощущается, потому что он перебит горечью хмеля, специально добавляемого туда. Интересно отметить, что в шишечках хмеля также содержаться некоторые высшие спирты, причем некоторые из них имеют отчетливое действие на деятельность мозга</a:t>
            </a:r>
            <a:r>
              <a:rPr lang="ru-RU" sz="800" b="1" smtClean="0"/>
              <a:t>11</a:t>
            </a:r>
            <a:r>
              <a:rPr lang="ru-RU" sz="800" smtClean="0"/>
              <a:t>.</a:t>
            </a:r>
          </a:p>
          <a:p>
            <a:pPr eaLnBrk="1" hangingPunct="1">
              <a:lnSpc>
                <a:spcPct val="80000"/>
              </a:lnSpc>
            </a:pPr>
            <a:r>
              <a:rPr lang="ru-RU" sz="800" smtClean="0"/>
              <a:t>Широкомасштабных исследований воздействия пива на организм человека до сих пор не проведено, что впрочем, понятно, учитывая заинтересованность сторон. Однако есть данные, что употребление пива повышает более, чем на 30% вероятность развития рака груди, причем отсутствует четкая зависимость от выпиваемой дозы пива</a:t>
            </a:r>
            <a:r>
              <a:rPr lang="ru-RU" sz="800" b="1" smtClean="0"/>
              <a:t>13</a:t>
            </a:r>
            <a:r>
              <a:rPr lang="ru-RU" sz="800" smtClean="0"/>
              <a:t>.</a:t>
            </a:r>
          </a:p>
          <a:p>
            <a:pPr eaLnBrk="1" hangingPunct="1">
              <a:lnSpc>
                <a:spcPct val="80000"/>
              </a:lnSpc>
            </a:pPr>
            <a:r>
              <a:rPr lang="ru-RU" sz="800" smtClean="0"/>
              <a:t>Пиво вызывает целый спектр глазных болезней</a:t>
            </a:r>
            <a:r>
              <a:rPr lang="ru-RU" sz="800" b="1" smtClean="0"/>
              <a:t>14</a:t>
            </a:r>
            <a:r>
              <a:rPr lang="ru-RU" sz="800" smtClean="0"/>
              <a:t>. Риск развития катаракты и макулопатии (дистрофии желтого пятна, ведущей к слепоте) увеличивается в 1.5-3 раза</a:t>
            </a:r>
            <a:r>
              <a:rPr lang="ru-RU" sz="800" b="1" smtClean="0"/>
              <a:t>15</a:t>
            </a:r>
            <a:r>
              <a:rPr lang="ru-RU" sz="800" smtClean="0"/>
              <a:t>,</a:t>
            </a:r>
            <a:r>
              <a:rPr lang="ru-RU" sz="800" b="1" smtClean="0"/>
              <a:t>16</a:t>
            </a:r>
            <a:r>
              <a:rPr lang="ru-RU" sz="800" smtClean="0"/>
              <a:t>, а одновременное курение еще усиливает негативный эффект</a:t>
            </a:r>
            <a:r>
              <a:rPr lang="ru-RU" sz="800" b="1" smtClean="0"/>
              <a:t>17</a:t>
            </a:r>
            <a:r>
              <a:rPr lang="ru-RU" sz="800" smtClean="0"/>
              <a:t>,</a:t>
            </a:r>
            <a:r>
              <a:rPr lang="ru-RU" sz="800" b="1" smtClean="0"/>
              <a:t>18</a:t>
            </a:r>
            <a:r>
              <a:rPr lang="ru-RU" sz="800" smtClean="0"/>
              <a:t>.</a:t>
            </a:r>
          </a:p>
          <a:p>
            <a:pPr eaLnBrk="1" hangingPunct="1">
              <a:lnSpc>
                <a:spcPct val="80000"/>
              </a:lnSpc>
            </a:pPr>
            <a:r>
              <a:rPr lang="ru-RU" sz="800" smtClean="0"/>
              <a:t>Почему люди пьют пиво? Любители этого "напитка" говорят, что им нравится его вкус. Однако большинство людей припоминает, что сначала им не нравился вкус пива, они скорее находили его противным, но постепенно привыкли. Это можно сравнить с первой затяжкой табачного дыма - сначала противно, но, пересиливая себя, формируют это пристрастие. Многие любители пива отказываются употреблять безалкогольное пиво, ссылаясь на то, что у него хуже вкус, но статистические исследования показали, что в тестах с закрытыми этикетками они не отличают безалкогольное пиво от обычного</a:t>
            </a:r>
            <a:r>
              <a:rPr lang="ru-RU" sz="800" b="1" smtClean="0"/>
              <a:t>7</a:t>
            </a:r>
            <a:r>
              <a:rPr lang="ru-RU" sz="800" smtClean="0"/>
              <a:t>. Так почему же пьют пиво? На первом этапе его пьют, чтобы выглядеть "взрослым", а потом его пьют только потому, что в нем есть алкоголь. Так что все сводится к вопросу: "Почему люди одурманиваются?" Интересно отметить, что в СССР потребление пива начало заметно расти в 70-80 годы, когда государство тщетно пыта­лось вытеснить водку более слабыми "изделиями" и искусственно занижало цену на пиво. В итоге пиво пользовалось большим спросом именно потому, что это было самое дешевое спиртное в пересчете на алкоголь - на одну копейку можно было приобрести 1.2-1.4г "пивного" алкоголя и всего лишь 0.5г водочного. В 1960 году на душу населения в СССР в год приходилось 13л пива, в 1970 - 16л, в 1980 - 24л, в 1985 - 18л, к 1990 потребление вновь поднялось до 23л, а затем резко упало в связи с заметным удешевлением водки и появлением "питьевого" спирта – пивом стало невыгодно напиваться. Однако к середине 90-х годов пивоваренная промышленность в России начала оправляться: 1995 год - 12л, 1998 год - 22л, 1999 год - 29л, 2000 год - 37литров</a:t>
            </a:r>
            <a:r>
              <a:rPr lang="ru-RU" sz="800" b="1" smtClean="0"/>
              <a:t>7</a:t>
            </a:r>
            <a:r>
              <a:rPr lang="ru-RU" sz="800" smtClean="0"/>
              <a:t> на душу! Что происходит?!</a:t>
            </a:r>
          </a:p>
          <a:p>
            <a:pPr eaLnBrk="1" hangingPunct="1">
              <a:lnSpc>
                <a:spcPct val="80000"/>
              </a:lnSpc>
            </a:pPr>
            <a:r>
              <a:rPr lang="ru-RU" sz="800" smtClean="0"/>
              <a:t>Пивной рынок стал существенным образом переориентироваться на молодежь, для которой не столько важна цена, сколько "символические свойства" пива, активно продвигаемые рекламой. Важным этапом стала принятая в 1998г поправка, принятая думой при активном "содействии" пивоваров, выводящая пиво из-под действия закона, регулирующего рынок алкогольной продукции. Это позволило иностранным корпорациям прийти на наш рынок, наладить здесь крупное производство и сбыт пива, развернуть мощную рекламную компанию, навязывая соответствующие "ценности" нашим юношам и девушкам. Мало кто подозревает, что большая часть пивного рынка контролируется сейчас иностранным капиталом. "Балтика" - это Скандинавия, "Холстен" - Германия, "Невское" - Дания, "Миллер" - США, "Старый Мельник" - Турция, "Толстяк" - Бельгия, "Бочкарев" - Исландия, "Золотая Бочка" - Южная Африка. Большая часть сырья поставляется из-за границы. А что из России? Из России – деньги. Ваши деньги... В странах Западной Европы потребление пива снижается, даже в Германии и Бельгии, но производство при этом растет. Излишки этого плебейского пойла сливают в страны третьего мира.</a:t>
            </a:r>
          </a:p>
          <a:p>
            <a:pPr eaLnBrk="1" hangingPunct="1">
              <a:lnSpc>
                <a:spcPct val="80000"/>
              </a:lnSpc>
            </a:pPr>
            <a:r>
              <a:rPr lang="ru-RU" sz="800" smtClean="0"/>
              <a:t>Пойлом для плебеев пиво считалось в Римской империи. Сами римские граждане пиво не пили, а смердов, напивающихся пивом, презирали, считая скотиной. Таким образом, эти иноземные "благодетели" совмещают приятное с полезным – набивают свои карманы и очищают нашу страну от "излишнего" населения. Выполняют завет, озвученный Мадлен Олбрайт (бывший госсекретарь США) в 2000 году: "По мнению мирового сообщества в России экономически целесообразно проживание 15 миллионов человек...".</a:t>
            </a:r>
            <a:endParaRPr lang="ru-RU" sz="800" b="1" smtClean="0"/>
          </a:p>
          <a:p>
            <a:pPr eaLnBrk="1" hangingPunct="1">
              <a:lnSpc>
                <a:spcPct val="80000"/>
              </a:lnSpc>
            </a:pPr>
            <a:r>
              <a:rPr lang="ru-RU" sz="800" b="1" smtClean="0"/>
              <a:t>Последнее пожелание «Иванам»... </a:t>
            </a:r>
            <a:endParaRPr lang="ru-RU" sz="800" smtClean="0"/>
          </a:p>
          <a:p>
            <a:pPr eaLnBrk="1" hangingPunct="1">
              <a:lnSpc>
                <a:spcPct val="80000"/>
              </a:lnSpc>
            </a:pPr>
            <a:r>
              <a:rPr lang="ru-RU" sz="800" smtClean="0"/>
              <a:t>Мы славно гуляли в республике вашей,</a:t>
            </a:r>
          </a:p>
          <a:p>
            <a:pPr eaLnBrk="1" hangingPunct="1">
              <a:lnSpc>
                <a:spcPct val="80000"/>
              </a:lnSpc>
            </a:pPr>
            <a:r>
              <a:rPr lang="ru-RU" sz="800" smtClean="0"/>
              <a:t>Мы доллары черпали полною чашей.</a:t>
            </a:r>
          </a:p>
          <a:p>
            <a:pPr eaLnBrk="1" hangingPunct="1">
              <a:lnSpc>
                <a:spcPct val="80000"/>
              </a:lnSpc>
            </a:pPr>
            <a:r>
              <a:rPr lang="ru-RU" sz="800" smtClean="0"/>
              <a:t>Пока вы тут пили, мы вас разорили,</a:t>
            </a:r>
          </a:p>
          <a:p>
            <a:pPr eaLnBrk="1" hangingPunct="1">
              <a:lnSpc>
                <a:spcPct val="80000"/>
              </a:lnSpc>
            </a:pPr>
            <a:r>
              <a:rPr lang="ru-RU" sz="800" smtClean="0"/>
              <a:t>Заводы продали, богатыми стали. </a:t>
            </a:r>
          </a:p>
          <a:p>
            <a:pPr eaLnBrk="1" hangingPunct="1">
              <a:lnSpc>
                <a:spcPct val="80000"/>
              </a:lnSpc>
            </a:pPr>
            <a:r>
              <a:rPr lang="ru-RU" sz="800" smtClean="0"/>
              <a:t>И вам всем «здоровья», «живите богато»,</a:t>
            </a:r>
          </a:p>
          <a:p>
            <a:pPr eaLnBrk="1" hangingPunct="1">
              <a:lnSpc>
                <a:spcPct val="80000"/>
              </a:lnSpc>
            </a:pPr>
            <a:r>
              <a:rPr lang="ru-RU" sz="800" smtClean="0"/>
              <a:t>А мы отправляем ресурсы на запад.</a:t>
            </a:r>
          </a:p>
          <a:p>
            <a:pPr eaLnBrk="1" hangingPunct="1">
              <a:lnSpc>
                <a:spcPct val="80000"/>
              </a:lnSpc>
            </a:pPr>
            <a:r>
              <a:rPr lang="ru-RU" sz="800" smtClean="0"/>
              <a:t>И чтобы ни крошки у вас не осталось,</a:t>
            </a:r>
          </a:p>
          <a:p>
            <a:pPr eaLnBrk="1" hangingPunct="1">
              <a:lnSpc>
                <a:spcPct val="80000"/>
              </a:lnSpc>
            </a:pPr>
            <a:r>
              <a:rPr lang="ru-RU" sz="800" smtClean="0"/>
              <a:t>И чтобы здоровых детей не рождалось.</a:t>
            </a:r>
          </a:p>
          <a:p>
            <a:pPr eaLnBrk="1" hangingPunct="1">
              <a:lnSpc>
                <a:spcPct val="80000"/>
              </a:lnSpc>
            </a:pPr>
            <a:r>
              <a:rPr lang="ru-RU" sz="800" smtClean="0"/>
              <a:t>За ваши ресурсы дадим мы вам шприцев,</a:t>
            </a:r>
          </a:p>
          <a:p>
            <a:pPr eaLnBrk="1" hangingPunct="1">
              <a:lnSpc>
                <a:spcPct val="80000"/>
              </a:lnSpc>
            </a:pPr>
            <a:r>
              <a:rPr lang="ru-RU" sz="800" smtClean="0"/>
              <a:t>И спирта цистерны, до смерти упиться.</a:t>
            </a:r>
          </a:p>
          <a:p>
            <a:pPr eaLnBrk="1" hangingPunct="1">
              <a:lnSpc>
                <a:spcPct val="80000"/>
              </a:lnSpc>
            </a:pPr>
            <a:r>
              <a:rPr lang="ru-RU" sz="800" smtClean="0"/>
              <a:t>Наркотики в вены вливайте «богато»,</a:t>
            </a:r>
          </a:p>
          <a:p>
            <a:pPr eaLnBrk="1" hangingPunct="1">
              <a:lnSpc>
                <a:spcPct val="80000"/>
              </a:lnSpc>
            </a:pPr>
            <a:r>
              <a:rPr lang="ru-RU" sz="800" smtClean="0"/>
              <a:t>Валяйтесь, как свиньи, вблизи вашей хаты. </a:t>
            </a:r>
          </a:p>
          <a:p>
            <a:pPr eaLnBrk="1" hangingPunct="1">
              <a:lnSpc>
                <a:spcPct val="80000"/>
              </a:lnSpc>
            </a:pPr>
            <a:r>
              <a:rPr lang="ru-RU" sz="800" smtClean="0"/>
              <a:t>Для нас вы все быдло: дерьмо, папуасы,</a:t>
            </a:r>
          </a:p>
          <a:p>
            <a:pPr eaLnBrk="1" hangingPunct="1">
              <a:lnSpc>
                <a:spcPct val="80000"/>
              </a:lnSpc>
            </a:pPr>
            <a:r>
              <a:rPr lang="ru-RU" sz="800" smtClean="0"/>
              <a:t>Зачем папуасам земные запасы?</a:t>
            </a:r>
          </a:p>
          <a:p>
            <a:pPr eaLnBrk="1" hangingPunct="1">
              <a:lnSpc>
                <a:spcPct val="80000"/>
              </a:lnSpc>
            </a:pPr>
            <a:r>
              <a:rPr lang="ru-RU" sz="800" smtClean="0"/>
              <a:t>Вы слышите, свиньи, мы стали богаты,</a:t>
            </a:r>
          </a:p>
          <a:p>
            <a:pPr eaLnBrk="1" hangingPunct="1">
              <a:lnSpc>
                <a:spcPct val="80000"/>
              </a:lnSpc>
            </a:pPr>
            <a:r>
              <a:rPr lang="ru-RU" sz="800" smtClean="0"/>
              <a:t>Мы скоро отнимем у вас ваши хаты.</a:t>
            </a:r>
          </a:p>
          <a:p>
            <a:pPr eaLnBrk="1" hangingPunct="1">
              <a:lnSpc>
                <a:spcPct val="80000"/>
              </a:lnSpc>
            </a:pPr>
            <a:r>
              <a:rPr lang="ru-RU" sz="800" smtClean="0"/>
              <a:t>Дадим казино, сигареты, секс-фильмы.</a:t>
            </a:r>
          </a:p>
          <a:p>
            <a:pPr eaLnBrk="1" hangingPunct="1">
              <a:lnSpc>
                <a:spcPct val="80000"/>
              </a:lnSpc>
            </a:pPr>
            <a:r>
              <a:rPr lang="ru-RU" sz="800" smtClean="0"/>
              <a:t>Курите и пейте, рожайте дебильных.</a:t>
            </a:r>
          </a:p>
          <a:p>
            <a:pPr eaLnBrk="1" hangingPunct="1">
              <a:lnSpc>
                <a:spcPct val="80000"/>
              </a:lnSpc>
            </a:pPr>
            <a:r>
              <a:rPr lang="ru-RU" sz="800" smtClean="0"/>
              <a:t>Больные, уроды для нас не опасны</a:t>
            </a:r>
          </a:p>
          <a:p>
            <a:pPr eaLnBrk="1" hangingPunct="1">
              <a:lnSpc>
                <a:spcPct val="80000"/>
              </a:lnSpc>
            </a:pPr>
            <a:r>
              <a:rPr lang="ru-RU" sz="800" smtClean="0"/>
              <a:t>Мы их уничтожим поддельным лекарством.</a:t>
            </a:r>
          </a:p>
          <a:p>
            <a:pPr eaLnBrk="1" hangingPunct="1">
              <a:lnSpc>
                <a:spcPct val="80000"/>
              </a:lnSpc>
            </a:pPr>
            <a:r>
              <a:rPr lang="ru-RU" sz="800" smtClean="0"/>
              <a:t>Вы все постепенно умрете бомжами,</a:t>
            </a:r>
          </a:p>
          <a:p>
            <a:pPr eaLnBrk="1" hangingPunct="1">
              <a:lnSpc>
                <a:spcPct val="80000"/>
              </a:lnSpc>
            </a:pPr>
            <a:r>
              <a:rPr lang="ru-RU" sz="800" smtClean="0"/>
              <a:t>И долю такую вы выбрали сами.</a:t>
            </a:r>
          </a:p>
          <a:p>
            <a:pPr eaLnBrk="1" hangingPunct="1">
              <a:lnSpc>
                <a:spcPct val="80000"/>
              </a:lnSpc>
            </a:pPr>
            <a:r>
              <a:rPr lang="ru-RU" sz="800" smtClean="0"/>
              <a:t>И ваша земля, нам нужна без народа.</a:t>
            </a:r>
          </a:p>
          <a:p>
            <a:pPr eaLnBrk="1" hangingPunct="1">
              <a:lnSpc>
                <a:spcPct val="80000"/>
              </a:lnSpc>
            </a:pPr>
            <a:r>
              <a:rPr lang="ru-RU" sz="800" smtClean="0"/>
              <a:t>Мы вас похороним в любую погоду. </a:t>
            </a:r>
          </a:p>
          <a:p>
            <a:pPr eaLnBrk="1" hangingPunct="1">
              <a:lnSpc>
                <a:spcPct val="80000"/>
              </a:lnSpc>
            </a:pPr>
            <a:r>
              <a:rPr lang="ru-RU" sz="800" smtClean="0"/>
              <a:t>Так будьте «здоровы», «живите богато»,</a:t>
            </a:r>
          </a:p>
          <a:p>
            <a:pPr eaLnBrk="1" hangingPunct="1">
              <a:lnSpc>
                <a:spcPct val="80000"/>
              </a:lnSpc>
            </a:pPr>
            <a:r>
              <a:rPr lang="ru-RU" sz="800" smtClean="0"/>
              <a:t>Насколько позволит вам ваша зарплата.</a:t>
            </a:r>
          </a:p>
          <a:p>
            <a:pPr eaLnBrk="1" hangingPunct="1">
              <a:lnSpc>
                <a:spcPct val="80000"/>
              </a:lnSpc>
            </a:pPr>
            <a:r>
              <a:rPr lang="ru-RU" sz="800" smtClean="0"/>
              <a:t>А если зарплата вам жить не дозволит -</a:t>
            </a:r>
          </a:p>
          <a:p>
            <a:pPr eaLnBrk="1" hangingPunct="1">
              <a:lnSpc>
                <a:spcPct val="80000"/>
              </a:lnSpc>
            </a:pPr>
            <a:r>
              <a:rPr lang="ru-RU" sz="800" smtClean="0"/>
              <a:t>Так вешайся, быдло, - никто не неволит.</a:t>
            </a:r>
          </a:p>
          <a:p>
            <a:pPr eaLnBrk="1" hangingPunct="1">
              <a:lnSpc>
                <a:spcPct val="80000"/>
              </a:lnSpc>
            </a:pPr>
            <a:r>
              <a:rPr lang="ru-RU" sz="800" smtClean="0"/>
              <a:t>(</a:t>
            </a:r>
            <a:r>
              <a:rPr lang="ru-RU" sz="800" i="1" smtClean="0"/>
              <a:t>Автор неизвестен</a:t>
            </a:r>
            <a:r>
              <a:rPr lang="ru-RU" sz="800" smtClean="0"/>
              <a:t>)</a:t>
            </a:r>
          </a:p>
          <a:p>
            <a:pPr eaLnBrk="1" hangingPunct="1">
              <a:lnSpc>
                <a:spcPct val="80000"/>
              </a:lnSpc>
            </a:pPr>
            <a:r>
              <a:rPr lang="ru-RU" sz="800" smtClean="0"/>
              <a:t>Братья, но нам то зачем совмещать неприятное с бесполезным и вредным?! За последние 10 лет по официальной статистике в России каждый год в среднем рождается 1.35 миллиона человек, а умирает 2.20 миллиона человек, из них ~700 тысяч человек от причин связанных с алкоголем, и ~300 тысяч человек от причин, связанных с курением, от наркотиков 50–100 тысяч, самоубийства – 30-40 тысяч, убийства – 25-30 тысяч человек. Каждая пятая семейная пара бесплодна.</a:t>
            </a:r>
          </a:p>
          <a:p>
            <a:pPr eaLnBrk="1" hangingPunct="1">
              <a:lnSpc>
                <a:spcPct val="80000"/>
              </a:lnSpc>
            </a:pPr>
            <a:r>
              <a:rPr lang="ru-RU" sz="800" smtClean="0"/>
              <a:t>А какова наша роль в происходящем? Каждый решает сам, но, перефразируя Малыша, скажем: "Эх, Карлсон, не в пиве счастье...". А в чем? Неужели мы это уже забыли? Верю, что на моем народе еще рано ставить крест. Россию никто не сможет похоронить извне. Дело за нами, за каждым из нас.</a:t>
            </a:r>
            <a:endParaRPr lang="ru-RU" sz="800" i="1" smtClean="0"/>
          </a:p>
          <a:p>
            <a:pPr eaLnBrk="1" hangingPunct="1">
              <a:lnSpc>
                <a:spcPct val="80000"/>
              </a:lnSpc>
            </a:pPr>
            <a:r>
              <a:rPr lang="ru-RU" sz="800" i="1" smtClean="0"/>
              <a:t>Кандидат химических наук</a:t>
            </a:r>
            <a:r>
              <a:rPr lang="ru-RU" sz="800" smtClean="0"/>
              <a:t>	Клименко Иван Петрович</a:t>
            </a:r>
          </a:p>
          <a:p>
            <a:pPr eaLnBrk="1" hangingPunct="1">
              <a:lnSpc>
                <a:spcPct val="80000"/>
              </a:lnSpc>
            </a:pPr>
            <a:r>
              <a:rPr lang="ru-RU" sz="800" smtClean="0"/>
              <a:t>19 февраля 2006 года </a:t>
            </a:r>
          </a:p>
          <a:p>
            <a:pPr eaLnBrk="1" hangingPunct="1">
              <a:lnSpc>
                <a:spcPct val="80000"/>
              </a:lnSpc>
            </a:pPr>
            <a:endParaRPr lang="ru-RU" sz="8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602F345E-C6BC-4B35-83EC-05BE563DF8DF}" type="slidenum">
              <a:rPr lang="ru-RU" smtClean="0">
                <a:latin typeface="Arial" charset="0"/>
                <a:cs typeface="Arial" charset="0"/>
              </a:rPr>
              <a:pPr/>
              <a:t>47</a:t>
            </a:fld>
            <a:endParaRPr lang="ru-RU" smtClean="0">
              <a:latin typeface="Arial" charset="0"/>
              <a:cs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endParaRPr lang="ru-RU"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Образ слайда 1"/>
          <p:cNvSpPr>
            <a:spLocks noGrp="1" noRot="1" noChangeAspect="1" noTextEdit="1"/>
          </p:cNvSpPr>
          <p:nvPr>
            <p:ph type="sldImg"/>
          </p:nvPr>
        </p:nvSpPr>
        <p:spPr>
          <a:ln/>
        </p:spPr>
      </p:sp>
      <p:sp>
        <p:nvSpPr>
          <p:cNvPr id="23555" name="Заметки 2"/>
          <p:cNvSpPr>
            <a:spLocks noGrp="1"/>
          </p:cNvSpPr>
          <p:nvPr>
            <p:ph type="body" idx="1"/>
          </p:nvPr>
        </p:nvSpPr>
        <p:spPr>
          <a:noFill/>
          <a:ln/>
        </p:spPr>
        <p:txBody>
          <a:bodyPr/>
          <a:lstStyle/>
          <a:p>
            <a:endParaRPr lang="ru-RU" smtClean="0">
              <a:latin typeface="Arial" charset="0"/>
              <a:cs typeface="Arial" charset="0"/>
            </a:endParaRPr>
          </a:p>
        </p:txBody>
      </p:sp>
      <p:sp>
        <p:nvSpPr>
          <p:cNvPr id="23556" name="Номер слайда 3"/>
          <p:cNvSpPr>
            <a:spLocks noGrp="1"/>
          </p:cNvSpPr>
          <p:nvPr>
            <p:ph type="sldNum" sz="quarter" idx="5"/>
          </p:nvPr>
        </p:nvSpPr>
        <p:spPr>
          <a:noFill/>
        </p:spPr>
        <p:txBody>
          <a:bodyPr/>
          <a:lstStyle/>
          <a:p>
            <a:fld id="{12EC6396-EA2C-41F3-8436-35F23DD29A03}" type="slidenum">
              <a:rPr lang="ru-RU" smtClean="0">
                <a:latin typeface="Arial" charset="0"/>
                <a:cs typeface="Arial" charset="0"/>
              </a:rPr>
              <a:pPr/>
              <a:t>48</a:t>
            </a:fld>
            <a:endParaRPr lang="ru-RU"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14.11.2016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33400"/>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E9F8E11B-7066-4B59-A9F8-B9BC35016E5B}" type="slidenum">
              <a:rPr lang="ru-RU"/>
              <a:pPr>
                <a:defRPr/>
              </a:pPr>
              <a:t>‹#›</a:t>
            </a:fld>
            <a:endParaRPr lang="ru-RU"/>
          </a:p>
        </p:txBody>
      </p:sp>
    </p:spTree>
    <p:extLst>
      <p:ext uri="{BB962C8B-B14F-4D97-AF65-F5344CB8AC3E}">
        <p14:creationId xmlns:p14="http://schemas.microsoft.com/office/powerpoint/2010/main" xmlns="" val="3991948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33400"/>
            <a:ext cx="82296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828800"/>
            <a:ext cx="4038600" cy="20748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4056063"/>
            <a:ext cx="4038600" cy="20748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4"/>
          <p:cNvSpPr>
            <a:spLocks noGrp="1" noChangeArrowheads="1"/>
          </p:cNvSpPr>
          <p:nvPr>
            <p:ph type="dt" sz="half" idx="10"/>
          </p:nvPr>
        </p:nvSpPr>
        <p:spPr>
          <a:ln/>
        </p:spPr>
        <p:txBody>
          <a:bodyPr/>
          <a:lstStyle>
            <a:lvl1pPr>
              <a:defRPr/>
            </a:lvl1pPr>
          </a:lstStyle>
          <a:p>
            <a:pPr>
              <a:defRPr/>
            </a:pPr>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69160F60-44BA-434E-A1A4-D7EEF6C86BD8}" type="slidenum">
              <a:rPr lang="ru-RU"/>
              <a:pPr>
                <a:defRPr/>
              </a:pPr>
              <a:t>‹#›</a:t>
            </a:fld>
            <a:endParaRPr lang="ru-RU"/>
          </a:p>
        </p:txBody>
      </p:sp>
    </p:spTree>
    <p:extLst>
      <p:ext uri="{BB962C8B-B14F-4D97-AF65-F5344CB8AC3E}">
        <p14:creationId xmlns:p14="http://schemas.microsoft.com/office/powerpoint/2010/main" xmlns="" val="35780207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533400"/>
            <a:ext cx="8229600" cy="5597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DE49408A-D2F5-4B96-975B-FBDD79AE991B}" type="slidenum">
              <a:rPr lang="ru-RU"/>
              <a:pPr>
                <a:defRPr/>
              </a:pPr>
              <a:t>‹#›</a:t>
            </a:fld>
            <a:endParaRPr lang="ru-RU"/>
          </a:p>
        </p:txBody>
      </p:sp>
    </p:spTree>
    <p:extLst>
      <p:ext uri="{BB962C8B-B14F-4D97-AF65-F5344CB8AC3E}">
        <p14:creationId xmlns:p14="http://schemas.microsoft.com/office/powerpoint/2010/main" xmlns="" val="15217578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CCB76CB4-34C7-4CF5-8A41-2CFDFDE59A2A}" type="slidenum">
              <a:rPr lang="ru-RU"/>
              <a:pPr>
                <a:defRPr/>
              </a:pPr>
              <a:t>‹#›</a:t>
            </a:fld>
            <a:endParaRPr lang="ru-RU"/>
          </a:p>
        </p:txBody>
      </p:sp>
    </p:spTree>
    <p:extLst>
      <p:ext uri="{BB962C8B-B14F-4D97-AF65-F5344CB8AC3E}">
        <p14:creationId xmlns:p14="http://schemas.microsoft.com/office/powerpoint/2010/main" xmlns="" val="2643038355"/>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14.11.2016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eg"/><Relationship Id="rId17" Type="http://schemas.openxmlformats.org/officeDocument/2006/relationships/image" Target="../media/image15.jpeg"/><Relationship Id="rId2" Type="http://schemas.openxmlformats.org/officeDocument/2006/relationships/slideLayout" Target="../slideLayouts/slideLayout7.xml"/><Relationship Id="rId16" Type="http://schemas.openxmlformats.org/officeDocument/2006/relationships/image" Target="../media/image14.jpeg"/><Relationship Id="rId20" Type="http://schemas.openxmlformats.org/officeDocument/2006/relationships/image" Target="../media/image18.jpeg"/><Relationship Id="rId1" Type="http://schemas.openxmlformats.org/officeDocument/2006/relationships/audio" Target="file:///C:\&#1056;&#1040;&#1041;&#1054;&#1063;.&#1044;&#1054;&#1050;&#1059;&#1052;!\&#1058;&#1056;&#1045;&#1047;&#1042;&#1045;&#1053;&#1048;&#1045;\1.%20&#1087;&#1088;&#1077;&#1079;&#1077;&#1085;&#1090;&#1072;&#1094;&#1080;&#1103;%20&#1055;&#1048;&#1042;&#1054;\&#1055;&#1080;&#1074;&#1086;.wav" TargetMode="Externa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eg"/><Relationship Id="rId19" Type="http://schemas.openxmlformats.org/officeDocument/2006/relationships/image" Target="../media/image17.jpe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4.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3.xml"/><Relationship Id="rId4" Type="http://schemas.openxmlformats.org/officeDocument/2006/relationships/image" Target="../media/image55.jpeg"/></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8.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71.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48.xml.rels><?xml version="1.0" encoding="UTF-8" standalone="yes"?>
<Relationships xmlns="http://schemas.openxmlformats.org/package/2006/relationships"><Relationship Id="rId8" Type="http://schemas.openxmlformats.org/officeDocument/2006/relationships/image" Target="../media/image80.jpeg"/><Relationship Id="rId13" Type="http://schemas.openxmlformats.org/officeDocument/2006/relationships/image" Target="../media/image85.jpeg"/><Relationship Id="rId3" Type="http://schemas.openxmlformats.org/officeDocument/2006/relationships/image" Target="../media/image75.jpeg"/><Relationship Id="rId7" Type="http://schemas.openxmlformats.org/officeDocument/2006/relationships/image" Target="../media/image79.jpeg"/><Relationship Id="rId12" Type="http://schemas.openxmlformats.org/officeDocument/2006/relationships/image" Target="../media/image8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8.jpeg"/><Relationship Id="rId11" Type="http://schemas.openxmlformats.org/officeDocument/2006/relationships/image" Target="../media/image83.jpeg"/><Relationship Id="rId5" Type="http://schemas.openxmlformats.org/officeDocument/2006/relationships/image" Target="../media/image77.jpeg"/><Relationship Id="rId10" Type="http://schemas.openxmlformats.org/officeDocument/2006/relationships/image" Target="../media/image82.jpeg"/><Relationship Id="rId4" Type="http://schemas.openxmlformats.org/officeDocument/2006/relationships/image" Target="../media/image76.jpeg"/><Relationship Id="rId9" Type="http://schemas.openxmlformats.org/officeDocument/2006/relationships/image" Target="../media/image81.jpeg"/><Relationship Id="rId14" Type="http://schemas.openxmlformats.org/officeDocument/2006/relationships/image" Target="../media/image86.jpeg"/></Relationships>
</file>

<file path=ppt/slides/_rels/slide4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7.xml"/><Relationship Id="rId5" Type="http://schemas.openxmlformats.org/officeDocument/2006/relationships/image" Target="../media/image91.png"/><Relationship Id="rId4" Type="http://schemas.openxmlformats.org/officeDocument/2006/relationships/image" Target="../media/image90.png"/></Relationships>
</file>

<file path=ppt/slides/_rels/slide5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9.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04.gif"/></Relationships>
</file>

<file path=ppt/slides/_rels/slide6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r>
              <a:rPr lang="ru-RU" dirty="0" smtClean="0">
                <a:solidFill>
                  <a:schemeClr val="bg2">
                    <a:lumMod val="10000"/>
                  </a:schemeClr>
                </a:solidFill>
              </a:rPr>
              <a:t>Образовательное учреждение:</a:t>
            </a:r>
            <a:br>
              <a:rPr lang="ru-RU" dirty="0" smtClean="0">
                <a:solidFill>
                  <a:schemeClr val="bg2">
                    <a:lumMod val="10000"/>
                  </a:schemeClr>
                </a:solidFill>
              </a:rPr>
            </a:br>
            <a:r>
              <a:rPr lang="ru-RU" dirty="0" smtClean="0">
                <a:solidFill>
                  <a:schemeClr val="bg2">
                    <a:lumMod val="10000"/>
                  </a:schemeClr>
                </a:solidFill>
              </a:rPr>
              <a:t>ГОУ НПО «Профессиональный лицей» №23 им. Героя России </a:t>
            </a:r>
            <a:r>
              <a:rPr lang="ru-RU" dirty="0" err="1" smtClean="0">
                <a:solidFill>
                  <a:schemeClr val="bg2">
                    <a:lumMod val="10000"/>
                  </a:schemeClr>
                </a:solidFill>
              </a:rPr>
              <a:t>А.С.Зайцева</a:t>
            </a:r>
            <a:r>
              <a:rPr lang="en-US" dirty="0" smtClean="0">
                <a:solidFill>
                  <a:schemeClr val="bg2">
                    <a:lumMod val="10000"/>
                  </a:schemeClr>
                </a:solidFill>
              </a:rPr>
              <a:t>”</a:t>
            </a:r>
            <a:r>
              <a:rPr lang="ru-RU" dirty="0" smtClean="0">
                <a:solidFill>
                  <a:schemeClr val="bg2">
                    <a:lumMod val="10000"/>
                  </a:schemeClr>
                </a:solidFill>
              </a:rPr>
              <a:t> </a:t>
            </a:r>
            <a:endParaRPr lang="ru-RU" dirty="0">
              <a:solidFill>
                <a:schemeClr val="bg2">
                  <a:lumMod val="10000"/>
                </a:schemeClr>
              </a:solidFill>
            </a:endParaRPr>
          </a:p>
        </p:txBody>
      </p:sp>
      <p:sp>
        <p:nvSpPr>
          <p:cNvPr id="3" name="Подзаголовок 2"/>
          <p:cNvSpPr>
            <a:spLocks noGrp="1"/>
          </p:cNvSpPr>
          <p:nvPr>
            <p:ph type="subTitle" idx="1"/>
          </p:nvPr>
        </p:nvSpPr>
        <p:spPr>
          <a:xfrm flipH="1">
            <a:off x="5508104" y="5684517"/>
            <a:ext cx="2310014" cy="336770"/>
          </a:xfrm>
        </p:spPr>
        <p:txBody>
          <a:bodyPr>
            <a:normAutofit fontScale="32500" lnSpcReduction="20000"/>
          </a:bodyPr>
          <a:lstStyle/>
          <a:p>
            <a:r>
              <a:rPr lang="ru-RU" dirty="0" smtClean="0">
                <a:solidFill>
                  <a:schemeClr val="bg2">
                    <a:lumMod val="10000"/>
                  </a:schemeClr>
                </a:solidFill>
              </a:rPr>
              <a:t>Город Стародуб Брянская область 2012 год</a:t>
            </a:r>
            <a:endParaRPr lang="ru-RU" dirty="0">
              <a:solidFill>
                <a:schemeClr val="bg2">
                  <a:lumMod val="10000"/>
                </a:schemeClr>
              </a:solidFill>
            </a:endParaRPr>
          </a:p>
        </p:txBody>
      </p:sp>
    </p:spTree>
    <p:extLst>
      <p:ext uri="{BB962C8B-B14F-4D97-AF65-F5344CB8AC3E}">
        <p14:creationId xmlns:p14="http://schemas.microsoft.com/office/powerpoint/2010/main" xmlns="" val="14466648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628800"/>
          </a:xfrm>
        </p:spPr>
        <p:style>
          <a:lnRef idx="1">
            <a:schemeClr val="accent2"/>
          </a:lnRef>
          <a:fillRef idx="2">
            <a:schemeClr val="accent2"/>
          </a:fillRef>
          <a:effectRef idx="1">
            <a:schemeClr val="accent2"/>
          </a:effectRef>
          <a:fontRef idx="minor">
            <a:schemeClr val="dk1"/>
          </a:fontRef>
        </p:style>
        <p:txBody>
          <a:bodyPr>
            <a:normAutofit/>
          </a:bodyPr>
          <a:lstStyle/>
          <a:p>
            <a:r>
              <a:rPr lang="ru-RU" sz="6600" dirty="0" smtClean="0">
                <a:effectLst>
                  <a:outerShdw blurRad="38100" dist="38100" dir="2700000" algn="tl">
                    <a:srgbClr val="000000">
                      <a:alpha val="43137"/>
                    </a:srgbClr>
                  </a:outerShdw>
                </a:effectLst>
              </a:rPr>
              <a:t>Акция </a:t>
            </a:r>
            <a:endParaRPr lang="ru-RU" sz="6600"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0" y="1600200"/>
            <a:ext cx="9144000" cy="5257800"/>
          </a:xfrm>
        </p:spPr>
        <p:style>
          <a:lnRef idx="1">
            <a:schemeClr val="accent2"/>
          </a:lnRef>
          <a:fillRef idx="2">
            <a:schemeClr val="accent2"/>
          </a:fillRef>
          <a:effectRef idx="1">
            <a:schemeClr val="accent2"/>
          </a:effectRef>
          <a:fontRef idx="minor">
            <a:schemeClr val="dk1"/>
          </a:fontRef>
        </p:style>
        <p:txBody>
          <a:bodyPr>
            <a:normAutofit/>
          </a:bodyPr>
          <a:lstStyle/>
          <a:p>
            <a:r>
              <a:rPr lang="en-US" sz="6600" dirty="0" smtClean="0"/>
              <a:t>“</a:t>
            </a:r>
            <a:r>
              <a:rPr lang="ru-RU" sz="6600" dirty="0" smtClean="0"/>
              <a:t>Я выбираю спорт как альтернативу пагубным привычкам</a:t>
            </a:r>
            <a:r>
              <a:rPr lang="en-US" sz="6600" dirty="0" smtClean="0"/>
              <a:t>”</a:t>
            </a:r>
            <a:endParaRPr lang="ru-RU" sz="6600" dirty="0"/>
          </a:p>
        </p:txBody>
      </p:sp>
    </p:spTree>
    <p:extLst>
      <p:ext uri="{BB962C8B-B14F-4D97-AF65-F5344CB8AC3E}">
        <p14:creationId xmlns:p14="http://schemas.microsoft.com/office/powerpoint/2010/main" xmlns="" val="17530827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498084"/>
          </a:xfrm>
        </p:spPr>
        <p:style>
          <a:lnRef idx="1">
            <a:schemeClr val="accent2"/>
          </a:lnRef>
          <a:fillRef idx="2">
            <a:schemeClr val="accent2"/>
          </a:fillRef>
          <a:effectRef idx="1">
            <a:schemeClr val="accent2"/>
          </a:effectRef>
          <a:fontRef idx="minor">
            <a:schemeClr val="dk1"/>
          </a:fontRef>
        </p:style>
        <p:txBody>
          <a:bodyPr/>
          <a:lstStyle/>
          <a:p>
            <a:r>
              <a:rPr lang="ru-RU" dirty="0" smtClean="0"/>
              <a:t>Отчет мероприятий по Акции</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xmlns="" val="3394264213"/>
              </p:ext>
            </p:extLst>
          </p:nvPr>
        </p:nvGraphicFramePr>
        <p:xfrm>
          <a:off x="-4" y="1484783"/>
          <a:ext cx="9144003" cy="9251695"/>
        </p:xfrm>
        <a:graphic>
          <a:graphicData uri="http://schemas.openxmlformats.org/drawingml/2006/table">
            <a:tbl>
              <a:tblPr firstRow="1" firstCol="1" bandRow="1">
                <a:tableStyleId>{5C22544A-7EE6-4342-B048-85BDC9FD1C3A}</a:tableStyleId>
              </a:tblPr>
              <a:tblGrid>
                <a:gridCol w="1828677"/>
                <a:gridCol w="1828677"/>
                <a:gridCol w="1828677"/>
                <a:gridCol w="1828677"/>
                <a:gridCol w="1829295"/>
              </a:tblGrid>
              <a:tr h="1082349">
                <a:tc>
                  <a:txBody>
                    <a:bodyPr/>
                    <a:lstStyle/>
                    <a:p>
                      <a:pPr>
                        <a:lnSpc>
                          <a:spcPct val="115000"/>
                        </a:lnSpc>
                        <a:spcAft>
                          <a:spcPts val="0"/>
                        </a:spcAft>
                      </a:pPr>
                      <a:r>
                        <a:rPr lang="ru-RU" sz="1100" dirty="0">
                          <a:effectLst/>
                        </a:rPr>
                        <a:t>Кол-во обучающихся ( воспитанников) в нем</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Время проведения Акции</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Название мероприятий</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Кол-во обучающихся ( воспитанников) принявших участие в акции</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Кол-во обучающихся ( воспитанников ) регулярно занимающихся физкультурой, спортом</a:t>
                      </a:r>
                      <a:endParaRPr lang="ru-RU" sz="1000">
                        <a:effectLst/>
                        <a:latin typeface="Calibri"/>
                        <a:ea typeface="Calibri"/>
                        <a:cs typeface="Times New Roman"/>
                      </a:endParaRPr>
                    </a:p>
                  </a:txBody>
                  <a:tcPr marL="60111" marR="60111" marT="0" marB="0"/>
                </a:tc>
              </a:tr>
              <a:tr h="644272">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 С </a:t>
                      </a:r>
                      <a:r>
                        <a:rPr lang="ru-RU" sz="1100" dirty="0" smtClean="0">
                          <a:effectLst/>
                        </a:rPr>
                        <a:t>10.11.1</a:t>
                      </a:r>
                      <a:r>
                        <a:rPr lang="en-US" sz="1100" dirty="0" smtClean="0">
                          <a:effectLst/>
                        </a:rPr>
                        <a:t>2</a:t>
                      </a:r>
                      <a:r>
                        <a:rPr lang="ru-RU" sz="1100" dirty="0" smtClean="0">
                          <a:effectLst/>
                        </a:rPr>
                        <a:t>.по 06.12.1</a:t>
                      </a:r>
                      <a:r>
                        <a:rPr lang="en-US" sz="1100" dirty="0" smtClean="0">
                          <a:effectLst/>
                        </a:rPr>
                        <a:t>2</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Беседа по теме:  шесть причин , чтобы не пить пиво.</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1 курс- 86 чел.</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r>
              <a:tr h="425234">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smtClean="0">
                          <a:effectLst/>
                        </a:rPr>
                        <a:t>03.12.1</a:t>
                      </a:r>
                      <a:r>
                        <a:rPr lang="en-US" sz="1100" dirty="0" smtClean="0">
                          <a:effectLst/>
                        </a:rPr>
                        <a:t>2</a:t>
                      </a:r>
                      <a:r>
                        <a:rPr lang="ru-RU" sz="1100" dirty="0" smtClean="0">
                          <a:effectLst/>
                        </a:rPr>
                        <a:t>г</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Лекция: О вреде наркотиков</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2-3 курс-180 чел.</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Физической культурой -334чел.</a:t>
                      </a:r>
                      <a:endParaRPr lang="ru-RU" sz="1000">
                        <a:effectLst/>
                        <a:latin typeface="Calibri"/>
                        <a:ea typeface="Calibri"/>
                        <a:cs typeface="Times New Roman"/>
                      </a:endParaRPr>
                    </a:p>
                  </a:txBody>
                  <a:tcPr marL="60111" marR="60111" marT="0" marB="0"/>
                </a:tc>
              </a:tr>
              <a:tr h="644272">
                <a:tc>
                  <a:txBody>
                    <a:bodyPr/>
                    <a:lstStyle/>
                    <a:p>
                      <a:pPr>
                        <a:lnSpc>
                          <a:spcPct val="115000"/>
                        </a:lnSpc>
                        <a:spcAft>
                          <a:spcPts val="0"/>
                        </a:spcAft>
                      </a:pPr>
                      <a:r>
                        <a:rPr lang="ru-RU" sz="1100" dirty="0">
                          <a:effectLst/>
                        </a:rPr>
                        <a:t>ИТОГО: 334</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С </a:t>
                      </a:r>
                      <a:r>
                        <a:rPr lang="ru-RU" sz="1100" dirty="0" smtClean="0">
                          <a:effectLst/>
                        </a:rPr>
                        <a:t>15.1</a:t>
                      </a:r>
                      <a:r>
                        <a:rPr lang="en-US" sz="1100" dirty="0" smtClean="0">
                          <a:effectLst/>
                        </a:rPr>
                        <a:t>1</a:t>
                      </a:r>
                      <a:r>
                        <a:rPr lang="ru-RU" sz="1100" dirty="0" smtClean="0">
                          <a:effectLst/>
                        </a:rPr>
                        <a:t>-29.11.1</a:t>
                      </a:r>
                      <a:r>
                        <a:rPr lang="en-US" sz="1100" dirty="0" smtClean="0">
                          <a:effectLst/>
                        </a:rPr>
                        <a:t>2</a:t>
                      </a:r>
                      <a:r>
                        <a:rPr lang="ru-RU" sz="1100" dirty="0" smtClean="0">
                          <a:effectLst/>
                        </a:rPr>
                        <a:t>.</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 Конкурс рисунков : Пагубным привычкам – нет!</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1-3 курс- 20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r>
              <a:tr h="863311">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С 13.11.-</a:t>
                      </a:r>
                      <a:r>
                        <a:rPr lang="ru-RU" sz="1100" dirty="0" smtClean="0">
                          <a:effectLst/>
                        </a:rPr>
                        <a:t>30.11.12.</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Конкурс литературных работ: « я выбираю спорт как альтернативу пагубным привычкам»</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1-3 курс-15 чел.</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Спортом- </a:t>
                      </a:r>
                      <a:r>
                        <a:rPr lang="en-US" sz="1100" dirty="0" smtClean="0">
                          <a:effectLst/>
                        </a:rPr>
                        <a:t>178</a:t>
                      </a:r>
                      <a:r>
                        <a:rPr lang="ru-RU" sz="1100" dirty="0" smtClean="0">
                          <a:effectLst/>
                        </a:rPr>
                        <a:t> </a:t>
                      </a:r>
                      <a:r>
                        <a:rPr lang="ru-RU" sz="1100" dirty="0">
                          <a:effectLst/>
                        </a:rPr>
                        <a:t>чел.</a:t>
                      </a:r>
                      <a:endParaRPr lang="ru-RU" sz="1000" dirty="0">
                        <a:effectLst/>
                        <a:latin typeface="Calibri"/>
                        <a:ea typeface="Calibri"/>
                        <a:cs typeface="Times New Roman"/>
                      </a:endParaRPr>
                    </a:p>
                  </a:txBody>
                  <a:tcPr marL="60111" marR="60111" marT="0" marB="0"/>
                </a:tc>
              </a:tr>
              <a:tr h="425234">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smtClean="0">
                          <a:effectLst/>
                        </a:rPr>
                        <a:t>21.11.12г</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Презентации по теме:  О вреде курения.</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Группа №4-28 чел</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r>
              <a:tr h="425234">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smtClean="0">
                          <a:effectLst/>
                        </a:rPr>
                        <a:t>23.11.12.г</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Презентация: О вреде пива.</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Группа №13-23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r>
              <a:tr h="425234">
                <a:tc>
                  <a:txBody>
                    <a:bodyPr/>
                    <a:lstStyle/>
                    <a:p>
                      <a:pPr>
                        <a:lnSpc>
                          <a:spcPct val="115000"/>
                        </a:lnSpc>
                        <a:spcAft>
                          <a:spcPts val="0"/>
                        </a:spcAft>
                      </a:pP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17.11.12г</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Презентация: Вредные привычки</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Группа №2-28</a:t>
                      </a:r>
                      <a:r>
                        <a:rPr lang="ru-RU" sz="1000" baseline="0" dirty="0" smtClean="0">
                          <a:effectLst/>
                          <a:latin typeface="Calibri"/>
                          <a:ea typeface="Calibri"/>
                          <a:cs typeface="Times New Roman"/>
                        </a:rPr>
                        <a:t>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endParaRPr lang="ru-RU" sz="1000" dirty="0">
                        <a:effectLst/>
                        <a:latin typeface="Calibri"/>
                        <a:ea typeface="Calibri"/>
                        <a:cs typeface="Times New Roman"/>
                      </a:endParaRPr>
                    </a:p>
                  </a:txBody>
                  <a:tcPr marL="60111" marR="60111" marT="0" marB="0"/>
                </a:tc>
              </a:tr>
              <a:tr h="863311">
                <a:tc>
                  <a:txBody>
                    <a:bodyPr/>
                    <a:lstStyle/>
                    <a:p>
                      <a:pPr>
                        <a:lnSpc>
                          <a:spcPct val="115000"/>
                        </a:lnSpc>
                        <a:spcAft>
                          <a:spcPts val="0"/>
                        </a:spcAft>
                      </a:pPr>
                      <a:r>
                        <a:rPr lang="ru-RU" sz="1100">
                          <a:effectLst/>
                        </a:rPr>
                        <a:t> </a:t>
                      </a: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smtClean="0">
                          <a:effectLst/>
                        </a:rPr>
                        <a:t>25.11.12г</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День  Здоровья под девизом  « Я выбираю спорт как альтернативу пагубным привычкам»</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1-3 курс-280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100" dirty="0">
                          <a:effectLst/>
                        </a:rPr>
                        <a:t> </a:t>
                      </a:r>
                      <a:endParaRPr lang="ru-RU" sz="1000" dirty="0">
                        <a:effectLst/>
                        <a:latin typeface="Calibri"/>
                        <a:ea typeface="Calibri"/>
                        <a:cs typeface="Times New Roman"/>
                      </a:endParaRPr>
                    </a:p>
                  </a:txBody>
                  <a:tcPr marL="60111" marR="60111" marT="0" marB="0"/>
                </a:tc>
              </a:tr>
              <a:tr h="863311">
                <a:tc>
                  <a:txBody>
                    <a:bodyPr/>
                    <a:lstStyle/>
                    <a:p>
                      <a:pPr>
                        <a:lnSpc>
                          <a:spcPct val="115000"/>
                        </a:lnSpc>
                        <a:spcAft>
                          <a:spcPts val="0"/>
                        </a:spcAft>
                      </a:pP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12.11-16.11.12.</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Первенство по баскетболу</a:t>
                      </a:r>
                    </a:p>
                    <a:p>
                      <a:pPr>
                        <a:lnSpc>
                          <a:spcPct val="115000"/>
                        </a:lnSpc>
                        <a:spcAft>
                          <a:spcPts val="0"/>
                        </a:spcAft>
                      </a:pPr>
                      <a:r>
                        <a:rPr lang="ru-RU" sz="1000" dirty="0" smtClean="0">
                          <a:effectLst/>
                          <a:latin typeface="Calibri"/>
                          <a:ea typeface="Calibri"/>
                          <a:cs typeface="Times New Roman"/>
                        </a:rPr>
                        <a:t>«Я выбираю спорт , как альтернатива</a:t>
                      </a:r>
                      <a:r>
                        <a:rPr lang="ru-RU" sz="1000" baseline="0" dirty="0" smtClean="0">
                          <a:effectLst/>
                          <a:latin typeface="Calibri"/>
                          <a:ea typeface="Calibri"/>
                          <a:cs typeface="Times New Roman"/>
                        </a:rPr>
                        <a:t> пагубным привычкам»</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1-3 курс-100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endParaRPr lang="ru-RU" sz="1000" dirty="0">
                        <a:effectLst/>
                        <a:latin typeface="Calibri"/>
                        <a:ea typeface="Calibri"/>
                        <a:cs typeface="Times New Roman"/>
                      </a:endParaRPr>
                    </a:p>
                  </a:txBody>
                  <a:tcPr marL="60111" marR="60111" marT="0" marB="0"/>
                </a:tc>
              </a:tr>
              <a:tr h="863311">
                <a:tc>
                  <a:txBody>
                    <a:bodyPr/>
                    <a:lstStyle/>
                    <a:p>
                      <a:pPr>
                        <a:lnSpc>
                          <a:spcPct val="115000"/>
                        </a:lnSpc>
                        <a:spcAft>
                          <a:spcPts val="0"/>
                        </a:spcAft>
                      </a:pP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19.11-23.11.12</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Первенство по мини –футболу</a:t>
                      </a:r>
                    </a:p>
                    <a:p>
                      <a:pPr>
                        <a:lnSpc>
                          <a:spcPct val="115000"/>
                        </a:lnSpc>
                        <a:spcAft>
                          <a:spcPts val="0"/>
                        </a:spcAft>
                      </a:pPr>
                      <a:r>
                        <a:rPr lang="ru-RU" sz="1000" dirty="0" smtClean="0">
                          <a:effectLst/>
                          <a:latin typeface="+mn-lt"/>
                          <a:ea typeface="Calibri"/>
                          <a:cs typeface="Times New Roman"/>
                        </a:rPr>
                        <a:t>«Я выбираю спорт , как альтернатива</a:t>
                      </a:r>
                      <a:r>
                        <a:rPr lang="ru-RU" sz="1000" baseline="0" dirty="0" smtClean="0">
                          <a:effectLst/>
                          <a:latin typeface="+mn-lt"/>
                          <a:ea typeface="Calibri"/>
                          <a:cs typeface="Times New Roman"/>
                        </a:rPr>
                        <a:t> пагубным привычкам»</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1-3 курс-100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endParaRPr lang="ru-RU" sz="1000" dirty="0">
                        <a:effectLst/>
                        <a:latin typeface="Calibri"/>
                        <a:ea typeface="Calibri"/>
                        <a:cs typeface="Times New Roman"/>
                      </a:endParaRPr>
                    </a:p>
                  </a:txBody>
                  <a:tcPr marL="60111" marR="60111" marT="0" marB="0"/>
                </a:tc>
              </a:tr>
              <a:tr h="863311">
                <a:tc>
                  <a:txBody>
                    <a:bodyPr/>
                    <a:lstStyle/>
                    <a:p>
                      <a:pPr>
                        <a:lnSpc>
                          <a:spcPct val="115000"/>
                        </a:lnSpc>
                        <a:spcAft>
                          <a:spcPts val="0"/>
                        </a:spcAft>
                      </a:pP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26.11-30.11.12</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Первенство по волейболу</a:t>
                      </a:r>
                    </a:p>
                    <a:p>
                      <a:pPr>
                        <a:lnSpc>
                          <a:spcPct val="115000"/>
                        </a:lnSpc>
                        <a:spcAft>
                          <a:spcPts val="0"/>
                        </a:spcAft>
                      </a:pPr>
                      <a:r>
                        <a:rPr lang="ru-RU" sz="1000" dirty="0" smtClean="0">
                          <a:effectLst/>
                          <a:latin typeface="+mn-lt"/>
                          <a:ea typeface="Calibri"/>
                          <a:cs typeface="Times New Roman"/>
                        </a:rPr>
                        <a:t>«Я выбираю спорт , как альтернатива</a:t>
                      </a:r>
                      <a:r>
                        <a:rPr lang="ru-RU" sz="1000" baseline="0" dirty="0" smtClean="0">
                          <a:effectLst/>
                          <a:latin typeface="+mn-lt"/>
                          <a:ea typeface="Calibri"/>
                          <a:cs typeface="Times New Roman"/>
                        </a:rPr>
                        <a:t> пагубным привычкам»</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1-3 курс- 120 чел</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endParaRPr lang="ru-RU" sz="1000" dirty="0">
                        <a:effectLst/>
                        <a:latin typeface="Calibri"/>
                        <a:ea typeface="Calibri"/>
                        <a:cs typeface="Times New Roman"/>
                      </a:endParaRPr>
                    </a:p>
                  </a:txBody>
                  <a:tcPr marL="60111" marR="60111" marT="0" marB="0"/>
                </a:tc>
              </a:tr>
              <a:tr h="863311">
                <a:tc>
                  <a:txBody>
                    <a:bodyPr/>
                    <a:lstStyle/>
                    <a:p>
                      <a:pPr>
                        <a:lnSpc>
                          <a:spcPct val="115000"/>
                        </a:lnSpc>
                        <a:spcAft>
                          <a:spcPts val="0"/>
                        </a:spcAft>
                      </a:pPr>
                      <a:endParaRPr lang="ru-RU" sz="100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29.11.12</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Круг безопасности « Против СПИДА»</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r>
                        <a:rPr lang="ru-RU" sz="1000" dirty="0" smtClean="0">
                          <a:effectLst/>
                          <a:latin typeface="Calibri"/>
                          <a:ea typeface="Calibri"/>
                          <a:cs typeface="Times New Roman"/>
                        </a:rPr>
                        <a:t>1-3 курс</a:t>
                      </a:r>
                      <a:endParaRPr lang="ru-RU" sz="1000" dirty="0">
                        <a:effectLst/>
                        <a:latin typeface="Calibri"/>
                        <a:ea typeface="Calibri"/>
                        <a:cs typeface="Times New Roman"/>
                      </a:endParaRPr>
                    </a:p>
                  </a:txBody>
                  <a:tcPr marL="60111" marR="60111" marT="0" marB="0"/>
                </a:tc>
                <a:tc>
                  <a:txBody>
                    <a:bodyPr/>
                    <a:lstStyle/>
                    <a:p>
                      <a:pPr>
                        <a:lnSpc>
                          <a:spcPct val="115000"/>
                        </a:lnSpc>
                        <a:spcAft>
                          <a:spcPts val="0"/>
                        </a:spcAft>
                      </a:pPr>
                      <a:endParaRPr lang="ru-RU" sz="1000" dirty="0">
                        <a:effectLst/>
                        <a:latin typeface="Calibri"/>
                        <a:ea typeface="Calibri"/>
                        <a:cs typeface="Times New Roman"/>
                      </a:endParaRPr>
                    </a:p>
                  </a:txBody>
                  <a:tcPr marL="60111" marR="60111" marT="0" marB="0"/>
                </a:tc>
              </a:tr>
            </a:tbl>
          </a:graphicData>
        </a:graphic>
      </p:graphicFrame>
    </p:spTree>
    <p:extLst>
      <p:ext uri="{BB962C8B-B14F-4D97-AF65-F5344CB8AC3E}">
        <p14:creationId xmlns:p14="http://schemas.microsoft.com/office/powerpoint/2010/main" xmlns="" val="26346892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ChangeArrowheads="1"/>
          </p:cNvSpPr>
          <p:nvPr>
            <p:ph type="title"/>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pPr algn="ctr" eaLnBrk="1" hangingPunct="1">
              <a:defRPr/>
            </a:pPr>
            <a:r>
              <a:rPr lang="ru-RU" sz="4800" b="1" dirty="0" smtClean="0">
                <a:effectLst>
                  <a:outerShdw blurRad="38100" dist="38100" dir="2700000" algn="tl">
                    <a:srgbClr val="C0C0C0"/>
                  </a:outerShdw>
                </a:effectLst>
              </a:rPr>
              <a:t>лекция</a:t>
            </a:r>
            <a:r>
              <a:rPr lang="ru-RU" dirty="0" smtClean="0"/>
              <a:t/>
            </a:r>
            <a:br>
              <a:rPr lang="ru-RU" dirty="0" smtClean="0"/>
            </a:br>
            <a:r>
              <a:rPr lang="ru-RU" dirty="0" smtClean="0"/>
              <a:t>   </a:t>
            </a:r>
            <a:br>
              <a:rPr lang="ru-RU" dirty="0" smtClean="0"/>
            </a:br>
            <a:r>
              <a:rPr lang="ru-RU" dirty="0" smtClean="0"/>
              <a:t> </a:t>
            </a:r>
            <a:r>
              <a:rPr lang="ru-RU" sz="2400" b="1" dirty="0" smtClean="0"/>
              <a:t>на тему:</a:t>
            </a:r>
            <a:br>
              <a:rPr lang="ru-RU" sz="2400" b="1" dirty="0" smtClean="0"/>
            </a:br>
            <a:r>
              <a:rPr lang="ru-RU" sz="3200" b="1" dirty="0" smtClean="0"/>
              <a:t>«Некоторые аспекты патологического     воздействия на организм человека слабых спиртных «напитков».</a:t>
            </a:r>
            <a:br>
              <a:rPr lang="ru-RU" sz="3200" b="1" dirty="0" smtClean="0"/>
            </a:br>
            <a:r>
              <a:rPr lang="ru-RU" sz="3200" b="1" dirty="0" smtClean="0"/>
              <a:t>  О вреде пива»</a:t>
            </a:r>
          </a:p>
        </p:txBody>
      </p:sp>
    </p:spTree>
    <p:extLst>
      <p:ext uri="{BB962C8B-B14F-4D97-AF65-F5344CB8AC3E}">
        <p14:creationId xmlns:p14="http://schemas.microsoft.com/office/powerpoint/2010/main" xmlns="" val="1665896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23" name="Пиво.wav">
            <a:hlinkClick r:id="" action="ppaction://media"/>
          </p:cNvPr>
          <p:cNvPicPr>
            <a:picLocks noRot="1" noChangeAspect="1" noChangeArrowheads="1"/>
          </p:cNvPicPr>
          <p:nvPr>
            <a:audioFile r:link="rId1"/>
          </p:nvPr>
        </p:nvPicPr>
        <p:blipFill>
          <a:blip r:embed="rId3" cstate="print">
            <a:extLst>
              <a:ext uri="{28A0092B-C50C-407E-A947-70E740481C1C}">
                <a14:useLocalDpi xmlns:a14="http://schemas.microsoft.com/office/drawing/2010/main" xmlns="" val="0"/>
              </a:ext>
            </a:extLst>
          </a:blip>
          <a:srcRect/>
          <a:stretch>
            <a:fillRect/>
          </a:stretch>
        </p:blipFill>
        <p:spPr bwMode="auto">
          <a:xfrm>
            <a:off x="4419600" y="3276600"/>
            <a:ext cx="304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5" name="Picture 40" descr="crd250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0"/>
            <a:ext cx="9448800" cy="665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37" name="Picture 25" descr="y2005_075b"/>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52400" y="0"/>
            <a:ext cx="9677400" cy="6865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38" name="Picture 26" descr="y2005_026a"/>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35" name="Picture 23" descr="y2005_024"/>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0" y="0"/>
            <a:ext cx="92964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25" name="Picture 13" descr="y1997_002"/>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0" y="0"/>
            <a:ext cx="4805363"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0" name="Picture 28" descr="y2004_124"/>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4800600" y="0"/>
            <a:ext cx="47879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39" name="Picture 27" descr="y2004_133c"/>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4695825" y="0"/>
            <a:ext cx="4802188" cy="701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1" name="Picture 29" descr="y2005_023cимпорт"/>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0" y="0"/>
            <a:ext cx="47498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2" name="Picture 30" descr="y1997_015"/>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152400" y="0"/>
            <a:ext cx="4886325"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3" name="Picture 31" descr="y1997_012b"/>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4724400" y="0"/>
            <a:ext cx="4465638"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4" name="Picture 32" descr="y1997_013b"/>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0" y="0"/>
            <a:ext cx="4827588"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5" name="Picture 33" descr="y2005_007"/>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4724400" y="0"/>
            <a:ext cx="4643438"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6" name="Picture 34" descr="y1997_028a"/>
          <p:cNvPicPr>
            <a:picLocks noChangeAspect="1" noChangeArrowheads="1"/>
          </p:cNvPicPr>
          <p:nvPr/>
        </p:nvPicPr>
        <p:blipFill>
          <a:blip r:embed="rId16" cstate="print">
            <a:extLst>
              <a:ext uri="{28A0092B-C50C-407E-A947-70E740481C1C}">
                <a14:useLocalDpi xmlns:a14="http://schemas.microsoft.com/office/drawing/2010/main" xmlns="" val="0"/>
              </a:ext>
            </a:extLst>
          </a:blip>
          <a:srcRect/>
          <a:stretch>
            <a:fillRect/>
          </a:stretch>
        </p:blipFill>
        <p:spPr bwMode="auto">
          <a:xfrm>
            <a:off x="0" y="0"/>
            <a:ext cx="4710113" cy="7315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8" name="Picture 36" descr="y1997_019"/>
          <p:cNvPicPr>
            <a:picLocks noChangeAspect="1" noChangeArrowheads="1"/>
          </p:cNvPicPr>
          <p:nvPr/>
        </p:nvPicPr>
        <p:blipFill>
          <a:blip r:embed="rId17" cstate="print">
            <a:extLst>
              <a:ext uri="{28A0092B-C50C-407E-A947-70E740481C1C}">
                <a14:useLocalDpi xmlns:a14="http://schemas.microsoft.com/office/drawing/2010/main" xmlns="" val="0"/>
              </a:ext>
            </a:extLst>
          </a:blip>
          <a:srcRect/>
          <a:stretch>
            <a:fillRect/>
          </a:stretch>
        </p:blipFill>
        <p:spPr bwMode="auto">
          <a:xfrm>
            <a:off x="4724400" y="0"/>
            <a:ext cx="4602163"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49" name="Picture 37" descr="y2005_029"/>
          <p:cNvPicPr>
            <a:picLocks noChangeAspect="1" noChangeArrowheads="1"/>
          </p:cNvPicPr>
          <p:nvPr/>
        </p:nvPicPr>
        <p:blipFill>
          <a:blip r:embed="rId18" cstate="print">
            <a:extLst>
              <a:ext uri="{28A0092B-C50C-407E-A947-70E740481C1C}">
                <a14:useLocalDpi xmlns:a14="http://schemas.microsoft.com/office/drawing/2010/main" xmlns="" val="0"/>
              </a:ext>
            </a:extLst>
          </a:blip>
          <a:srcRect/>
          <a:stretch>
            <a:fillRect/>
          </a:stretch>
        </p:blipFill>
        <p:spPr bwMode="auto">
          <a:xfrm>
            <a:off x="0" y="0"/>
            <a:ext cx="9753600" cy="681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50" name="Picture 38" descr="y2005_055"/>
          <p:cNvPicPr>
            <a:picLocks noChangeAspect="1" noChangeArrowheads="1"/>
          </p:cNvPicPr>
          <p:nvPr/>
        </p:nvPicPr>
        <p:blipFill>
          <a:blip r:embed="rId19" cstate="print">
            <a:extLst>
              <a:ext uri="{28A0092B-C50C-407E-A947-70E740481C1C}">
                <a14:useLocalDpi xmlns:a14="http://schemas.microsoft.com/office/drawing/2010/main" xmlns="" val="0"/>
              </a:ext>
            </a:extLst>
          </a:blip>
          <a:srcRect/>
          <a:stretch>
            <a:fillRect/>
          </a:stretch>
        </p:blipFill>
        <p:spPr bwMode="auto">
          <a:xfrm>
            <a:off x="0" y="0"/>
            <a:ext cx="9525000" cy="6808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151" name="Picture 39" descr="crd8203"/>
          <p:cNvPicPr>
            <a:picLocks noChangeAspect="1" noChangeArrowheads="1"/>
          </p:cNvPicPr>
          <p:nvPr/>
        </p:nvPicPr>
        <p:blipFill>
          <a:blip r:embed="rId20" cstate="print">
            <a:extLst>
              <a:ext uri="{28A0092B-C50C-407E-A947-70E740481C1C}">
                <a14:useLocalDpi xmlns:a14="http://schemas.microsoft.com/office/drawing/2010/main" xmlns="" val="0"/>
              </a:ext>
            </a:extLst>
          </a:blip>
          <a:srcRect/>
          <a:stretch>
            <a:fillRect/>
          </a:stretch>
        </p:blipFill>
        <p:spPr bwMode="auto">
          <a:xfrm>
            <a:off x="990600" y="0"/>
            <a:ext cx="7277100" cy="10163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0691205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90123"/>
                                        </p:tgtEl>
                                      </p:cBhvr>
                                    </p:cmd>
                                  </p:childTnLst>
                                </p:cTn>
                              </p:par>
                              <p:par>
                                <p:cTn id="7" presetID="2" presetClass="entr" presetSubtype="4" fill="hold" nodeType="withEffect">
                                  <p:stCondLst>
                                    <p:cond delay="0"/>
                                  </p:stCondLst>
                                  <p:childTnLst>
                                    <p:set>
                                      <p:cBhvr>
                                        <p:cTn id="8" dur="1" fill="hold">
                                          <p:stCondLst>
                                            <p:cond delay="0"/>
                                          </p:stCondLst>
                                        </p:cTn>
                                        <p:tgtEl>
                                          <p:spTgt spid="90137"/>
                                        </p:tgtEl>
                                        <p:attrNameLst>
                                          <p:attrName>style.visibility</p:attrName>
                                        </p:attrNameLst>
                                      </p:cBhvr>
                                      <p:to>
                                        <p:strVal val="visible"/>
                                      </p:to>
                                    </p:set>
                                    <p:anim calcmode="lin" valueType="num">
                                      <p:cBhvr additive="base">
                                        <p:cTn id="9" dur="2000" fill="hold"/>
                                        <p:tgtEl>
                                          <p:spTgt spid="90137"/>
                                        </p:tgtEl>
                                        <p:attrNameLst>
                                          <p:attrName>ppt_x</p:attrName>
                                        </p:attrNameLst>
                                      </p:cBhvr>
                                      <p:tavLst>
                                        <p:tav tm="0">
                                          <p:val>
                                            <p:strVal val="#ppt_x"/>
                                          </p:val>
                                        </p:tav>
                                        <p:tav tm="100000">
                                          <p:val>
                                            <p:strVal val="#ppt_x"/>
                                          </p:val>
                                        </p:tav>
                                      </p:tavLst>
                                    </p:anim>
                                    <p:anim calcmode="lin" valueType="num">
                                      <p:cBhvr additive="base">
                                        <p:cTn id="10" dur="2000" fill="hold"/>
                                        <p:tgtEl>
                                          <p:spTgt spid="90137"/>
                                        </p:tgtEl>
                                        <p:attrNameLst>
                                          <p:attrName>ppt_y</p:attrName>
                                        </p:attrNameLst>
                                      </p:cBhvr>
                                      <p:tavLst>
                                        <p:tav tm="0">
                                          <p:val>
                                            <p:strVal val="1+#ppt_h/2"/>
                                          </p:val>
                                        </p:tav>
                                        <p:tav tm="100000">
                                          <p:val>
                                            <p:strVal val="#ppt_y"/>
                                          </p:val>
                                        </p:tav>
                                      </p:tavLst>
                                    </p:anim>
                                  </p:childTnLst>
                                </p:cTn>
                              </p:par>
                            </p:childTnLst>
                          </p:cTn>
                        </p:par>
                        <p:par>
                          <p:cTn id="11" fill="hold" nodeType="afterGroup">
                            <p:stCondLst>
                              <p:cond delay="2000"/>
                            </p:stCondLst>
                            <p:childTnLst>
                              <p:par>
                                <p:cTn id="12" presetID="4" presetClass="entr" presetSubtype="16" fill="hold" nodeType="afterEffect">
                                  <p:stCondLst>
                                    <p:cond delay="0"/>
                                  </p:stCondLst>
                                  <p:childTnLst>
                                    <p:set>
                                      <p:cBhvr>
                                        <p:cTn id="13" dur="1" fill="hold">
                                          <p:stCondLst>
                                            <p:cond delay="0"/>
                                          </p:stCondLst>
                                        </p:cTn>
                                        <p:tgtEl>
                                          <p:spTgt spid="90138"/>
                                        </p:tgtEl>
                                        <p:attrNameLst>
                                          <p:attrName>style.visibility</p:attrName>
                                        </p:attrNameLst>
                                      </p:cBhvr>
                                      <p:to>
                                        <p:strVal val="visible"/>
                                      </p:to>
                                    </p:set>
                                    <p:animEffect transition="in" filter="box(in)">
                                      <p:cBhvr>
                                        <p:cTn id="14" dur="2000"/>
                                        <p:tgtEl>
                                          <p:spTgt spid="90138"/>
                                        </p:tgtEl>
                                      </p:cBhvr>
                                    </p:animEffect>
                                  </p:childTnLst>
                                </p:cTn>
                              </p:par>
                            </p:childTnLst>
                          </p:cTn>
                        </p:par>
                        <p:par>
                          <p:cTn id="15" fill="hold" nodeType="afterGroup">
                            <p:stCondLst>
                              <p:cond delay="4000"/>
                            </p:stCondLst>
                            <p:childTnLst>
                              <p:par>
                                <p:cTn id="16" presetID="10" presetClass="entr" presetSubtype="0" fill="hold" nodeType="afterEffect">
                                  <p:stCondLst>
                                    <p:cond delay="0"/>
                                  </p:stCondLst>
                                  <p:childTnLst>
                                    <p:set>
                                      <p:cBhvr>
                                        <p:cTn id="17" dur="1" fill="hold">
                                          <p:stCondLst>
                                            <p:cond delay="0"/>
                                          </p:stCondLst>
                                        </p:cTn>
                                        <p:tgtEl>
                                          <p:spTgt spid="90135"/>
                                        </p:tgtEl>
                                        <p:attrNameLst>
                                          <p:attrName>style.visibility</p:attrName>
                                        </p:attrNameLst>
                                      </p:cBhvr>
                                      <p:to>
                                        <p:strVal val="visible"/>
                                      </p:to>
                                    </p:set>
                                    <p:animEffect transition="in" filter="fade">
                                      <p:cBhvr>
                                        <p:cTn id="18" dur="2000"/>
                                        <p:tgtEl>
                                          <p:spTgt spid="90135"/>
                                        </p:tgtEl>
                                      </p:cBhvr>
                                    </p:animEffect>
                                  </p:childTnLst>
                                </p:cTn>
                              </p:par>
                            </p:childTnLst>
                          </p:cTn>
                        </p:par>
                        <p:par>
                          <p:cTn id="19" fill="hold" nodeType="afterGroup">
                            <p:stCondLst>
                              <p:cond delay="6000"/>
                            </p:stCondLst>
                            <p:childTnLst>
                              <p:par>
                                <p:cTn id="20" presetID="8" presetClass="entr" presetSubtype="16" fill="hold" nodeType="afterEffect">
                                  <p:stCondLst>
                                    <p:cond delay="0"/>
                                  </p:stCondLst>
                                  <p:childTnLst>
                                    <p:set>
                                      <p:cBhvr>
                                        <p:cTn id="21" dur="1" fill="hold">
                                          <p:stCondLst>
                                            <p:cond delay="0"/>
                                          </p:stCondLst>
                                        </p:cTn>
                                        <p:tgtEl>
                                          <p:spTgt spid="90125"/>
                                        </p:tgtEl>
                                        <p:attrNameLst>
                                          <p:attrName>style.visibility</p:attrName>
                                        </p:attrNameLst>
                                      </p:cBhvr>
                                      <p:to>
                                        <p:strVal val="visible"/>
                                      </p:to>
                                    </p:set>
                                    <p:animEffect transition="in" filter="diamond(in)">
                                      <p:cBhvr>
                                        <p:cTn id="22" dur="2000"/>
                                        <p:tgtEl>
                                          <p:spTgt spid="90125"/>
                                        </p:tgtEl>
                                      </p:cBhvr>
                                    </p:animEffect>
                                  </p:childTnLst>
                                </p:cTn>
                              </p:par>
                              <p:par>
                                <p:cTn id="23" presetID="8" presetClass="entr" presetSubtype="16" fill="hold" nodeType="withEffect">
                                  <p:stCondLst>
                                    <p:cond delay="0"/>
                                  </p:stCondLst>
                                  <p:childTnLst>
                                    <p:set>
                                      <p:cBhvr>
                                        <p:cTn id="24" dur="1" fill="hold">
                                          <p:stCondLst>
                                            <p:cond delay="0"/>
                                          </p:stCondLst>
                                        </p:cTn>
                                        <p:tgtEl>
                                          <p:spTgt spid="90140"/>
                                        </p:tgtEl>
                                        <p:attrNameLst>
                                          <p:attrName>style.visibility</p:attrName>
                                        </p:attrNameLst>
                                      </p:cBhvr>
                                      <p:to>
                                        <p:strVal val="visible"/>
                                      </p:to>
                                    </p:set>
                                    <p:animEffect transition="in" filter="diamond(in)">
                                      <p:cBhvr>
                                        <p:cTn id="25" dur="2000"/>
                                        <p:tgtEl>
                                          <p:spTgt spid="90140"/>
                                        </p:tgtEl>
                                      </p:cBhvr>
                                    </p:animEffect>
                                  </p:childTnLst>
                                </p:cTn>
                              </p:par>
                            </p:childTnLst>
                          </p:cTn>
                        </p:par>
                        <p:par>
                          <p:cTn id="26" fill="hold" nodeType="afterGroup">
                            <p:stCondLst>
                              <p:cond delay="8000"/>
                            </p:stCondLst>
                            <p:childTnLst>
                              <p:par>
                                <p:cTn id="27" presetID="2" presetClass="entr" presetSubtype="4" fill="hold" nodeType="afterEffect">
                                  <p:stCondLst>
                                    <p:cond delay="0"/>
                                  </p:stCondLst>
                                  <p:childTnLst>
                                    <p:set>
                                      <p:cBhvr>
                                        <p:cTn id="28" dur="1" fill="hold">
                                          <p:stCondLst>
                                            <p:cond delay="0"/>
                                          </p:stCondLst>
                                        </p:cTn>
                                        <p:tgtEl>
                                          <p:spTgt spid="90141"/>
                                        </p:tgtEl>
                                        <p:attrNameLst>
                                          <p:attrName>style.visibility</p:attrName>
                                        </p:attrNameLst>
                                      </p:cBhvr>
                                      <p:to>
                                        <p:strVal val="visible"/>
                                      </p:to>
                                    </p:set>
                                    <p:anim calcmode="lin" valueType="num">
                                      <p:cBhvr additive="base">
                                        <p:cTn id="29" dur="2000" fill="hold"/>
                                        <p:tgtEl>
                                          <p:spTgt spid="90141"/>
                                        </p:tgtEl>
                                        <p:attrNameLst>
                                          <p:attrName>ppt_x</p:attrName>
                                        </p:attrNameLst>
                                      </p:cBhvr>
                                      <p:tavLst>
                                        <p:tav tm="0">
                                          <p:val>
                                            <p:strVal val="#ppt_x"/>
                                          </p:val>
                                        </p:tav>
                                        <p:tav tm="100000">
                                          <p:val>
                                            <p:strVal val="#ppt_x"/>
                                          </p:val>
                                        </p:tav>
                                      </p:tavLst>
                                    </p:anim>
                                    <p:anim calcmode="lin" valueType="num">
                                      <p:cBhvr additive="base">
                                        <p:cTn id="30" dur="2000" fill="hold"/>
                                        <p:tgtEl>
                                          <p:spTgt spid="90141"/>
                                        </p:tgtEl>
                                        <p:attrNameLst>
                                          <p:attrName>ppt_y</p:attrName>
                                        </p:attrNameLst>
                                      </p:cBhvr>
                                      <p:tavLst>
                                        <p:tav tm="0">
                                          <p:val>
                                            <p:strVal val="1+#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0139"/>
                                        </p:tgtEl>
                                        <p:attrNameLst>
                                          <p:attrName>style.visibility</p:attrName>
                                        </p:attrNameLst>
                                      </p:cBhvr>
                                      <p:to>
                                        <p:strVal val="visible"/>
                                      </p:to>
                                    </p:set>
                                    <p:anim calcmode="lin" valueType="num">
                                      <p:cBhvr additive="base">
                                        <p:cTn id="33" dur="2000" fill="hold"/>
                                        <p:tgtEl>
                                          <p:spTgt spid="90139"/>
                                        </p:tgtEl>
                                        <p:attrNameLst>
                                          <p:attrName>ppt_x</p:attrName>
                                        </p:attrNameLst>
                                      </p:cBhvr>
                                      <p:tavLst>
                                        <p:tav tm="0">
                                          <p:val>
                                            <p:strVal val="#ppt_x"/>
                                          </p:val>
                                        </p:tav>
                                        <p:tav tm="100000">
                                          <p:val>
                                            <p:strVal val="#ppt_x"/>
                                          </p:val>
                                        </p:tav>
                                      </p:tavLst>
                                    </p:anim>
                                    <p:anim calcmode="lin" valueType="num">
                                      <p:cBhvr additive="base">
                                        <p:cTn id="34" dur="2000" fill="hold"/>
                                        <p:tgtEl>
                                          <p:spTgt spid="90139"/>
                                        </p:tgtEl>
                                        <p:attrNameLst>
                                          <p:attrName>ppt_y</p:attrName>
                                        </p:attrNameLst>
                                      </p:cBhvr>
                                      <p:tavLst>
                                        <p:tav tm="0">
                                          <p:val>
                                            <p:strVal val="0-#ppt_h/2"/>
                                          </p:val>
                                        </p:tav>
                                        <p:tav tm="100000">
                                          <p:val>
                                            <p:strVal val="#ppt_y"/>
                                          </p:val>
                                        </p:tav>
                                      </p:tavLst>
                                    </p:anim>
                                  </p:childTnLst>
                                </p:cTn>
                              </p:par>
                            </p:childTnLst>
                          </p:cTn>
                        </p:par>
                        <p:par>
                          <p:cTn id="35" fill="hold" nodeType="afterGroup">
                            <p:stCondLst>
                              <p:cond delay="10000"/>
                            </p:stCondLst>
                            <p:childTnLst>
                              <p:par>
                                <p:cTn id="36" presetID="55" presetClass="entr" presetSubtype="0" fill="hold" nodeType="afterEffect">
                                  <p:stCondLst>
                                    <p:cond delay="0"/>
                                  </p:stCondLst>
                                  <p:childTnLst>
                                    <p:set>
                                      <p:cBhvr>
                                        <p:cTn id="37" dur="1" fill="hold">
                                          <p:stCondLst>
                                            <p:cond delay="0"/>
                                          </p:stCondLst>
                                        </p:cTn>
                                        <p:tgtEl>
                                          <p:spTgt spid="90142"/>
                                        </p:tgtEl>
                                        <p:attrNameLst>
                                          <p:attrName>style.visibility</p:attrName>
                                        </p:attrNameLst>
                                      </p:cBhvr>
                                      <p:to>
                                        <p:strVal val="visible"/>
                                      </p:to>
                                    </p:set>
                                    <p:anim calcmode="lin" valueType="num">
                                      <p:cBhvr>
                                        <p:cTn id="38" dur="2000" fill="hold"/>
                                        <p:tgtEl>
                                          <p:spTgt spid="90142"/>
                                        </p:tgtEl>
                                        <p:attrNameLst>
                                          <p:attrName>ppt_w</p:attrName>
                                        </p:attrNameLst>
                                      </p:cBhvr>
                                      <p:tavLst>
                                        <p:tav tm="0">
                                          <p:val>
                                            <p:strVal val="#ppt_w*0.70"/>
                                          </p:val>
                                        </p:tav>
                                        <p:tav tm="100000">
                                          <p:val>
                                            <p:strVal val="#ppt_w"/>
                                          </p:val>
                                        </p:tav>
                                      </p:tavLst>
                                    </p:anim>
                                    <p:anim calcmode="lin" valueType="num">
                                      <p:cBhvr>
                                        <p:cTn id="39" dur="2000" fill="hold"/>
                                        <p:tgtEl>
                                          <p:spTgt spid="90142"/>
                                        </p:tgtEl>
                                        <p:attrNameLst>
                                          <p:attrName>ppt_h</p:attrName>
                                        </p:attrNameLst>
                                      </p:cBhvr>
                                      <p:tavLst>
                                        <p:tav tm="0">
                                          <p:val>
                                            <p:strVal val="#ppt_h"/>
                                          </p:val>
                                        </p:tav>
                                        <p:tav tm="100000">
                                          <p:val>
                                            <p:strVal val="#ppt_h"/>
                                          </p:val>
                                        </p:tav>
                                      </p:tavLst>
                                    </p:anim>
                                    <p:animEffect transition="in" filter="fade">
                                      <p:cBhvr>
                                        <p:cTn id="40" dur="2000"/>
                                        <p:tgtEl>
                                          <p:spTgt spid="90142"/>
                                        </p:tgtEl>
                                      </p:cBhvr>
                                    </p:animEffect>
                                  </p:childTnLst>
                                </p:cTn>
                              </p:par>
                              <p:par>
                                <p:cTn id="41" presetID="55" presetClass="entr" presetSubtype="0" fill="hold" nodeType="withEffect">
                                  <p:stCondLst>
                                    <p:cond delay="0"/>
                                  </p:stCondLst>
                                  <p:childTnLst>
                                    <p:set>
                                      <p:cBhvr>
                                        <p:cTn id="42" dur="1" fill="hold">
                                          <p:stCondLst>
                                            <p:cond delay="0"/>
                                          </p:stCondLst>
                                        </p:cTn>
                                        <p:tgtEl>
                                          <p:spTgt spid="90143"/>
                                        </p:tgtEl>
                                        <p:attrNameLst>
                                          <p:attrName>style.visibility</p:attrName>
                                        </p:attrNameLst>
                                      </p:cBhvr>
                                      <p:to>
                                        <p:strVal val="visible"/>
                                      </p:to>
                                    </p:set>
                                    <p:anim calcmode="lin" valueType="num">
                                      <p:cBhvr>
                                        <p:cTn id="43" dur="2000" fill="hold"/>
                                        <p:tgtEl>
                                          <p:spTgt spid="90143"/>
                                        </p:tgtEl>
                                        <p:attrNameLst>
                                          <p:attrName>ppt_w</p:attrName>
                                        </p:attrNameLst>
                                      </p:cBhvr>
                                      <p:tavLst>
                                        <p:tav tm="0">
                                          <p:val>
                                            <p:strVal val="#ppt_w*0.70"/>
                                          </p:val>
                                        </p:tav>
                                        <p:tav tm="100000">
                                          <p:val>
                                            <p:strVal val="#ppt_w"/>
                                          </p:val>
                                        </p:tav>
                                      </p:tavLst>
                                    </p:anim>
                                    <p:anim calcmode="lin" valueType="num">
                                      <p:cBhvr>
                                        <p:cTn id="44" dur="2000" fill="hold"/>
                                        <p:tgtEl>
                                          <p:spTgt spid="90143"/>
                                        </p:tgtEl>
                                        <p:attrNameLst>
                                          <p:attrName>ppt_h</p:attrName>
                                        </p:attrNameLst>
                                      </p:cBhvr>
                                      <p:tavLst>
                                        <p:tav tm="0">
                                          <p:val>
                                            <p:strVal val="#ppt_h"/>
                                          </p:val>
                                        </p:tav>
                                        <p:tav tm="100000">
                                          <p:val>
                                            <p:strVal val="#ppt_h"/>
                                          </p:val>
                                        </p:tav>
                                      </p:tavLst>
                                    </p:anim>
                                    <p:animEffect transition="in" filter="fade">
                                      <p:cBhvr>
                                        <p:cTn id="45" dur="2000"/>
                                        <p:tgtEl>
                                          <p:spTgt spid="90143"/>
                                        </p:tgtEl>
                                      </p:cBhvr>
                                    </p:animEffect>
                                  </p:childTnLst>
                                </p:cTn>
                              </p:par>
                            </p:childTnLst>
                          </p:cTn>
                        </p:par>
                        <p:par>
                          <p:cTn id="46" fill="hold" nodeType="afterGroup">
                            <p:stCondLst>
                              <p:cond delay="12000"/>
                            </p:stCondLst>
                            <p:childTnLst>
                              <p:par>
                                <p:cTn id="47" presetID="18" presetClass="entr" presetSubtype="12" fill="hold" nodeType="afterEffect">
                                  <p:stCondLst>
                                    <p:cond delay="0"/>
                                  </p:stCondLst>
                                  <p:childTnLst>
                                    <p:set>
                                      <p:cBhvr>
                                        <p:cTn id="48" dur="1" fill="hold">
                                          <p:stCondLst>
                                            <p:cond delay="0"/>
                                          </p:stCondLst>
                                        </p:cTn>
                                        <p:tgtEl>
                                          <p:spTgt spid="90144"/>
                                        </p:tgtEl>
                                        <p:attrNameLst>
                                          <p:attrName>style.visibility</p:attrName>
                                        </p:attrNameLst>
                                      </p:cBhvr>
                                      <p:to>
                                        <p:strVal val="visible"/>
                                      </p:to>
                                    </p:set>
                                    <p:animEffect transition="in" filter="strips(downLeft)">
                                      <p:cBhvr>
                                        <p:cTn id="49" dur="2000"/>
                                        <p:tgtEl>
                                          <p:spTgt spid="90144"/>
                                        </p:tgtEl>
                                      </p:cBhvr>
                                    </p:animEffect>
                                  </p:childTnLst>
                                </p:cTn>
                              </p:par>
                              <p:par>
                                <p:cTn id="50" presetID="18" presetClass="entr" presetSubtype="12" fill="hold" nodeType="withEffect">
                                  <p:stCondLst>
                                    <p:cond delay="0"/>
                                  </p:stCondLst>
                                  <p:childTnLst>
                                    <p:set>
                                      <p:cBhvr>
                                        <p:cTn id="51" dur="1" fill="hold">
                                          <p:stCondLst>
                                            <p:cond delay="0"/>
                                          </p:stCondLst>
                                        </p:cTn>
                                        <p:tgtEl>
                                          <p:spTgt spid="90145"/>
                                        </p:tgtEl>
                                        <p:attrNameLst>
                                          <p:attrName>style.visibility</p:attrName>
                                        </p:attrNameLst>
                                      </p:cBhvr>
                                      <p:to>
                                        <p:strVal val="visible"/>
                                      </p:to>
                                    </p:set>
                                    <p:animEffect transition="in" filter="strips(downLeft)">
                                      <p:cBhvr>
                                        <p:cTn id="52" dur="2000"/>
                                        <p:tgtEl>
                                          <p:spTgt spid="90145"/>
                                        </p:tgtEl>
                                      </p:cBhvr>
                                    </p:animEffect>
                                  </p:childTnLst>
                                </p:cTn>
                              </p:par>
                            </p:childTnLst>
                          </p:cTn>
                        </p:par>
                        <p:par>
                          <p:cTn id="53" fill="hold" nodeType="afterGroup">
                            <p:stCondLst>
                              <p:cond delay="14000"/>
                            </p:stCondLst>
                            <p:childTnLst>
                              <p:par>
                                <p:cTn id="54" presetID="13" presetClass="entr" presetSubtype="16" fill="hold" nodeType="afterEffect">
                                  <p:stCondLst>
                                    <p:cond delay="0"/>
                                  </p:stCondLst>
                                  <p:childTnLst>
                                    <p:set>
                                      <p:cBhvr>
                                        <p:cTn id="55" dur="1" fill="hold">
                                          <p:stCondLst>
                                            <p:cond delay="0"/>
                                          </p:stCondLst>
                                        </p:cTn>
                                        <p:tgtEl>
                                          <p:spTgt spid="90146"/>
                                        </p:tgtEl>
                                        <p:attrNameLst>
                                          <p:attrName>style.visibility</p:attrName>
                                        </p:attrNameLst>
                                      </p:cBhvr>
                                      <p:to>
                                        <p:strVal val="visible"/>
                                      </p:to>
                                    </p:set>
                                    <p:animEffect transition="in" filter="plus(in)">
                                      <p:cBhvr>
                                        <p:cTn id="56" dur="1000"/>
                                        <p:tgtEl>
                                          <p:spTgt spid="90146"/>
                                        </p:tgtEl>
                                      </p:cBhvr>
                                    </p:animEffect>
                                  </p:childTnLst>
                                </p:cTn>
                              </p:par>
                              <p:par>
                                <p:cTn id="57" presetID="13" presetClass="entr" presetSubtype="16" fill="hold" nodeType="withEffect">
                                  <p:stCondLst>
                                    <p:cond delay="0"/>
                                  </p:stCondLst>
                                  <p:childTnLst>
                                    <p:set>
                                      <p:cBhvr>
                                        <p:cTn id="58" dur="1" fill="hold">
                                          <p:stCondLst>
                                            <p:cond delay="0"/>
                                          </p:stCondLst>
                                        </p:cTn>
                                        <p:tgtEl>
                                          <p:spTgt spid="90148"/>
                                        </p:tgtEl>
                                        <p:attrNameLst>
                                          <p:attrName>style.visibility</p:attrName>
                                        </p:attrNameLst>
                                      </p:cBhvr>
                                      <p:to>
                                        <p:strVal val="visible"/>
                                      </p:to>
                                    </p:set>
                                    <p:animEffect transition="in" filter="plus(in)">
                                      <p:cBhvr>
                                        <p:cTn id="59" dur="1000"/>
                                        <p:tgtEl>
                                          <p:spTgt spid="90148"/>
                                        </p:tgtEl>
                                      </p:cBhvr>
                                    </p:animEffect>
                                  </p:childTnLst>
                                </p:cTn>
                              </p:par>
                            </p:childTnLst>
                          </p:cTn>
                        </p:par>
                        <p:par>
                          <p:cTn id="60" fill="hold" nodeType="afterGroup">
                            <p:stCondLst>
                              <p:cond delay="15000"/>
                            </p:stCondLst>
                            <p:childTnLst>
                              <p:par>
                                <p:cTn id="61" presetID="6" presetClass="entr" presetSubtype="16" fill="hold" nodeType="afterEffect">
                                  <p:stCondLst>
                                    <p:cond delay="0"/>
                                  </p:stCondLst>
                                  <p:childTnLst>
                                    <p:set>
                                      <p:cBhvr>
                                        <p:cTn id="62" dur="1" fill="hold">
                                          <p:stCondLst>
                                            <p:cond delay="0"/>
                                          </p:stCondLst>
                                        </p:cTn>
                                        <p:tgtEl>
                                          <p:spTgt spid="90149"/>
                                        </p:tgtEl>
                                        <p:attrNameLst>
                                          <p:attrName>style.visibility</p:attrName>
                                        </p:attrNameLst>
                                      </p:cBhvr>
                                      <p:to>
                                        <p:strVal val="visible"/>
                                      </p:to>
                                    </p:set>
                                    <p:animEffect transition="in" filter="circle(in)">
                                      <p:cBhvr>
                                        <p:cTn id="63" dur="2000"/>
                                        <p:tgtEl>
                                          <p:spTgt spid="90149"/>
                                        </p:tgtEl>
                                      </p:cBhvr>
                                    </p:animEffect>
                                  </p:childTnLst>
                                </p:cTn>
                              </p:par>
                            </p:childTnLst>
                          </p:cTn>
                        </p:par>
                        <p:par>
                          <p:cTn id="64" fill="hold" nodeType="afterGroup">
                            <p:stCondLst>
                              <p:cond delay="17000"/>
                            </p:stCondLst>
                            <p:childTnLst>
                              <p:par>
                                <p:cTn id="65" presetID="21" presetClass="entr" presetSubtype="4" fill="hold" nodeType="afterEffect">
                                  <p:stCondLst>
                                    <p:cond delay="0"/>
                                  </p:stCondLst>
                                  <p:childTnLst>
                                    <p:set>
                                      <p:cBhvr>
                                        <p:cTn id="66" dur="1" fill="hold">
                                          <p:stCondLst>
                                            <p:cond delay="0"/>
                                          </p:stCondLst>
                                        </p:cTn>
                                        <p:tgtEl>
                                          <p:spTgt spid="90150"/>
                                        </p:tgtEl>
                                        <p:attrNameLst>
                                          <p:attrName>style.visibility</p:attrName>
                                        </p:attrNameLst>
                                      </p:cBhvr>
                                      <p:to>
                                        <p:strVal val="visible"/>
                                      </p:to>
                                    </p:set>
                                    <p:animEffect transition="in" filter="wheel(4)">
                                      <p:cBhvr>
                                        <p:cTn id="67" dur="3000"/>
                                        <p:tgtEl>
                                          <p:spTgt spid="90150"/>
                                        </p:tgtEl>
                                      </p:cBhvr>
                                    </p:animEffect>
                                  </p:childTnLst>
                                </p:cTn>
                              </p:par>
                            </p:childTnLst>
                          </p:cTn>
                        </p:par>
                        <p:par>
                          <p:cTn id="68" fill="hold" nodeType="afterGroup">
                            <p:stCondLst>
                              <p:cond delay="20000"/>
                            </p:stCondLst>
                            <p:childTnLst>
                              <p:par>
                                <p:cTn id="69" presetID="26" presetClass="entr" presetSubtype="0" fill="hold" nodeType="afterEffect">
                                  <p:stCondLst>
                                    <p:cond delay="0"/>
                                  </p:stCondLst>
                                  <p:childTnLst>
                                    <p:set>
                                      <p:cBhvr>
                                        <p:cTn id="70" dur="1" fill="hold">
                                          <p:stCondLst>
                                            <p:cond delay="0"/>
                                          </p:stCondLst>
                                        </p:cTn>
                                        <p:tgtEl>
                                          <p:spTgt spid="90151"/>
                                        </p:tgtEl>
                                        <p:attrNameLst>
                                          <p:attrName>style.visibility</p:attrName>
                                        </p:attrNameLst>
                                      </p:cBhvr>
                                      <p:to>
                                        <p:strVal val="visible"/>
                                      </p:to>
                                    </p:set>
                                    <p:animEffect transition="in" filter="wipe(down)">
                                      <p:cBhvr>
                                        <p:cTn id="71" dur="580">
                                          <p:stCondLst>
                                            <p:cond delay="0"/>
                                          </p:stCondLst>
                                        </p:cTn>
                                        <p:tgtEl>
                                          <p:spTgt spid="90151"/>
                                        </p:tgtEl>
                                      </p:cBhvr>
                                    </p:animEffect>
                                    <p:anim calcmode="lin" valueType="num">
                                      <p:cBhvr>
                                        <p:cTn id="72" dur="1822" tmFilter="0,0; 0.14,0.36; 0.43,0.73; 0.71,0.91; 1.0,1.0">
                                          <p:stCondLst>
                                            <p:cond delay="0"/>
                                          </p:stCondLst>
                                        </p:cTn>
                                        <p:tgtEl>
                                          <p:spTgt spid="90151"/>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90151"/>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90151"/>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90151"/>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90151"/>
                                        </p:tgtEl>
                                        <p:attrNameLst>
                                          <p:attrName>ppt_y</p:attrName>
                                        </p:attrNameLst>
                                      </p:cBhvr>
                                      <p:tavLst>
                                        <p:tav tm="0" fmla="#ppt_y-sin(pi*$)/81">
                                          <p:val>
                                            <p:fltVal val="0"/>
                                          </p:val>
                                        </p:tav>
                                        <p:tav tm="100000">
                                          <p:val>
                                            <p:fltVal val="1"/>
                                          </p:val>
                                        </p:tav>
                                      </p:tavLst>
                                    </p:anim>
                                    <p:animScale>
                                      <p:cBhvr>
                                        <p:cTn id="77" dur="26">
                                          <p:stCondLst>
                                            <p:cond delay="650"/>
                                          </p:stCondLst>
                                        </p:cTn>
                                        <p:tgtEl>
                                          <p:spTgt spid="90151"/>
                                        </p:tgtEl>
                                      </p:cBhvr>
                                      <p:to x="100000" y="60000"/>
                                    </p:animScale>
                                    <p:animScale>
                                      <p:cBhvr>
                                        <p:cTn id="78" dur="166" decel="50000">
                                          <p:stCondLst>
                                            <p:cond delay="676"/>
                                          </p:stCondLst>
                                        </p:cTn>
                                        <p:tgtEl>
                                          <p:spTgt spid="90151"/>
                                        </p:tgtEl>
                                      </p:cBhvr>
                                      <p:to x="100000" y="100000"/>
                                    </p:animScale>
                                    <p:animScale>
                                      <p:cBhvr>
                                        <p:cTn id="79" dur="26">
                                          <p:stCondLst>
                                            <p:cond delay="1312"/>
                                          </p:stCondLst>
                                        </p:cTn>
                                        <p:tgtEl>
                                          <p:spTgt spid="90151"/>
                                        </p:tgtEl>
                                      </p:cBhvr>
                                      <p:to x="100000" y="80000"/>
                                    </p:animScale>
                                    <p:animScale>
                                      <p:cBhvr>
                                        <p:cTn id="80" dur="166" decel="50000">
                                          <p:stCondLst>
                                            <p:cond delay="1338"/>
                                          </p:stCondLst>
                                        </p:cTn>
                                        <p:tgtEl>
                                          <p:spTgt spid="90151"/>
                                        </p:tgtEl>
                                      </p:cBhvr>
                                      <p:to x="100000" y="100000"/>
                                    </p:animScale>
                                    <p:animScale>
                                      <p:cBhvr>
                                        <p:cTn id="81" dur="26">
                                          <p:stCondLst>
                                            <p:cond delay="1642"/>
                                          </p:stCondLst>
                                        </p:cTn>
                                        <p:tgtEl>
                                          <p:spTgt spid="90151"/>
                                        </p:tgtEl>
                                      </p:cBhvr>
                                      <p:to x="100000" y="90000"/>
                                    </p:animScale>
                                    <p:animScale>
                                      <p:cBhvr>
                                        <p:cTn id="82" dur="166" decel="50000">
                                          <p:stCondLst>
                                            <p:cond delay="1668"/>
                                          </p:stCondLst>
                                        </p:cTn>
                                        <p:tgtEl>
                                          <p:spTgt spid="90151"/>
                                        </p:tgtEl>
                                      </p:cBhvr>
                                      <p:to x="100000" y="100000"/>
                                    </p:animScale>
                                    <p:animScale>
                                      <p:cBhvr>
                                        <p:cTn id="83" dur="26">
                                          <p:stCondLst>
                                            <p:cond delay="1808"/>
                                          </p:stCondLst>
                                        </p:cTn>
                                        <p:tgtEl>
                                          <p:spTgt spid="90151"/>
                                        </p:tgtEl>
                                      </p:cBhvr>
                                      <p:to x="100000" y="95000"/>
                                    </p:animScale>
                                    <p:animScale>
                                      <p:cBhvr>
                                        <p:cTn id="84" dur="166" decel="50000">
                                          <p:stCondLst>
                                            <p:cond delay="1834"/>
                                          </p:stCondLst>
                                        </p:cTn>
                                        <p:tgtEl>
                                          <p:spTgt spid="901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p:cTn id="85" fill="hold" display="0">
                  <p:stCondLst>
                    <p:cond delay="indefinite"/>
                  </p:stCondLst>
                  <p:endCondLst>
                    <p:cond evt="onPrev" delay="0">
                      <p:tgtEl>
                        <p:sldTgt/>
                      </p:tgtEl>
                    </p:cond>
                    <p:cond evt="onStopAudio" delay="0">
                      <p:tgtEl>
                        <p:sldTgt/>
                      </p:tgtEl>
                    </p:cond>
                  </p:endCondLst>
                </p:cTn>
                <p:tgtEl>
                  <p:spTgt spid="9012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8" name="Picture 4" descr="1186998754_GosDuma"/>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52400" y="152400"/>
            <a:ext cx="8839200" cy="657225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252933" name="Rectangle 5"/>
          <p:cNvSpPr>
            <a:spLocks noGrp="1" noChangeArrowheads="1"/>
          </p:cNvSpPr>
          <p:nvPr>
            <p:ph type="title"/>
          </p:nvPr>
        </p:nvSpPr>
        <p:spPr>
          <a:xfrm>
            <a:off x="1371600" y="0"/>
            <a:ext cx="6477000" cy="1219200"/>
          </a:xfrm>
          <a:solidFill>
            <a:srgbClr val="CCFFCC"/>
          </a:solidFill>
        </p:spPr>
        <p:txBody>
          <a:bodyPr/>
          <a:lstStyle/>
          <a:p>
            <a:pPr algn="ctr" eaLnBrk="1" hangingPunct="1"/>
            <a:r>
              <a:rPr lang="ru-RU" sz="2400" b="1" smtClean="0"/>
              <a:t>ФЗ «О государственном регулировании  производства и оборота этилового спирта и алкогольной продукции» </a:t>
            </a:r>
            <a:r>
              <a:rPr lang="ru-RU" sz="1800" b="1" smtClean="0"/>
              <a:t>1995 № 171-ФЗ</a:t>
            </a:r>
            <a:endParaRPr lang="ru-RU" b="1" smtClean="0"/>
          </a:p>
        </p:txBody>
      </p:sp>
      <p:sp>
        <p:nvSpPr>
          <p:cNvPr id="252936" name="Rectangle 8"/>
          <p:cNvSpPr>
            <a:spLocks noChangeArrowheads="1"/>
          </p:cNvSpPr>
          <p:nvPr/>
        </p:nvSpPr>
        <p:spPr bwMode="auto">
          <a:xfrm>
            <a:off x="2362200" y="1219200"/>
            <a:ext cx="4892675" cy="581025"/>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r>
              <a:rPr lang="ru-RU" sz="1600" b="1"/>
              <a:t>Принят Государственной Думой 19 июля 1995 года</a:t>
            </a:r>
            <a:br>
              <a:rPr lang="ru-RU" sz="1600" b="1"/>
            </a:br>
            <a:r>
              <a:rPr lang="ru-RU" sz="1600" b="1"/>
              <a:t>Одобрен Советом Федерации 15 ноября 1995 года</a:t>
            </a:r>
            <a:r>
              <a:rPr lang="ru-RU" sz="1600"/>
              <a:t> </a:t>
            </a:r>
          </a:p>
        </p:txBody>
      </p:sp>
      <p:sp>
        <p:nvSpPr>
          <p:cNvPr id="252937" name="Rectangle 9"/>
          <p:cNvSpPr>
            <a:spLocks noChangeArrowheads="1"/>
          </p:cNvSpPr>
          <p:nvPr/>
        </p:nvSpPr>
        <p:spPr bwMode="auto">
          <a:xfrm>
            <a:off x="990600" y="5807075"/>
            <a:ext cx="7239000" cy="822325"/>
          </a:xfrm>
          <a:prstGeom prst="rect">
            <a:avLst/>
          </a:prstGeom>
          <a:solidFill>
            <a:srgbClr val="B2B2B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pPr algn="ctr"/>
            <a:r>
              <a:rPr lang="ru-RU" sz="2400" b="1"/>
              <a:t>На законодательном уровне пиво выведено из разряда алкогольной продукции !</a:t>
            </a:r>
            <a:endParaRPr lang="en-US" sz="2400" b="1"/>
          </a:p>
        </p:txBody>
      </p:sp>
    </p:spTree>
    <p:extLst>
      <p:ext uri="{BB962C8B-B14F-4D97-AF65-F5344CB8AC3E}">
        <p14:creationId xmlns:p14="http://schemas.microsoft.com/office/powerpoint/2010/main" xmlns="" val="116151065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252933">
                                            <p:txEl>
                                              <p:charRg st="4294967295" end="4294967295"/>
                                            </p:txEl>
                                          </p:spTgt>
                                        </p:tgtEl>
                                        <p:attrNameLst>
                                          <p:attrName>style.visibility</p:attrName>
                                        </p:attrNameLst>
                                      </p:cBhvr>
                                      <p:to>
                                        <p:strVal val="visible"/>
                                      </p:to>
                                    </p:set>
                                    <p:animEffect transition="in" filter="fade">
                                      <p:cBhvr>
                                        <p:cTn id="7" dur="5000"/>
                                        <p:tgtEl>
                                          <p:spTgt spid="252933">
                                            <p:txEl>
                                              <p:charRg st="4294967295" end="4294967295"/>
                                            </p:txEl>
                                          </p:spTgt>
                                        </p:tgtEl>
                                      </p:cBhvr>
                                    </p:animEffect>
                                  </p:childTnLst>
                                </p:cTn>
                              </p:par>
                            </p:childTnLst>
                          </p:cTn>
                        </p:par>
                        <p:par>
                          <p:cTn id="8" fill="hold" nodeType="afterGroup">
                            <p:stCondLst>
                              <p:cond delay="7000"/>
                            </p:stCondLst>
                            <p:childTnLst>
                              <p:par>
                                <p:cTn id="9" presetID="9" presetClass="entr" presetSubtype="0" fill="hold" grpId="0" nodeType="afterEffect">
                                  <p:stCondLst>
                                    <p:cond delay="3000"/>
                                  </p:stCondLst>
                                  <p:childTnLst>
                                    <p:set>
                                      <p:cBhvr>
                                        <p:cTn id="10" dur="1" fill="hold">
                                          <p:stCondLst>
                                            <p:cond delay="0"/>
                                          </p:stCondLst>
                                        </p:cTn>
                                        <p:tgtEl>
                                          <p:spTgt spid="252936"/>
                                        </p:tgtEl>
                                        <p:attrNameLst>
                                          <p:attrName>style.visibility</p:attrName>
                                        </p:attrNameLst>
                                      </p:cBhvr>
                                      <p:to>
                                        <p:strVal val="visible"/>
                                      </p:to>
                                    </p:set>
                                    <p:animEffect transition="in" filter="dissolve">
                                      <p:cBhvr>
                                        <p:cTn id="11" dur="3000"/>
                                        <p:tgtEl>
                                          <p:spTgt spid="252936"/>
                                        </p:tgtEl>
                                      </p:cBhvr>
                                    </p:animEffect>
                                  </p:childTnLst>
                                </p:cTn>
                              </p:par>
                            </p:childTnLst>
                          </p:cTn>
                        </p:par>
                        <p:par>
                          <p:cTn id="12" fill="hold" nodeType="afterGroup">
                            <p:stCondLst>
                              <p:cond delay="13000"/>
                            </p:stCondLst>
                            <p:childTnLst>
                              <p:par>
                                <p:cTn id="13" presetID="5" presetClass="exit" presetSubtype="10" fill="hold" grpId="1" nodeType="afterEffect">
                                  <p:stCondLst>
                                    <p:cond delay="10000"/>
                                  </p:stCondLst>
                                  <p:childTnLst>
                                    <p:animEffect transition="out" filter="checkerboard(across)">
                                      <p:cBhvr>
                                        <p:cTn id="14" dur="2000"/>
                                        <p:tgtEl>
                                          <p:spTgt spid="252936"/>
                                        </p:tgtEl>
                                      </p:cBhvr>
                                    </p:animEffect>
                                    <p:set>
                                      <p:cBhvr>
                                        <p:cTn id="15" dur="1" fill="hold">
                                          <p:stCondLst>
                                            <p:cond delay="1999"/>
                                          </p:stCondLst>
                                        </p:cTn>
                                        <p:tgtEl>
                                          <p:spTgt spid="252936"/>
                                        </p:tgtEl>
                                        <p:attrNameLst>
                                          <p:attrName>style.visibility</p:attrName>
                                        </p:attrNameLst>
                                      </p:cBhvr>
                                      <p:to>
                                        <p:strVal val="hidden"/>
                                      </p:to>
                                    </p:set>
                                  </p:childTnLst>
                                </p:cTn>
                              </p:par>
                            </p:childTnLst>
                          </p:cTn>
                        </p:par>
                        <p:par>
                          <p:cTn id="16" fill="hold" nodeType="afterGroup">
                            <p:stCondLst>
                              <p:cond delay="25000"/>
                            </p:stCondLst>
                            <p:childTnLst>
                              <p:par>
                                <p:cTn id="17" presetID="55" presetClass="entr" presetSubtype="0" fill="hold" grpId="0" nodeType="afterEffect">
                                  <p:stCondLst>
                                    <p:cond delay="26000"/>
                                  </p:stCondLst>
                                  <p:childTnLst>
                                    <p:set>
                                      <p:cBhvr>
                                        <p:cTn id="18" dur="1" fill="hold">
                                          <p:stCondLst>
                                            <p:cond delay="0"/>
                                          </p:stCondLst>
                                        </p:cTn>
                                        <p:tgtEl>
                                          <p:spTgt spid="252937"/>
                                        </p:tgtEl>
                                        <p:attrNameLst>
                                          <p:attrName>style.visibility</p:attrName>
                                        </p:attrNameLst>
                                      </p:cBhvr>
                                      <p:to>
                                        <p:strVal val="visible"/>
                                      </p:to>
                                    </p:set>
                                    <p:anim calcmode="lin" valueType="num">
                                      <p:cBhvr>
                                        <p:cTn id="19" dur="3000" fill="hold"/>
                                        <p:tgtEl>
                                          <p:spTgt spid="252937"/>
                                        </p:tgtEl>
                                        <p:attrNameLst>
                                          <p:attrName>ppt_w</p:attrName>
                                        </p:attrNameLst>
                                      </p:cBhvr>
                                      <p:tavLst>
                                        <p:tav tm="0">
                                          <p:val>
                                            <p:strVal val="#ppt_w*0.70"/>
                                          </p:val>
                                        </p:tav>
                                        <p:tav tm="100000">
                                          <p:val>
                                            <p:strVal val="#ppt_w"/>
                                          </p:val>
                                        </p:tav>
                                      </p:tavLst>
                                    </p:anim>
                                    <p:anim calcmode="lin" valueType="num">
                                      <p:cBhvr>
                                        <p:cTn id="20" dur="3000" fill="hold"/>
                                        <p:tgtEl>
                                          <p:spTgt spid="252937"/>
                                        </p:tgtEl>
                                        <p:attrNameLst>
                                          <p:attrName>ppt_h</p:attrName>
                                        </p:attrNameLst>
                                      </p:cBhvr>
                                      <p:tavLst>
                                        <p:tav tm="0">
                                          <p:val>
                                            <p:strVal val="#ppt_h"/>
                                          </p:val>
                                        </p:tav>
                                        <p:tav tm="100000">
                                          <p:val>
                                            <p:strVal val="#ppt_h"/>
                                          </p:val>
                                        </p:tav>
                                      </p:tavLst>
                                    </p:anim>
                                    <p:animEffect transition="in" filter="fade">
                                      <p:cBhvr>
                                        <p:cTn id="21" dur="3000"/>
                                        <p:tgtEl>
                                          <p:spTgt spid="2529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3" grpId="0"/>
      <p:bldP spid="252936" grpId="0" animBg="1"/>
      <p:bldP spid="252936" grpId="1" animBg="1"/>
      <p:bldP spid="25293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y2005_076mо пользе малых доз"/>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905000" y="-381000"/>
            <a:ext cx="5332413" cy="7467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546675716"/>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5220" name="Picture 4" descr="за +"/>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2057400" y="381000"/>
            <a:ext cx="4953000" cy="60960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265223" name="Picture 7" descr="06"/>
          <p:cNvPicPr>
            <a:picLocks noGrp="1" noChangeAspect="1" noChangeArrowheads="1"/>
          </p:cNvPicPr>
          <p:nvPr>
            <p:ph type="title"/>
          </p:nvPr>
        </p:nvPicPr>
        <p:blipFill>
          <a:blip r:embed="rId3" cstate="print">
            <a:extLst>
              <a:ext uri="{28A0092B-C50C-407E-A947-70E740481C1C}">
                <a14:useLocalDpi xmlns:a14="http://schemas.microsoft.com/office/drawing/2010/main" xmlns="" val="0"/>
              </a:ext>
            </a:extLst>
          </a:blip>
          <a:srcRect/>
          <a:stretch>
            <a:fillRect/>
          </a:stretch>
        </p:blipFill>
        <p:spPr>
          <a:xfrm>
            <a:off x="762000" y="762000"/>
            <a:ext cx="7696200" cy="53213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6435060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1000"/>
                                  </p:stCondLst>
                                  <p:childTnLst>
                                    <p:set>
                                      <p:cBhvr>
                                        <p:cTn id="6" dur="1" fill="hold">
                                          <p:stCondLst>
                                            <p:cond delay="0"/>
                                          </p:stCondLst>
                                        </p:cTn>
                                        <p:tgtEl>
                                          <p:spTgt spid="265223"/>
                                        </p:tgtEl>
                                        <p:attrNameLst>
                                          <p:attrName>style.visibility</p:attrName>
                                        </p:attrNameLst>
                                      </p:cBhvr>
                                      <p:to>
                                        <p:strVal val="visible"/>
                                      </p:to>
                                    </p:set>
                                    <p:animEffect transition="in" filter="diamond(in)">
                                      <p:cBhvr>
                                        <p:cTn id="7" dur="1000"/>
                                        <p:tgtEl>
                                          <p:spTgt spid="265223"/>
                                        </p:tgtEl>
                                      </p:cBhvr>
                                    </p:animEffect>
                                  </p:childTnLst>
                                </p:cTn>
                              </p:par>
                            </p:childTnLst>
                          </p:cTn>
                        </p:par>
                        <p:par>
                          <p:cTn id="8" fill="hold" nodeType="afterGroup">
                            <p:stCondLst>
                              <p:cond delay="2000"/>
                            </p:stCondLst>
                            <p:childTnLst>
                              <p:par>
                                <p:cTn id="9" presetID="5" presetClass="exit" presetSubtype="10" fill="hold" nodeType="afterEffect">
                                  <p:stCondLst>
                                    <p:cond delay="7500"/>
                                  </p:stCondLst>
                                  <p:childTnLst>
                                    <p:animEffect transition="out" filter="checkerboard(across)">
                                      <p:cBhvr>
                                        <p:cTn id="10" dur="500"/>
                                        <p:tgtEl>
                                          <p:spTgt spid="265223"/>
                                        </p:tgtEl>
                                      </p:cBhvr>
                                    </p:animEffect>
                                    <p:set>
                                      <p:cBhvr>
                                        <p:cTn id="11" dur="1" fill="hold">
                                          <p:stCondLst>
                                            <p:cond delay="499"/>
                                          </p:stCondLst>
                                        </p:cTn>
                                        <p:tgtEl>
                                          <p:spTgt spid="265223"/>
                                        </p:tgtEl>
                                        <p:attrNameLst>
                                          <p:attrName>style.visibility</p:attrName>
                                        </p:attrNameLst>
                                      </p:cBhvr>
                                      <p:to>
                                        <p:strVal val="hidden"/>
                                      </p:to>
                                    </p:set>
                                  </p:childTnLst>
                                </p:cTn>
                              </p:par>
                            </p:childTnLst>
                          </p:cTn>
                        </p:par>
                        <p:par>
                          <p:cTn id="12" fill="hold" nodeType="afterGroup">
                            <p:stCondLst>
                              <p:cond delay="10000"/>
                            </p:stCondLst>
                            <p:childTnLst>
                              <p:par>
                                <p:cTn id="13" presetID="5" presetClass="entr" presetSubtype="10" fill="hold" nodeType="afterEffect">
                                  <p:stCondLst>
                                    <p:cond delay="500"/>
                                  </p:stCondLst>
                                  <p:childTnLst>
                                    <p:set>
                                      <p:cBhvr>
                                        <p:cTn id="14" dur="1" fill="hold">
                                          <p:stCondLst>
                                            <p:cond delay="0"/>
                                          </p:stCondLst>
                                        </p:cTn>
                                        <p:tgtEl>
                                          <p:spTgt spid="265220"/>
                                        </p:tgtEl>
                                        <p:attrNameLst>
                                          <p:attrName>style.visibility</p:attrName>
                                        </p:attrNameLst>
                                      </p:cBhvr>
                                      <p:to>
                                        <p:strVal val="visible"/>
                                      </p:to>
                                    </p:set>
                                    <p:animEffect transition="in" filter="checkerboard(across)">
                                      <p:cBhvr>
                                        <p:cTn id="15" dur="500"/>
                                        <p:tgtEl>
                                          <p:spTgt spid="265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Grp="1" noChangeArrowheads="1"/>
          </p:cNvSpPr>
          <p:nvPr>
            <p:ph type="title"/>
          </p:nvPr>
        </p:nvSpPr>
        <p:spPr>
          <a:xfrm>
            <a:off x="304800" y="5486400"/>
            <a:ext cx="8534400" cy="914400"/>
          </a:xfrm>
        </p:spPr>
        <p:txBody>
          <a:bodyPr/>
          <a:lstStyle/>
          <a:p>
            <a:pPr algn="ctr" eaLnBrk="1" hangingPunct="1"/>
            <a:r>
              <a:rPr lang="ru-RU" b="1" smtClean="0">
                <a:latin typeface="Arial Unicode MS" pitchFamily="34" charset="-128"/>
              </a:rPr>
              <a:t>А что знаем о пиве мы</a:t>
            </a:r>
            <a:r>
              <a:rPr lang="ru-RU" b="1" smtClean="0"/>
              <a:t>?</a:t>
            </a:r>
          </a:p>
        </p:txBody>
      </p:sp>
      <p:pic>
        <p:nvPicPr>
          <p:cNvPr id="7171" name="Picture 4" descr="moli07"/>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2971800" y="304800"/>
            <a:ext cx="3040063" cy="5181600"/>
          </a:xfrm>
          <a:extLst/>
        </p:spPr>
        <p:style>
          <a:lnRef idx="1">
            <a:schemeClr val="accent2"/>
          </a:lnRef>
          <a:fillRef idx="2">
            <a:schemeClr val="accent2"/>
          </a:fillRef>
          <a:effectRef idx="1">
            <a:schemeClr val="accent2"/>
          </a:effectRef>
          <a:fontRef idx="minor">
            <a:schemeClr val="dk1"/>
          </a:fontRef>
        </p:style>
      </p:pic>
    </p:spTree>
    <p:extLst>
      <p:ext uri="{BB962C8B-B14F-4D97-AF65-F5344CB8AC3E}">
        <p14:creationId xmlns:p14="http://schemas.microsoft.com/office/powerpoint/2010/main" xmlns="" val="94558937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crd0403"/>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0" y="0"/>
            <a:ext cx="9372600" cy="73914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8195" name="Rectangle 5"/>
          <p:cNvSpPr>
            <a:spLocks noGrp="1" noChangeArrowheads="1"/>
          </p:cNvSpPr>
          <p:nvPr>
            <p:ph type="title"/>
          </p:nvPr>
        </p:nvSpPr>
        <p:spPr>
          <a:xfrm>
            <a:off x="1524000" y="5029200"/>
            <a:ext cx="6400800" cy="1600200"/>
          </a:xfrm>
          <a:solidFill>
            <a:srgbClr val="FF9933"/>
          </a:solidFill>
        </p:spPr>
        <p:txBody>
          <a:bodyPr/>
          <a:lstStyle/>
          <a:p>
            <a:pPr algn="ctr" eaLnBrk="1" hangingPunct="1"/>
            <a:r>
              <a:rPr lang="ru-RU" sz="3200" b="1" u="sng" smtClean="0">
                <a:latin typeface="Arial" pitchFamily="34" charset="0"/>
              </a:rPr>
              <a:t>Шишечки хмеля</a:t>
            </a:r>
            <a:r>
              <a:rPr lang="ru-RU" sz="2800" b="1" smtClean="0">
                <a:latin typeface="Arial" pitchFamily="34" charset="0"/>
              </a:rPr>
              <a:t> - главный компонент для приготовления </a:t>
            </a:r>
            <a:r>
              <a:rPr lang="ru-RU" sz="3200" b="1" smtClean="0">
                <a:latin typeface="Arial" pitchFamily="34" charset="0"/>
              </a:rPr>
              <a:t>пива</a:t>
            </a:r>
          </a:p>
        </p:txBody>
      </p:sp>
    </p:spTree>
    <p:extLst>
      <p:ext uri="{BB962C8B-B14F-4D97-AF65-F5344CB8AC3E}">
        <p14:creationId xmlns:p14="http://schemas.microsoft.com/office/powerpoint/2010/main" xmlns="" val="4264899405"/>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
          <p:cNvSpPr txBox="1">
            <a:spLocks noChangeArrowheads="1"/>
          </p:cNvSpPr>
          <p:nvPr/>
        </p:nvSpPr>
        <p:spPr bwMode="auto">
          <a:xfrm>
            <a:off x="125413" y="1524000"/>
            <a:ext cx="9018587" cy="1187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ru-RU" sz="2400">
                <a:latin typeface="Arial" pitchFamily="34" charset="0"/>
              </a:rPr>
              <a:t>«</a:t>
            </a:r>
            <a:r>
              <a:rPr lang="ru-RU" sz="2400">
                <a:solidFill>
                  <a:srgbClr val="009900"/>
                </a:solidFill>
                <a:latin typeface="Arial" pitchFamily="34" charset="0"/>
              </a:rPr>
              <a:t>Фито</a:t>
            </a:r>
            <a:r>
              <a:rPr lang="ru-RU" sz="2400">
                <a:latin typeface="Arial" pitchFamily="34" charset="0"/>
              </a:rPr>
              <a:t>» — растение; «</a:t>
            </a:r>
            <a:r>
              <a:rPr lang="ru-RU" sz="2400">
                <a:solidFill>
                  <a:srgbClr val="FF0000"/>
                </a:solidFill>
                <a:latin typeface="Arial" pitchFamily="34" charset="0"/>
              </a:rPr>
              <a:t>Эстроген</a:t>
            </a:r>
            <a:r>
              <a:rPr lang="ru-RU" sz="2400">
                <a:latin typeface="Arial" pitchFamily="34" charset="0"/>
              </a:rPr>
              <a:t>» — женский половой гормон</a:t>
            </a:r>
          </a:p>
          <a:p>
            <a:pPr eaLnBrk="1" hangingPunct="1"/>
            <a:r>
              <a:rPr lang="ru-RU" sz="2400">
                <a:latin typeface="Arial" pitchFamily="34" charset="0"/>
              </a:rPr>
              <a:t>«</a:t>
            </a:r>
            <a:r>
              <a:rPr lang="ru-RU" sz="2400" b="1">
                <a:solidFill>
                  <a:srgbClr val="009900"/>
                </a:solidFill>
                <a:latin typeface="Arial" pitchFamily="34" charset="0"/>
              </a:rPr>
              <a:t>Фито</a:t>
            </a:r>
            <a:r>
              <a:rPr lang="ru-RU" sz="2400" b="1">
                <a:solidFill>
                  <a:srgbClr val="FF0000"/>
                </a:solidFill>
                <a:latin typeface="Arial" pitchFamily="34" charset="0"/>
              </a:rPr>
              <a:t>эстроген</a:t>
            </a:r>
            <a:r>
              <a:rPr lang="ru-RU" sz="2400">
                <a:latin typeface="Arial" pitchFamily="34" charset="0"/>
              </a:rPr>
              <a:t>» — вещество растительного происхождения,</a:t>
            </a:r>
          </a:p>
          <a:p>
            <a:pPr eaLnBrk="1" hangingPunct="1"/>
            <a:r>
              <a:rPr lang="ru-RU" sz="2400">
                <a:latin typeface="Arial" pitchFamily="34" charset="0"/>
              </a:rPr>
              <a:t>действующее также, как женский гормон.</a:t>
            </a:r>
          </a:p>
        </p:txBody>
      </p:sp>
      <p:sp>
        <p:nvSpPr>
          <p:cNvPr id="288772" name="Text Box 4"/>
          <p:cNvSpPr txBox="1">
            <a:spLocks noChangeArrowheads="1"/>
          </p:cNvSpPr>
          <p:nvPr/>
        </p:nvSpPr>
        <p:spPr bwMode="auto">
          <a:xfrm>
            <a:off x="381000" y="0"/>
            <a:ext cx="8305800" cy="1250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ru-RU" sz="3600" b="1">
                <a:solidFill>
                  <a:schemeClr val="tx2"/>
                </a:solidFill>
              </a:rPr>
              <a:t>В шишечках хмеля содержатся-</a:t>
            </a:r>
            <a:r>
              <a:rPr lang="ru-RU" sz="3600" b="1">
                <a:solidFill>
                  <a:schemeClr val="tx2"/>
                </a:solidFill>
                <a:effectLst>
                  <a:outerShdw blurRad="38100" dist="38100" dir="2700000" algn="tl">
                    <a:srgbClr val="C0C0C0"/>
                  </a:outerShdw>
                </a:effectLst>
              </a:rPr>
              <a:t> </a:t>
            </a:r>
            <a:br>
              <a:rPr lang="ru-RU" sz="3600" b="1">
                <a:solidFill>
                  <a:schemeClr val="tx2"/>
                </a:solidFill>
                <a:effectLst>
                  <a:outerShdw blurRad="38100" dist="38100" dir="2700000" algn="tl">
                    <a:srgbClr val="C0C0C0"/>
                  </a:outerShdw>
                </a:effectLst>
              </a:rPr>
            </a:br>
            <a:r>
              <a:rPr lang="ru-RU" sz="4000" b="1" u="sng">
                <a:solidFill>
                  <a:schemeClr val="tx2"/>
                </a:solidFill>
                <a:effectLst>
                  <a:outerShdw blurRad="38100" dist="38100" dir="2700000" algn="tl">
                    <a:srgbClr val="C0C0C0"/>
                  </a:outerShdw>
                </a:effectLst>
              </a:rPr>
              <a:t>фитоэстрогены</a:t>
            </a:r>
          </a:p>
        </p:txBody>
      </p:sp>
      <p:pic>
        <p:nvPicPr>
          <p:cNvPr id="9220"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l="70804" t="43433"/>
          <a:stretch>
            <a:fillRect/>
          </a:stretch>
        </p:blipFill>
        <p:spPr bwMode="auto">
          <a:xfrm>
            <a:off x="1447800" y="3224213"/>
            <a:ext cx="3429000" cy="306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21" name="Rectangle 6"/>
          <p:cNvSpPr>
            <a:spLocks noChangeArrowheads="1"/>
          </p:cNvSpPr>
          <p:nvPr/>
        </p:nvSpPr>
        <p:spPr bwMode="auto">
          <a:xfrm>
            <a:off x="228600" y="5943600"/>
            <a:ext cx="1079500" cy="79216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pic>
        <p:nvPicPr>
          <p:cNvPr id="9222" name="Picture 9" descr="y2005_012bшишечки"/>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91200" y="2667000"/>
            <a:ext cx="3108325" cy="403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23" name="Rectangle 11"/>
          <p:cNvSpPr>
            <a:spLocks noChangeArrowheads="1"/>
          </p:cNvSpPr>
          <p:nvPr/>
        </p:nvSpPr>
        <p:spPr bwMode="auto">
          <a:xfrm>
            <a:off x="-609600" y="4800600"/>
            <a:ext cx="2590800" cy="914400"/>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endParaRPr lang="ru-RU" sz="5400" b="1">
              <a:solidFill>
                <a:schemeClr val="tx2"/>
              </a:solidFill>
            </a:endParaRPr>
          </a:p>
        </p:txBody>
      </p:sp>
    </p:spTree>
    <p:extLst>
      <p:ext uri="{BB962C8B-B14F-4D97-AF65-F5344CB8AC3E}">
        <p14:creationId xmlns:p14="http://schemas.microsoft.com/office/powerpoint/2010/main" xmlns="" val="6481273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ru-RU" smtClean="0"/>
          </a:p>
        </p:txBody>
      </p:sp>
      <p:pic>
        <p:nvPicPr>
          <p:cNvPr id="52229" name="Picture 5" descr="mail02колаж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067425" y="457200"/>
            <a:ext cx="3076575"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2230" name="Picture 6" descr="mail07колаж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457200"/>
            <a:ext cx="2924175" cy="457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2231" name="Picture 7" descr="mail16колаж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895600" y="457200"/>
            <a:ext cx="3182938" cy="4876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2227" name="Rectangle 3"/>
          <p:cNvSpPr>
            <a:spLocks noGrp="1" noChangeArrowheads="1"/>
          </p:cNvSpPr>
          <p:nvPr>
            <p:ph type="body" idx="1"/>
          </p:nvPr>
        </p:nvSpPr>
        <p:spPr>
          <a:xfrm>
            <a:off x="0" y="5029200"/>
            <a:ext cx="9144000" cy="1066800"/>
          </a:xfrm>
          <a:solidFill>
            <a:srgbClr val="FFFF99"/>
          </a:solidFill>
        </p:spPr>
        <p:txBody>
          <a:bodyPr/>
          <a:lstStyle/>
          <a:p>
            <a:pPr eaLnBrk="1" hangingPunct="1">
              <a:lnSpc>
                <a:spcPct val="80000"/>
              </a:lnSpc>
              <a:buFont typeface="Wingdings" pitchFamily="2" charset="2"/>
              <a:buNone/>
            </a:pPr>
            <a:r>
              <a:rPr lang="ru-RU" sz="3600" b="1" smtClean="0"/>
              <a:t>              </a:t>
            </a:r>
            <a:r>
              <a:rPr lang="ru-RU" sz="4000" b="1" smtClean="0"/>
              <a:t>Феминизация     мужчин</a:t>
            </a:r>
          </a:p>
          <a:p>
            <a:pPr eaLnBrk="1" hangingPunct="1">
              <a:lnSpc>
                <a:spcPct val="80000"/>
              </a:lnSpc>
              <a:buFont typeface="Wingdings" pitchFamily="2" charset="2"/>
              <a:buNone/>
            </a:pPr>
            <a:r>
              <a:rPr lang="ru-RU" sz="2800" b="1" smtClean="0"/>
              <a:t>                 (медленное превращение в женщину)</a:t>
            </a:r>
          </a:p>
        </p:txBody>
      </p:sp>
    </p:spTree>
    <p:extLst>
      <p:ext uri="{BB962C8B-B14F-4D97-AF65-F5344CB8AC3E}">
        <p14:creationId xmlns:p14="http://schemas.microsoft.com/office/powerpoint/2010/main" xmlns="" val="6852170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52230"/>
                                        </p:tgtEl>
                                        <p:attrNameLst>
                                          <p:attrName>style.visibility</p:attrName>
                                        </p:attrNameLst>
                                      </p:cBhvr>
                                      <p:to>
                                        <p:strVal val="visible"/>
                                      </p:to>
                                    </p:set>
                                    <p:anim calcmode="lin" valueType="num">
                                      <p:cBhvr additive="base">
                                        <p:cTn id="7" dur="5000" fill="hold"/>
                                        <p:tgtEl>
                                          <p:spTgt spid="52230"/>
                                        </p:tgtEl>
                                        <p:attrNameLst>
                                          <p:attrName>ppt_x</p:attrName>
                                        </p:attrNameLst>
                                      </p:cBhvr>
                                      <p:tavLst>
                                        <p:tav tm="0">
                                          <p:val>
                                            <p:strVal val="#ppt_x"/>
                                          </p:val>
                                        </p:tav>
                                        <p:tav tm="100000">
                                          <p:val>
                                            <p:strVal val="#ppt_x"/>
                                          </p:val>
                                        </p:tav>
                                      </p:tavLst>
                                    </p:anim>
                                    <p:anim calcmode="lin" valueType="num">
                                      <p:cBhvr additive="base">
                                        <p:cTn id="8" dur="5000" fill="hold"/>
                                        <p:tgtEl>
                                          <p:spTgt spid="5223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7" presetClass="entr" presetSubtype="4" fill="hold" nodeType="afterEffect">
                                  <p:stCondLst>
                                    <p:cond delay="0"/>
                                  </p:stCondLst>
                                  <p:childTnLst>
                                    <p:set>
                                      <p:cBhvr>
                                        <p:cTn id="11" dur="1" fill="hold">
                                          <p:stCondLst>
                                            <p:cond delay="0"/>
                                          </p:stCondLst>
                                        </p:cTn>
                                        <p:tgtEl>
                                          <p:spTgt spid="52231"/>
                                        </p:tgtEl>
                                        <p:attrNameLst>
                                          <p:attrName>style.visibility</p:attrName>
                                        </p:attrNameLst>
                                      </p:cBhvr>
                                      <p:to>
                                        <p:strVal val="visible"/>
                                      </p:to>
                                    </p:set>
                                    <p:anim calcmode="lin" valueType="num">
                                      <p:cBhvr additive="base">
                                        <p:cTn id="12" dur="5000" fill="hold"/>
                                        <p:tgtEl>
                                          <p:spTgt spid="52231"/>
                                        </p:tgtEl>
                                        <p:attrNameLst>
                                          <p:attrName>ppt_x</p:attrName>
                                        </p:attrNameLst>
                                      </p:cBhvr>
                                      <p:tavLst>
                                        <p:tav tm="0">
                                          <p:val>
                                            <p:strVal val="#ppt_x"/>
                                          </p:val>
                                        </p:tav>
                                        <p:tav tm="100000">
                                          <p:val>
                                            <p:strVal val="#ppt_x"/>
                                          </p:val>
                                        </p:tav>
                                      </p:tavLst>
                                    </p:anim>
                                    <p:anim calcmode="lin" valueType="num">
                                      <p:cBhvr additive="base">
                                        <p:cTn id="13" dur="5000" fill="hold"/>
                                        <p:tgtEl>
                                          <p:spTgt spid="5223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7" presetClass="entr" presetSubtype="4" fill="hold" nodeType="afterEffect">
                                  <p:stCondLst>
                                    <p:cond delay="0"/>
                                  </p:stCondLst>
                                  <p:childTnLst>
                                    <p:set>
                                      <p:cBhvr>
                                        <p:cTn id="16" dur="1" fill="hold">
                                          <p:stCondLst>
                                            <p:cond delay="0"/>
                                          </p:stCondLst>
                                        </p:cTn>
                                        <p:tgtEl>
                                          <p:spTgt spid="52229"/>
                                        </p:tgtEl>
                                        <p:attrNameLst>
                                          <p:attrName>style.visibility</p:attrName>
                                        </p:attrNameLst>
                                      </p:cBhvr>
                                      <p:to>
                                        <p:strVal val="visible"/>
                                      </p:to>
                                    </p:set>
                                    <p:anim calcmode="lin" valueType="num">
                                      <p:cBhvr additive="base">
                                        <p:cTn id="17" dur="5000" fill="hold"/>
                                        <p:tgtEl>
                                          <p:spTgt spid="52229"/>
                                        </p:tgtEl>
                                        <p:attrNameLst>
                                          <p:attrName>ppt_x</p:attrName>
                                        </p:attrNameLst>
                                      </p:cBhvr>
                                      <p:tavLst>
                                        <p:tav tm="0">
                                          <p:val>
                                            <p:strVal val="#ppt_x"/>
                                          </p:val>
                                        </p:tav>
                                        <p:tav tm="100000">
                                          <p:val>
                                            <p:strVal val="#ppt_x"/>
                                          </p:val>
                                        </p:tav>
                                      </p:tavLst>
                                    </p:anim>
                                    <p:anim calcmode="lin" valueType="num">
                                      <p:cBhvr additive="base">
                                        <p:cTn id="18" dur="5000" fill="hold"/>
                                        <p:tgtEl>
                                          <p:spTgt spid="5222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0"/>
                            </p:stCondLst>
                            <p:childTnLst>
                              <p:par>
                                <p:cTn id="20" presetID="9" presetClass="entr" presetSubtype="0" fill="hold" nodeType="afterEffect">
                                  <p:stCondLst>
                                    <p:cond delay="3000"/>
                                  </p:stCondLst>
                                  <p:childTnLst>
                                    <p:set>
                                      <p:cBhvr>
                                        <p:cTn id="21" dur="1" fill="hold">
                                          <p:stCondLst>
                                            <p:cond delay="0"/>
                                          </p:stCondLst>
                                        </p:cTn>
                                        <p:tgtEl>
                                          <p:spTgt spid="52227">
                                            <p:txEl>
                                              <p:pRg st="0" end="0"/>
                                            </p:txEl>
                                          </p:spTgt>
                                        </p:tgtEl>
                                        <p:attrNameLst>
                                          <p:attrName>style.visibility</p:attrName>
                                        </p:attrNameLst>
                                      </p:cBhvr>
                                      <p:to>
                                        <p:strVal val="visible"/>
                                      </p:to>
                                    </p:set>
                                    <p:animEffect transition="in" filter="dissolve">
                                      <p:cBhvr>
                                        <p:cTn id="22" dur="5000"/>
                                        <p:tgtEl>
                                          <p:spTgt spid="52227">
                                            <p:txEl>
                                              <p:pRg st="0" end="0"/>
                                            </p:txEl>
                                          </p:spTgt>
                                        </p:tgtEl>
                                      </p:cBhvr>
                                    </p:animEffect>
                                  </p:childTnLst>
                                </p:cTn>
                              </p:par>
                            </p:childTnLst>
                          </p:cTn>
                        </p:par>
                        <p:par>
                          <p:cTn id="23" fill="hold" nodeType="afterGroup">
                            <p:stCondLst>
                              <p:cond delay="23000"/>
                            </p:stCondLst>
                            <p:childTnLst>
                              <p:par>
                                <p:cTn id="24" presetID="9" presetClass="entr" presetSubtype="0" fill="hold" nodeType="afterEffect">
                                  <p:stCondLst>
                                    <p:cond delay="0"/>
                                  </p:stCondLst>
                                  <p:childTnLst>
                                    <p:set>
                                      <p:cBhvr>
                                        <p:cTn id="25" dur="1" fill="hold">
                                          <p:stCondLst>
                                            <p:cond delay="0"/>
                                          </p:stCondLst>
                                        </p:cTn>
                                        <p:tgtEl>
                                          <p:spTgt spid="52227">
                                            <p:txEl>
                                              <p:pRg st="1" end="1"/>
                                            </p:txEl>
                                          </p:spTgt>
                                        </p:tgtEl>
                                        <p:attrNameLst>
                                          <p:attrName>style.visibility</p:attrName>
                                        </p:attrNameLst>
                                      </p:cBhvr>
                                      <p:to>
                                        <p:strVal val="visible"/>
                                      </p:to>
                                    </p:set>
                                    <p:animEffect transition="in" filter="dissolve">
                                      <p:cBhvr>
                                        <p:cTn id="26" dur="5000"/>
                                        <p:tgtEl>
                                          <p:spTgt spid="522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y2005_004имп"/>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0" y="0"/>
            <a:ext cx="9144000" cy="64008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47109" name="Rectangle 5"/>
          <p:cNvSpPr>
            <a:spLocks noGrp="1" noChangeArrowheads="1"/>
          </p:cNvSpPr>
          <p:nvPr>
            <p:ph type="title"/>
          </p:nvPr>
        </p:nvSpPr>
        <p:spPr>
          <a:xfrm>
            <a:off x="0" y="6324600"/>
            <a:ext cx="9144000" cy="533400"/>
          </a:xfrm>
          <a:solidFill>
            <a:srgbClr val="99FF66"/>
          </a:solidFill>
        </p:spPr>
        <p:txBody>
          <a:bodyPr>
            <a:normAutofit fontScale="90000"/>
          </a:bodyPr>
          <a:lstStyle/>
          <a:p>
            <a:pPr algn="ctr" eaLnBrk="1" hangingPunct="1">
              <a:defRPr/>
            </a:pPr>
            <a:r>
              <a:rPr lang="ru-RU" sz="3600" b="1" smtClean="0">
                <a:effectLst>
                  <a:outerShdw blurRad="38100" dist="38100" dir="2700000" algn="tl">
                    <a:srgbClr val="000000"/>
                  </a:outerShdw>
                </a:effectLst>
              </a:rPr>
              <a:t>Пиво неминуемо ведет к импотенции</a:t>
            </a:r>
          </a:p>
        </p:txBody>
      </p:sp>
    </p:spTree>
    <p:extLst>
      <p:ext uri="{BB962C8B-B14F-4D97-AF65-F5344CB8AC3E}">
        <p14:creationId xmlns:p14="http://schemas.microsoft.com/office/powerpoint/2010/main" xmlns="" val="3565530849"/>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72" name="Picture 16" descr="dating"/>
          <p:cNvPicPr>
            <a:picLocks noGrp="1" noChangeAspect="1" noChangeArrowheads="1"/>
          </p:cNvPicPr>
          <p:nvPr>
            <p:ph type="title"/>
          </p:nvPr>
        </p:nvPicPr>
        <p:blipFill>
          <a:blip r:embed="rId2" cstate="print">
            <a:extLst>
              <a:ext uri="{28A0092B-C50C-407E-A947-70E740481C1C}">
                <a14:useLocalDpi xmlns:a14="http://schemas.microsoft.com/office/drawing/2010/main" xmlns="" val="0"/>
              </a:ext>
            </a:extLst>
          </a:blip>
          <a:srcRect/>
          <a:stretch>
            <a:fillRect/>
          </a:stretch>
        </p:blipFill>
        <p:spPr>
          <a:xfrm>
            <a:off x="3810000" y="914400"/>
            <a:ext cx="5105400" cy="4681538"/>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70675" name="Rectangle 19"/>
          <p:cNvSpPr>
            <a:spLocks noGrp="1" noChangeArrowheads="1"/>
          </p:cNvSpPr>
          <p:nvPr>
            <p:ph type="body" sz="half" idx="2"/>
          </p:nvPr>
        </p:nvSpPr>
        <p:spPr>
          <a:xfrm>
            <a:off x="3886200" y="5638800"/>
            <a:ext cx="4648200" cy="1219200"/>
          </a:xfrm>
        </p:spPr>
        <p:txBody>
          <a:bodyPr/>
          <a:lstStyle/>
          <a:p>
            <a:pPr algn="ctr" eaLnBrk="1" hangingPunct="1">
              <a:buFont typeface="Wingdings" pitchFamily="2" charset="2"/>
              <a:buNone/>
              <a:defRPr/>
            </a:pPr>
            <a:r>
              <a:rPr lang="ru-RU" sz="2000" b="1" smtClean="0">
                <a:effectLst>
                  <a:outerShdw blurRad="38100" dist="38100" dir="2700000" algn="tl">
                    <a:srgbClr val="FFFFFF"/>
                  </a:outerShdw>
                </a:effectLst>
              </a:rPr>
              <a:t>    </a:t>
            </a:r>
            <a:r>
              <a:rPr lang="ru-RU" sz="2000" b="1" i="1" u="sng" smtClean="0">
                <a:effectLst>
                  <a:outerShdw blurRad="38100" dist="38100" dir="2700000" algn="tl">
                    <a:srgbClr val="FFFFFF"/>
                  </a:outerShdw>
                </a:effectLst>
              </a:rPr>
              <a:t>Женщина особенно меняет свой </a:t>
            </a:r>
            <a:br>
              <a:rPr lang="ru-RU" sz="2000" b="1" i="1" u="sng" smtClean="0">
                <a:effectLst>
                  <a:outerShdw blurRad="38100" dist="38100" dir="2700000" algn="tl">
                    <a:srgbClr val="FFFFFF"/>
                  </a:outerShdw>
                </a:effectLst>
              </a:rPr>
            </a:br>
            <a:r>
              <a:rPr lang="ru-RU" sz="2000" b="1" i="1" u="sng" smtClean="0">
                <a:effectLst>
                  <a:outerShdw blurRad="38100" dist="38100" dir="2700000" algn="tl">
                    <a:srgbClr val="FFFFFF"/>
                  </a:outerShdw>
                </a:effectLst>
              </a:rPr>
              <a:t>облик при распитии алкогольного </a:t>
            </a:r>
            <a:br>
              <a:rPr lang="ru-RU" sz="2000" b="1" i="1" u="sng" smtClean="0">
                <a:effectLst>
                  <a:outerShdw blurRad="38100" dist="38100" dir="2700000" algn="tl">
                    <a:srgbClr val="FFFFFF"/>
                  </a:outerShdw>
                </a:effectLst>
              </a:rPr>
            </a:br>
            <a:r>
              <a:rPr lang="ru-RU" sz="2000" b="1" i="1" u="sng" smtClean="0">
                <a:effectLst>
                  <a:outerShdw blurRad="38100" dist="38100" dir="2700000" algn="tl">
                    <a:srgbClr val="FFFFFF"/>
                  </a:outerShdw>
                </a:effectLst>
              </a:rPr>
              <a:t>яда и отравлении табаком</a:t>
            </a:r>
          </a:p>
        </p:txBody>
      </p:sp>
      <p:pic>
        <p:nvPicPr>
          <p:cNvPr id="12292" name="Picture 10"/>
          <p:cNvPicPr>
            <a:picLocks noGrp="1" noChangeAspect="1" noChangeArrowheads="1"/>
          </p:cNvPicPr>
          <p:nvPr>
            <p:ph sz="half" idx="4294967295"/>
          </p:nvPr>
        </p:nvPicPr>
        <p:blipFill>
          <a:blip r:embed="rId3" cstate="print">
            <a:extLst>
              <a:ext uri="{28A0092B-C50C-407E-A947-70E740481C1C}">
                <a14:useLocalDpi xmlns:a14="http://schemas.microsoft.com/office/drawing/2010/main" xmlns="" val="0"/>
              </a:ext>
            </a:extLst>
          </a:blip>
          <a:srcRect/>
          <a:stretch>
            <a:fillRect/>
          </a:stretch>
        </p:blipFill>
        <p:spPr>
          <a:xfrm>
            <a:off x="228600" y="2590800"/>
            <a:ext cx="3276600" cy="20574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12293" name="Picture 7"/>
          <p:cNvPicPr>
            <a:picLocks noGrp="1" noChangeAspect="1" noChangeArrowheads="1"/>
          </p:cNvPicPr>
          <p:nvPr>
            <p:ph sz="quarter" idx="4294967295"/>
          </p:nvPr>
        </p:nvPicPr>
        <p:blipFill>
          <a:blip r:embed="rId4" cstate="print">
            <a:extLst>
              <a:ext uri="{28A0092B-C50C-407E-A947-70E740481C1C}">
                <a14:useLocalDpi xmlns:a14="http://schemas.microsoft.com/office/drawing/2010/main" xmlns="" val="0"/>
              </a:ext>
            </a:extLst>
          </a:blip>
          <a:srcRect/>
          <a:stretch>
            <a:fillRect/>
          </a:stretch>
        </p:blipFill>
        <p:spPr>
          <a:xfrm>
            <a:off x="228600" y="4648200"/>
            <a:ext cx="3270250" cy="19812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12294" name="Picture 13"/>
          <p:cNvPicPr>
            <a:picLocks noGrp="1" noChangeAspect="1" noChangeArrowheads="1"/>
          </p:cNvPicPr>
          <p:nvPr>
            <p:ph sz="quarter" idx="4294967295"/>
          </p:nvPr>
        </p:nvPicPr>
        <p:blipFill>
          <a:blip r:embed="rId5" cstate="print">
            <a:extLst>
              <a:ext uri="{28A0092B-C50C-407E-A947-70E740481C1C}">
                <a14:useLocalDpi xmlns:a14="http://schemas.microsoft.com/office/drawing/2010/main" xmlns="" val="0"/>
              </a:ext>
            </a:extLst>
          </a:blip>
          <a:srcRect/>
          <a:stretch>
            <a:fillRect/>
          </a:stretch>
        </p:blipFill>
        <p:spPr>
          <a:xfrm>
            <a:off x="228600" y="381000"/>
            <a:ext cx="3276600" cy="2233613"/>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70676" name="Rectangle 20"/>
          <p:cNvSpPr>
            <a:spLocks noGrp="1" noChangeArrowheads="1"/>
          </p:cNvSpPr>
          <p:nvPr>
            <p:ph type="body" sz="half" idx="1"/>
          </p:nvPr>
        </p:nvSpPr>
        <p:spPr>
          <a:xfrm>
            <a:off x="3810000" y="228600"/>
            <a:ext cx="5105400" cy="533400"/>
          </a:xfrm>
          <a:noFill/>
        </p:spPr>
        <p:txBody>
          <a:bodyPr/>
          <a:lstStyle/>
          <a:p>
            <a:pPr eaLnBrk="1" hangingPunct="1">
              <a:buFont typeface="Wingdings" pitchFamily="2" charset="2"/>
              <a:buNone/>
            </a:pPr>
            <a:r>
              <a:rPr lang="ru-RU" b="1" smtClean="0"/>
              <a:t>  маскулинизация   женщин</a:t>
            </a:r>
          </a:p>
        </p:txBody>
      </p:sp>
      <p:pic>
        <p:nvPicPr>
          <p:cNvPr id="70677" name="Picture 21" descr="Новое изображение"/>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581400" y="685800"/>
            <a:ext cx="5562600" cy="4916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8184991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2000"/>
                                  </p:stCondLst>
                                  <p:childTnLst>
                                    <p:set>
                                      <p:cBhvr>
                                        <p:cTn id="6" dur="1" fill="hold">
                                          <p:stCondLst>
                                            <p:cond delay="0"/>
                                          </p:stCondLst>
                                        </p:cTn>
                                        <p:tgtEl>
                                          <p:spTgt spid="70676">
                                            <p:txEl>
                                              <p:pRg st="0" end="0"/>
                                            </p:txEl>
                                          </p:spTgt>
                                        </p:tgtEl>
                                        <p:attrNameLst>
                                          <p:attrName>style.visibility</p:attrName>
                                        </p:attrNameLst>
                                      </p:cBhvr>
                                      <p:to>
                                        <p:strVal val="visible"/>
                                      </p:to>
                                    </p:set>
                                    <p:animEffect transition="in" filter="wheel(4)">
                                      <p:cBhvr>
                                        <p:cTn id="7" dur="3000"/>
                                        <p:tgtEl>
                                          <p:spTgt spid="70676">
                                            <p:txEl>
                                              <p:pRg st="0" end="0"/>
                                            </p:txEl>
                                          </p:spTgt>
                                        </p:tgtEl>
                                      </p:cBhvr>
                                    </p:animEffect>
                                  </p:childTnLst>
                                </p:cTn>
                              </p:par>
                            </p:childTnLst>
                          </p:cTn>
                        </p:par>
                        <p:par>
                          <p:cTn id="8" fill="hold" nodeType="afterGroup">
                            <p:stCondLst>
                              <p:cond delay="5000"/>
                            </p:stCondLst>
                            <p:childTnLst>
                              <p:par>
                                <p:cTn id="9" presetID="9" presetClass="entr" presetSubtype="0" fill="hold" nodeType="afterEffect">
                                  <p:stCondLst>
                                    <p:cond delay="8000"/>
                                  </p:stCondLst>
                                  <p:childTnLst>
                                    <p:set>
                                      <p:cBhvr>
                                        <p:cTn id="10" dur="1" fill="hold">
                                          <p:stCondLst>
                                            <p:cond delay="0"/>
                                          </p:stCondLst>
                                        </p:cTn>
                                        <p:tgtEl>
                                          <p:spTgt spid="70672"/>
                                        </p:tgtEl>
                                        <p:attrNameLst>
                                          <p:attrName>style.visibility</p:attrName>
                                        </p:attrNameLst>
                                      </p:cBhvr>
                                      <p:to>
                                        <p:strVal val="visible"/>
                                      </p:to>
                                    </p:set>
                                    <p:animEffect transition="in" filter="dissolve">
                                      <p:cBhvr>
                                        <p:cTn id="11" dur="5000"/>
                                        <p:tgtEl>
                                          <p:spTgt spid="70672"/>
                                        </p:tgtEl>
                                      </p:cBhvr>
                                    </p:animEffect>
                                  </p:childTnLst>
                                </p:cTn>
                              </p:par>
                            </p:childTnLst>
                          </p:cTn>
                        </p:par>
                        <p:par>
                          <p:cTn id="12" fill="hold" nodeType="afterGroup">
                            <p:stCondLst>
                              <p:cond delay="18000"/>
                            </p:stCondLst>
                            <p:childTnLst>
                              <p:par>
                                <p:cTn id="13" presetID="4" presetClass="entr" presetSubtype="16" fill="hold" nodeType="afterEffect">
                                  <p:stCondLst>
                                    <p:cond delay="21000"/>
                                  </p:stCondLst>
                                  <p:childTnLst>
                                    <p:set>
                                      <p:cBhvr>
                                        <p:cTn id="14" dur="1" fill="hold">
                                          <p:stCondLst>
                                            <p:cond delay="0"/>
                                          </p:stCondLst>
                                        </p:cTn>
                                        <p:tgtEl>
                                          <p:spTgt spid="70677"/>
                                        </p:tgtEl>
                                        <p:attrNameLst>
                                          <p:attrName>style.visibility</p:attrName>
                                        </p:attrNameLst>
                                      </p:cBhvr>
                                      <p:to>
                                        <p:strVal val="visible"/>
                                      </p:to>
                                    </p:set>
                                    <p:animEffect transition="in" filter="box(in)">
                                      <p:cBhvr>
                                        <p:cTn id="15" dur="1000"/>
                                        <p:tgtEl>
                                          <p:spTgt spid="70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y2005_108процесы мускул"/>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524000" y="0"/>
            <a:ext cx="6146800" cy="7086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2842591955"/>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Grp="1" noChangeArrowheads="1"/>
          </p:cNvSpPr>
          <p:nvPr>
            <p:ph type="title"/>
          </p:nvPr>
        </p:nvSpPr>
        <p:spPr>
          <a:xfrm>
            <a:off x="5105400" y="5410200"/>
            <a:ext cx="3733800" cy="914400"/>
          </a:xfrm>
        </p:spPr>
        <p:txBody>
          <a:bodyPr/>
          <a:lstStyle/>
          <a:p>
            <a:pPr algn="ctr" eaLnBrk="1" hangingPunct="1"/>
            <a:r>
              <a:rPr lang="ru-RU" sz="2400" b="1" smtClean="0"/>
              <a:t>Самогонный аппарат</a:t>
            </a:r>
          </a:p>
        </p:txBody>
      </p:sp>
      <p:sp>
        <p:nvSpPr>
          <p:cNvPr id="14339" name="Rectangle 3"/>
          <p:cNvSpPr>
            <a:spLocks noGrp="1" noChangeArrowheads="1"/>
          </p:cNvSpPr>
          <p:nvPr>
            <p:ph type="body" sz="half" idx="1"/>
          </p:nvPr>
        </p:nvSpPr>
        <p:spPr>
          <a:xfrm>
            <a:off x="304800" y="304800"/>
            <a:ext cx="4953000" cy="6172200"/>
          </a:xfrm>
        </p:spPr>
        <p:txBody>
          <a:bodyPr/>
          <a:lstStyle/>
          <a:p>
            <a:pPr algn="ctr" eaLnBrk="1" hangingPunct="1">
              <a:lnSpc>
                <a:spcPct val="80000"/>
              </a:lnSpc>
              <a:buFont typeface="Wingdings" pitchFamily="2" charset="2"/>
              <a:buNone/>
            </a:pPr>
            <a:r>
              <a:rPr lang="ru-RU" sz="4000" b="1" i="1" smtClean="0"/>
              <a:t>Сивушные    масла</a:t>
            </a:r>
          </a:p>
          <a:p>
            <a:pPr algn="ctr" eaLnBrk="1" hangingPunct="1">
              <a:lnSpc>
                <a:spcPct val="80000"/>
              </a:lnSpc>
              <a:buFont typeface="Wingdings" pitchFamily="2" charset="2"/>
              <a:buNone/>
            </a:pPr>
            <a:endParaRPr lang="ru-RU" sz="2800" b="1" smtClean="0"/>
          </a:p>
          <a:p>
            <a:pPr algn="ctr" eaLnBrk="1" hangingPunct="1">
              <a:lnSpc>
                <a:spcPct val="80000"/>
              </a:lnSpc>
              <a:buFont typeface="Wingdings" pitchFamily="2" charset="2"/>
              <a:buNone/>
            </a:pPr>
            <a:r>
              <a:rPr lang="ru-RU" sz="2800" b="1" smtClean="0"/>
              <a:t>- </a:t>
            </a:r>
            <a:r>
              <a:rPr lang="ru-RU" sz="2800" b="1" u="sng" smtClean="0"/>
              <a:t>ядовитая</a:t>
            </a:r>
            <a:r>
              <a:rPr lang="ru-RU" sz="2800" u="sng" smtClean="0"/>
              <a:t> </a:t>
            </a:r>
            <a:r>
              <a:rPr lang="ru-RU" sz="2800" smtClean="0"/>
              <a:t>маслянистая жидкость, смесь одноатомных спиртов, альдегидов, карбоновых кислот и   др.</a:t>
            </a:r>
          </a:p>
          <a:p>
            <a:pPr algn="r" eaLnBrk="1" hangingPunct="1">
              <a:lnSpc>
                <a:spcPct val="80000"/>
              </a:lnSpc>
              <a:buFont typeface="Wingdings" pitchFamily="2" charset="2"/>
              <a:buNone/>
            </a:pPr>
            <a:endParaRPr lang="ru-RU" sz="2800" smtClean="0"/>
          </a:p>
          <a:p>
            <a:pPr eaLnBrk="1" hangingPunct="1">
              <a:lnSpc>
                <a:spcPct val="80000"/>
              </a:lnSpc>
              <a:buFont typeface="Wingdings" pitchFamily="2" charset="2"/>
              <a:buNone/>
            </a:pPr>
            <a:r>
              <a:rPr lang="ru-RU" sz="2400" smtClean="0"/>
              <a:t>    </a:t>
            </a:r>
          </a:p>
          <a:p>
            <a:pPr eaLnBrk="1" hangingPunct="1">
              <a:lnSpc>
                <a:spcPct val="80000"/>
              </a:lnSpc>
              <a:buFont typeface="Wingdings" pitchFamily="2" charset="2"/>
              <a:buNone/>
            </a:pPr>
            <a:r>
              <a:rPr lang="ru-RU" sz="2800" smtClean="0"/>
              <a:t>    </a:t>
            </a:r>
          </a:p>
          <a:p>
            <a:pPr eaLnBrk="1" hangingPunct="1">
              <a:lnSpc>
                <a:spcPct val="80000"/>
              </a:lnSpc>
              <a:buFont typeface="Wingdings" pitchFamily="2" charset="2"/>
              <a:buNone/>
            </a:pPr>
            <a:r>
              <a:rPr lang="ru-RU" sz="2800" smtClean="0"/>
              <a:t>     Согласно  </a:t>
            </a:r>
            <a:r>
              <a:rPr lang="ru-RU" sz="2800" b="1" smtClean="0"/>
              <a:t>ГОСТ  51355-99</a:t>
            </a:r>
            <a:r>
              <a:rPr lang="ru-RU" sz="2800" smtClean="0"/>
              <a:t> на водку, содержание в ней сивушного масла  не может превышать </a:t>
            </a:r>
            <a:r>
              <a:rPr lang="ru-RU" sz="2800" b="1" smtClean="0"/>
              <a:t>3 мг/л</a:t>
            </a:r>
            <a:r>
              <a:rPr lang="ru-RU" sz="2800" smtClean="0"/>
              <a:t>, а </a:t>
            </a:r>
            <a:r>
              <a:rPr lang="ru-RU" sz="2800" u="sng" smtClean="0"/>
              <a:t>в пиве содержание этих  токсинов составляет    </a:t>
            </a:r>
            <a:r>
              <a:rPr lang="ru-RU" sz="2800" b="1" smtClean="0"/>
              <a:t>50 - 100  мг/л</a:t>
            </a:r>
            <a:r>
              <a:rPr lang="ru-RU" sz="2800" smtClean="0"/>
              <a:t>!</a:t>
            </a:r>
            <a:r>
              <a:rPr lang="ru-RU" sz="2400" u="sng" smtClean="0"/>
              <a:t> </a:t>
            </a:r>
          </a:p>
        </p:txBody>
      </p:sp>
      <p:pic>
        <p:nvPicPr>
          <p:cNvPr id="14340" name="Picture 4" descr="000026"/>
          <p:cNvPicPr>
            <a:picLocks noGrp="1" noChangeAspect="1" noChangeArrowheads="1"/>
          </p:cNvPicPr>
          <p:nvPr>
            <p:ph sz="half" idx="2"/>
          </p:nvPr>
        </p:nvPicPr>
        <p:blipFill>
          <a:blip r:embed="rId2" cstate="print">
            <a:extLst>
              <a:ext uri="{28A0092B-C50C-407E-A947-70E740481C1C}">
                <a14:useLocalDpi xmlns:a14="http://schemas.microsoft.com/office/drawing/2010/main" xmlns="" val="0"/>
              </a:ext>
            </a:extLst>
          </a:blip>
          <a:srcRect/>
          <a:stretch>
            <a:fillRect/>
          </a:stretch>
        </p:blipFill>
        <p:spPr>
          <a:xfrm>
            <a:off x="5638800" y="685800"/>
            <a:ext cx="2722563" cy="4800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3577941105"/>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a:xfrm>
            <a:off x="5638800" y="609600"/>
            <a:ext cx="2819400" cy="2819400"/>
          </a:xfrm>
        </p:spPr>
        <p:txBody>
          <a:bodyPr/>
          <a:lstStyle/>
          <a:p>
            <a:pPr eaLnBrk="1" hangingPunct="1"/>
            <a:endParaRPr lang="ru-RU" smtClean="0"/>
          </a:p>
        </p:txBody>
      </p:sp>
      <p:sp>
        <p:nvSpPr>
          <p:cNvPr id="15363" name="Rectangle 3"/>
          <p:cNvSpPr>
            <a:spLocks noGrp="1" noChangeArrowheads="1"/>
          </p:cNvSpPr>
          <p:nvPr>
            <p:ph type="body" sz="half" idx="1"/>
          </p:nvPr>
        </p:nvSpPr>
        <p:spPr>
          <a:xfrm>
            <a:off x="0" y="1295400"/>
            <a:ext cx="3810000" cy="2133600"/>
          </a:xfrm>
        </p:spPr>
        <p:txBody>
          <a:bodyPr/>
          <a:lstStyle/>
          <a:p>
            <a:pPr algn="ctr" eaLnBrk="1" hangingPunct="1">
              <a:buFont typeface="Wingdings" pitchFamily="2" charset="2"/>
              <a:buNone/>
            </a:pPr>
            <a:r>
              <a:rPr lang="ru-RU" sz="2400" smtClean="0"/>
              <a:t>    </a:t>
            </a:r>
            <a:r>
              <a:rPr lang="ru-RU" sz="3200" b="1" smtClean="0">
                <a:latin typeface="Arial Unicode MS" pitchFamily="34" charset="-128"/>
              </a:rPr>
              <a:t>твердые смолы</a:t>
            </a:r>
            <a:r>
              <a:rPr lang="ru-RU" sz="2400" smtClean="0"/>
              <a:t> - </a:t>
            </a:r>
            <a:r>
              <a:rPr lang="ru-RU" sz="2400" u="sng" smtClean="0"/>
              <a:t>канцерогенные вещества</a:t>
            </a:r>
            <a:r>
              <a:rPr lang="ru-RU" sz="2400" smtClean="0"/>
              <a:t> переходящие в пиво из хмеля</a:t>
            </a:r>
          </a:p>
        </p:txBody>
      </p:sp>
      <p:sp>
        <p:nvSpPr>
          <p:cNvPr id="15364" name="Rectangle 5"/>
          <p:cNvSpPr>
            <a:spLocks noGrp="1" noChangeArrowheads="1"/>
          </p:cNvSpPr>
          <p:nvPr>
            <p:ph type="body" sz="half" idx="2"/>
          </p:nvPr>
        </p:nvSpPr>
        <p:spPr>
          <a:xfrm>
            <a:off x="533400" y="4191000"/>
            <a:ext cx="8229600" cy="2286000"/>
          </a:xfrm>
        </p:spPr>
        <p:txBody>
          <a:bodyPr/>
          <a:lstStyle/>
          <a:p>
            <a:pPr eaLnBrk="1" hangingPunct="1">
              <a:buFont typeface="Wingdings" pitchFamily="2" charset="2"/>
              <a:buNone/>
            </a:pPr>
            <a:r>
              <a:rPr lang="ru-RU" sz="2400" smtClean="0"/>
              <a:t>                                                       </a:t>
            </a:r>
            <a:r>
              <a:rPr lang="ru-RU" sz="2000" b="1" smtClean="0"/>
              <a:t>рак легких у курильщиков</a:t>
            </a:r>
          </a:p>
          <a:p>
            <a:pPr eaLnBrk="1" hangingPunct="1">
              <a:buFont typeface="Wingdings" pitchFamily="2" charset="2"/>
              <a:buNone/>
            </a:pPr>
            <a:r>
              <a:rPr lang="ru-RU" sz="2400" smtClean="0"/>
              <a:t>-  Если вспомнить о табаке, то именно смолы в нем способствуют развитию рака у курильщиков.</a:t>
            </a:r>
          </a:p>
          <a:p>
            <a:pPr eaLnBrk="1" hangingPunct="1">
              <a:buFont typeface="Wingdings" pitchFamily="2" charset="2"/>
              <a:buNone/>
            </a:pPr>
            <a:r>
              <a:rPr lang="ru-RU" sz="2400" smtClean="0"/>
              <a:t>-  В материалах ВОЗ указано, что потребление именно пива достоверно повышает риск развития рака толстой кишки</a:t>
            </a:r>
          </a:p>
        </p:txBody>
      </p:sp>
      <p:pic>
        <p:nvPicPr>
          <p:cNvPr id="15365" name="Picture 6" descr="lung3_рак, Эмфизема"/>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114800" y="457200"/>
            <a:ext cx="4584700" cy="3729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36154585"/>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sz="half" idx="1"/>
          </p:nvPr>
        </p:nvSpPr>
        <p:spPr>
          <a:xfrm>
            <a:off x="0" y="1066800"/>
            <a:ext cx="4419600" cy="5410200"/>
          </a:xfrm>
        </p:spPr>
        <p:txBody>
          <a:bodyPr/>
          <a:lstStyle/>
          <a:p>
            <a:pPr algn="r" eaLnBrk="1" hangingPunct="1">
              <a:lnSpc>
                <a:spcPct val="90000"/>
              </a:lnSpc>
              <a:buFont typeface="Wingdings" pitchFamily="2" charset="2"/>
              <a:buNone/>
            </a:pPr>
            <a:r>
              <a:rPr lang="ru-RU" sz="2400" smtClean="0"/>
              <a:t>     Есть </a:t>
            </a:r>
            <a:r>
              <a:rPr lang="ru-RU" sz="2400" b="1" u="sng" smtClean="0"/>
              <a:t>ПРЕДПОЛОЖЕНИЕ </a:t>
            </a:r>
            <a:r>
              <a:rPr lang="ru-RU" sz="2400" smtClean="0"/>
              <a:t>что</a:t>
            </a:r>
            <a:r>
              <a:rPr lang="en-US" sz="2400" smtClean="0"/>
              <a:t> </a:t>
            </a:r>
            <a:r>
              <a:rPr lang="ru-RU" sz="2400" smtClean="0"/>
              <a:t>в качестве </a:t>
            </a:r>
            <a:r>
              <a:rPr lang="ru-RU" sz="2800" b="1" smtClean="0"/>
              <a:t>стабилизатора пены</a:t>
            </a:r>
            <a:r>
              <a:rPr lang="ru-RU" sz="2400" smtClean="0"/>
              <a:t> в пиве используется </a:t>
            </a:r>
            <a:r>
              <a:rPr lang="ru-RU" sz="2800" b="1" u="sng" smtClean="0"/>
              <a:t>кобальт</a:t>
            </a:r>
            <a:r>
              <a:rPr lang="ru-RU" sz="2400" smtClean="0"/>
              <a:t>, являющийся серьезным </a:t>
            </a:r>
            <a:r>
              <a:rPr lang="ru-RU" sz="2800" b="1" u="sng" smtClean="0"/>
              <a:t>токсическим фактором.</a:t>
            </a:r>
            <a:r>
              <a:rPr lang="ru-RU" sz="2400" smtClean="0"/>
              <a:t> </a:t>
            </a:r>
          </a:p>
          <a:p>
            <a:pPr algn="r" eaLnBrk="1" hangingPunct="1">
              <a:lnSpc>
                <a:spcPct val="90000"/>
              </a:lnSpc>
              <a:buFont typeface="Wingdings" pitchFamily="2" charset="2"/>
              <a:buNone/>
            </a:pPr>
            <a:r>
              <a:rPr lang="ru-RU" sz="2400" smtClean="0"/>
              <a:t>У злоупотребляющих пивом содержание кобальта в сердечной мышце увеличивается в десять (!) раз, у 80 % наблюдаются воспалительные процессы в желудке и пищеводе. </a:t>
            </a:r>
          </a:p>
        </p:txBody>
      </p:sp>
      <p:pic>
        <p:nvPicPr>
          <p:cNvPr id="16387" name="Picture 4" descr="y2004_081упиться и забыться"/>
          <p:cNvPicPr>
            <a:picLocks noGrp="1" noChangeAspect="1" noChangeArrowheads="1"/>
          </p:cNvPicPr>
          <p:nvPr>
            <p:ph sz="half" idx="2"/>
          </p:nvPr>
        </p:nvPicPr>
        <p:blipFill>
          <a:blip r:embed="rId2" cstate="print">
            <a:extLst>
              <a:ext uri="{28A0092B-C50C-407E-A947-70E740481C1C}">
                <a14:useLocalDpi xmlns:a14="http://schemas.microsoft.com/office/drawing/2010/main" xmlns="" val="0"/>
              </a:ext>
            </a:extLst>
          </a:blip>
          <a:srcRect/>
          <a:stretch>
            <a:fillRect/>
          </a:stretch>
        </p:blipFill>
        <p:spPr>
          <a:xfrm>
            <a:off x="4616450" y="457200"/>
            <a:ext cx="4222750" cy="5943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480747419"/>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685800" y="762000"/>
            <a:ext cx="7772400" cy="5105400"/>
          </a:xfrm>
        </p:spPr>
        <p:txBody>
          <a:bodyPr/>
          <a:lstStyle/>
          <a:p>
            <a:pPr algn="ctr" eaLnBrk="1" hangingPunct="1">
              <a:lnSpc>
                <a:spcPct val="90000"/>
              </a:lnSpc>
              <a:buFont typeface="Wingdings" pitchFamily="2" charset="2"/>
              <a:buNone/>
            </a:pPr>
            <a:r>
              <a:rPr lang="ru-RU" sz="4400" b="1" u="sng" dirty="0" smtClean="0"/>
              <a:t>Кадаверин</a:t>
            </a:r>
            <a:r>
              <a:rPr lang="ru-RU" sz="4400" dirty="0" smtClean="0"/>
              <a:t> </a:t>
            </a:r>
          </a:p>
          <a:p>
            <a:pPr algn="ctr" eaLnBrk="1" hangingPunct="1">
              <a:lnSpc>
                <a:spcPct val="90000"/>
              </a:lnSpc>
              <a:buFont typeface="Wingdings" pitchFamily="2" charset="2"/>
              <a:buNone/>
            </a:pPr>
            <a:r>
              <a:rPr lang="ru-RU" sz="2400" b="1" dirty="0" smtClean="0"/>
              <a:t>NH2(CH2)5NH2</a:t>
            </a:r>
            <a:endParaRPr lang="ru-RU" sz="2400" dirty="0" smtClean="0"/>
          </a:p>
          <a:p>
            <a:pPr algn="ctr" eaLnBrk="1" hangingPunct="1">
              <a:lnSpc>
                <a:spcPct val="90000"/>
              </a:lnSpc>
              <a:buFont typeface="Wingdings" pitchFamily="2" charset="2"/>
              <a:buNone/>
            </a:pPr>
            <a:r>
              <a:rPr lang="ru-RU" sz="2800" dirty="0" smtClean="0"/>
              <a:t>(от лат. </a:t>
            </a:r>
            <a:r>
              <a:rPr lang="ru-RU" sz="2800" dirty="0" err="1" smtClean="0"/>
              <a:t>cadaver</a:t>
            </a:r>
            <a:r>
              <a:rPr lang="ru-RU" sz="2800" dirty="0" smtClean="0"/>
              <a:t> - труп),</a:t>
            </a:r>
          </a:p>
          <a:p>
            <a:pPr algn="ctr" eaLnBrk="1" hangingPunct="1">
              <a:lnSpc>
                <a:spcPct val="90000"/>
              </a:lnSpc>
              <a:buFont typeface="Wingdings" pitchFamily="2" charset="2"/>
              <a:buNone/>
            </a:pPr>
            <a:r>
              <a:rPr lang="ru-RU" sz="2800" dirty="0" smtClean="0"/>
              <a:t>    </a:t>
            </a:r>
          </a:p>
          <a:p>
            <a:pPr algn="ctr" eaLnBrk="1" hangingPunct="1">
              <a:lnSpc>
                <a:spcPct val="90000"/>
              </a:lnSpc>
              <a:buFont typeface="Wingdings" pitchFamily="2" charset="2"/>
              <a:buNone/>
            </a:pPr>
            <a:r>
              <a:rPr lang="ru-RU" sz="2800" dirty="0" smtClean="0"/>
              <a:t>     </a:t>
            </a:r>
          </a:p>
          <a:p>
            <a:pPr algn="ctr" eaLnBrk="1" hangingPunct="1">
              <a:lnSpc>
                <a:spcPct val="90000"/>
              </a:lnSpc>
              <a:buFont typeface="Wingdings" pitchFamily="2" charset="2"/>
              <a:buNone/>
            </a:pPr>
            <a:r>
              <a:rPr lang="ru-RU" sz="2800" dirty="0" smtClean="0"/>
              <a:t>      Бесцветная жидкость, легко растворим в воде и спирте. Содержится в продуктах гнилостного распада белков. Относится к</a:t>
            </a:r>
            <a:r>
              <a:rPr lang="ru-RU" sz="2800" u="sng" dirty="0" smtClean="0"/>
              <a:t> </a:t>
            </a:r>
            <a:r>
              <a:rPr lang="ru-RU" sz="2800" b="1" u="sng" dirty="0" smtClean="0"/>
              <a:t>трупным ядам</a:t>
            </a:r>
            <a:r>
              <a:rPr lang="ru-RU" sz="2800" dirty="0" smtClean="0"/>
              <a:t> (несмотря на относительно невеликую ядовитость)  </a:t>
            </a:r>
          </a:p>
          <a:p>
            <a:pPr eaLnBrk="1" hangingPunct="1">
              <a:lnSpc>
                <a:spcPct val="90000"/>
              </a:lnSpc>
              <a:buFont typeface="Wingdings" pitchFamily="2" charset="2"/>
              <a:buNone/>
            </a:pPr>
            <a:r>
              <a:rPr lang="ru-RU" sz="2800" dirty="0" smtClean="0"/>
              <a:t> </a:t>
            </a:r>
          </a:p>
        </p:txBody>
      </p:sp>
    </p:spTree>
    <p:extLst>
      <p:ext uri="{BB962C8B-B14F-4D97-AF65-F5344CB8AC3E}">
        <p14:creationId xmlns:p14="http://schemas.microsoft.com/office/powerpoint/2010/main" xmlns="" val="12472566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62467">
                                            <p:txEl>
                                              <p:pRg st="5" end="5"/>
                                            </p:txEl>
                                          </p:spTgt>
                                        </p:tgtEl>
                                        <p:attrNameLst>
                                          <p:attrName>style.visibility</p:attrName>
                                        </p:attrNameLst>
                                      </p:cBhvr>
                                      <p:to>
                                        <p:strVal val="visible"/>
                                      </p:to>
                                    </p:set>
                                    <p:animEffect transition="in" filter="fade">
                                      <p:cBhvr>
                                        <p:cTn id="7" dur="500"/>
                                        <p:tgtEl>
                                          <p:spTgt spid="62467">
                                            <p:txEl>
                                              <p:pRg st="5" end="5"/>
                                            </p:txEl>
                                          </p:spTgt>
                                        </p:tgtEl>
                                      </p:cBhvr>
                                    </p:animEffect>
                                    <p:anim calcmode="lin" valueType="num">
                                      <p:cBhvr>
                                        <p:cTn id="8" dur="500" fill="hold"/>
                                        <p:tgtEl>
                                          <p:spTgt spid="62467">
                                            <p:txEl>
                                              <p:pRg st="5" end="5"/>
                                            </p:txEl>
                                          </p:spTgt>
                                        </p:tgtEl>
                                        <p:attrNameLst>
                                          <p:attrName>ppt_w</p:attrName>
                                        </p:attrNameLst>
                                      </p:cBhvr>
                                      <p:tavLst>
                                        <p:tav tm="0" fmla="#ppt_w*sin(2.5*pi*$)">
                                          <p:val>
                                            <p:fltVal val="0"/>
                                          </p:val>
                                        </p:tav>
                                        <p:tav tm="100000">
                                          <p:val>
                                            <p:fltVal val="1"/>
                                          </p:val>
                                        </p:tav>
                                      </p:tavLst>
                                    </p:anim>
                                    <p:anim calcmode="lin" valueType="num">
                                      <p:cBhvr>
                                        <p:cTn id="9" dur="500" fill="hold"/>
                                        <p:tgtEl>
                                          <p:spTgt spid="62467">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2"/>
          <p:cNvSpPr>
            <a:spLocks noGrp="1" noChangeArrowheads="1"/>
          </p:cNvSpPr>
          <p:nvPr>
            <p:ph type="title"/>
          </p:nvPr>
        </p:nvSpPr>
        <p:spPr>
          <a:xfrm>
            <a:off x="2971800" y="777875"/>
            <a:ext cx="3886200" cy="762000"/>
          </a:xfrm>
        </p:spPr>
        <p:txBody>
          <a:bodyPr/>
          <a:lstStyle/>
          <a:p>
            <a:pPr eaLnBrk="1" hangingPunct="1"/>
            <a:r>
              <a:rPr lang="ru-RU" sz="3600" b="1" smtClean="0">
                <a:solidFill>
                  <a:schemeClr val="tx1"/>
                </a:solidFill>
              </a:rPr>
              <a:t>РАКА ГРУДИ</a:t>
            </a:r>
          </a:p>
        </p:txBody>
      </p:sp>
      <p:pic>
        <p:nvPicPr>
          <p:cNvPr id="18435" name="Picture 4" descr="рак гр"/>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42963" y="1905000"/>
            <a:ext cx="3984625" cy="464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36" name="Picture 5" descr="так гр"/>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94250" y="1905000"/>
            <a:ext cx="3581400" cy="464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9798" name="Rectangle 6"/>
          <p:cNvSpPr>
            <a:spLocks noChangeArrowheads="1"/>
          </p:cNvSpPr>
          <p:nvPr/>
        </p:nvSpPr>
        <p:spPr bwMode="auto">
          <a:xfrm>
            <a:off x="838200" y="533400"/>
            <a:ext cx="74676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ru-RU" sz="2400" b="1" u="sng">
                <a:solidFill>
                  <a:srgbClr val="990033"/>
                </a:solidFill>
                <a:effectLst>
                  <a:outerShdw blurRad="38100" dist="38100" dir="2700000" algn="tl">
                    <a:srgbClr val="C0C0C0"/>
                  </a:outerShdw>
                </a:effectLst>
              </a:rPr>
              <a:t>Употребление пива увеличивает риск развития</a:t>
            </a:r>
          </a:p>
          <a:p>
            <a:pPr algn="ctr">
              <a:defRPr/>
            </a:pPr>
            <a:r>
              <a:rPr lang="ru-RU" sz="3600" b="1" u="sng">
                <a:solidFill>
                  <a:srgbClr val="990033"/>
                </a:solidFill>
                <a:effectLst>
                  <a:outerShdw blurRad="38100" dist="38100" dir="2700000" algn="tl">
                    <a:srgbClr val="C0C0C0"/>
                  </a:outerShdw>
                </a:effectLst>
              </a:rPr>
              <a:t>РАКА ГРУДИ</a:t>
            </a:r>
            <a:r>
              <a:rPr lang="ru-RU" sz="3200" b="1">
                <a:solidFill>
                  <a:srgbClr val="990033"/>
                </a:solidFill>
                <a:effectLst>
                  <a:outerShdw blurRad="38100" dist="38100" dir="2700000" algn="tl">
                    <a:srgbClr val="C0C0C0"/>
                  </a:outerShdw>
                </a:effectLst>
              </a:rPr>
              <a:t>      </a:t>
            </a:r>
          </a:p>
        </p:txBody>
      </p:sp>
    </p:spTree>
    <p:extLst>
      <p:ext uri="{BB962C8B-B14F-4D97-AF65-F5344CB8AC3E}">
        <p14:creationId xmlns:p14="http://schemas.microsoft.com/office/powerpoint/2010/main" xmlns="" val="6595111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500"/>
                                  </p:stCondLst>
                                  <p:childTnLst>
                                    <p:set>
                                      <p:cBhvr>
                                        <p:cTn id="6" dur="1" fill="hold">
                                          <p:stCondLst>
                                            <p:cond delay="0"/>
                                          </p:stCondLst>
                                        </p:cTn>
                                        <p:tgtEl>
                                          <p:spTgt spid="289794"/>
                                        </p:tgtEl>
                                        <p:attrNameLst>
                                          <p:attrName>style.visibility</p:attrName>
                                        </p:attrNameLst>
                                      </p:cBhvr>
                                      <p:to>
                                        <p:strVal val="visible"/>
                                      </p:to>
                                    </p:set>
                                    <p:animEffect transition="in" filter="blinds(horizontal)">
                                      <p:cBhvr>
                                        <p:cTn id="7" dur="500"/>
                                        <p:tgtEl>
                                          <p:spTgt spid="289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79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ChangeArrowheads="1"/>
          </p:cNvSpPr>
          <p:nvPr>
            <p:ph type="title"/>
          </p:nvPr>
        </p:nvSpPr>
        <p:spPr>
          <a:xfrm>
            <a:off x="457200" y="381000"/>
            <a:ext cx="8229600" cy="1447800"/>
          </a:xfrm>
        </p:spPr>
        <p:txBody>
          <a:bodyPr/>
          <a:lstStyle/>
          <a:p>
            <a:pPr algn="ctr" eaLnBrk="1" hangingPunct="1"/>
            <a:r>
              <a:rPr lang="en-US" b="1" u="sng" smtClean="0"/>
              <a:t>N – </a:t>
            </a:r>
            <a:r>
              <a:rPr lang="ru-RU" b="1" u="sng" smtClean="0"/>
              <a:t>нитрозодиметиламин</a:t>
            </a:r>
            <a:r>
              <a:rPr lang="ru-RU" smtClean="0"/>
              <a:t/>
            </a:r>
            <a:br>
              <a:rPr lang="ru-RU" smtClean="0"/>
            </a:br>
            <a:r>
              <a:rPr lang="ru-RU" smtClean="0"/>
              <a:t> </a:t>
            </a:r>
            <a:r>
              <a:rPr lang="ru-RU" sz="2800" smtClean="0"/>
              <a:t>(Канцероген)</a:t>
            </a:r>
            <a:r>
              <a:rPr lang="ru-RU" smtClean="0"/>
              <a:t> </a:t>
            </a:r>
          </a:p>
        </p:txBody>
      </p:sp>
      <p:sp>
        <p:nvSpPr>
          <p:cNvPr id="293891" name="Rectangle 3"/>
          <p:cNvSpPr>
            <a:spLocks noGrp="1" noChangeArrowheads="1"/>
          </p:cNvSpPr>
          <p:nvPr>
            <p:ph type="body" idx="1"/>
          </p:nvPr>
        </p:nvSpPr>
        <p:spPr>
          <a:xfrm>
            <a:off x="457200" y="1981200"/>
            <a:ext cx="8229600" cy="3540125"/>
          </a:xfrm>
        </p:spPr>
        <p:txBody>
          <a:bodyPr/>
          <a:lstStyle/>
          <a:p>
            <a:pPr algn="ctr" eaLnBrk="1" hangingPunct="1">
              <a:buFont typeface="Wingdings" pitchFamily="2" charset="2"/>
              <a:buNone/>
            </a:pPr>
            <a:r>
              <a:rPr lang="en-US" sz="4000" smtClean="0">
                <a:latin typeface="Arno Pro Smbd Subhead" pitchFamily="18" charset="0"/>
              </a:rPr>
              <a:t>C2H6N2O / (CH3)2NN=O</a:t>
            </a:r>
            <a:r>
              <a:rPr lang="ru-RU" smtClean="0"/>
              <a:t> </a:t>
            </a:r>
          </a:p>
          <a:p>
            <a:pPr algn="ctr" eaLnBrk="1" hangingPunct="1">
              <a:buFont typeface="Wingdings" pitchFamily="2" charset="2"/>
              <a:buNone/>
            </a:pPr>
            <a:r>
              <a:rPr lang="ru-RU" smtClean="0"/>
              <a:t>«органспецифический ракообразователь»</a:t>
            </a:r>
          </a:p>
          <a:p>
            <a:pPr algn="ctr" eaLnBrk="1" hangingPunct="1">
              <a:buFont typeface="Wingdings" pitchFamily="2" charset="2"/>
              <a:buNone/>
            </a:pPr>
            <a:r>
              <a:rPr lang="ru-RU" smtClean="0"/>
              <a:t>Негативно воздействует на </a:t>
            </a:r>
            <a:r>
              <a:rPr lang="ru-RU" sz="4400" b="1" u="sng" smtClean="0"/>
              <a:t>молочные железы</a:t>
            </a:r>
            <a:r>
              <a:rPr lang="ru-RU" smtClean="0"/>
              <a:t> груди</a:t>
            </a:r>
          </a:p>
          <a:p>
            <a:pPr algn="ctr" eaLnBrk="1" hangingPunct="1">
              <a:buFont typeface="Wingdings" pitchFamily="2" charset="2"/>
              <a:buNone/>
            </a:pPr>
            <a:endParaRPr lang="ru-RU" smtClean="0"/>
          </a:p>
          <a:p>
            <a:pPr algn="ctr" eaLnBrk="1" hangingPunct="1">
              <a:buFont typeface="Wingdings" pitchFamily="2" charset="2"/>
              <a:buNone/>
            </a:pPr>
            <a:endParaRPr lang="ru-RU" sz="2000" smtClean="0"/>
          </a:p>
          <a:p>
            <a:pPr algn="ctr" eaLnBrk="1" hangingPunct="1">
              <a:buFont typeface="Wingdings" pitchFamily="2" charset="2"/>
              <a:buNone/>
            </a:pPr>
            <a:endParaRPr lang="ru-RU" smtClean="0"/>
          </a:p>
        </p:txBody>
      </p:sp>
    </p:spTree>
    <p:extLst>
      <p:ext uri="{BB962C8B-B14F-4D97-AF65-F5344CB8AC3E}">
        <p14:creationId xmlns:p14="http://schemas.microsoft.com/office/powerpoint/2010/main" xmlns="" val="3548273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500"/>
                                  </p:stCondLst>
                                  <p:childTnLst>
                                    <p:set>
                                      <p:cBhvr>
                                        <p:cTn id="6" dur="1" fill="hold">
                                          <p:stCondLst>
                                            <p:cond delay="0"/>
                                          </p:stCondLst>
                                        </p:cTn>
                                        <p:tgtEl>
                                          <p:spTgt spid="293890"/>
                                        </p:tgtEl>
                                        <p:attrNameLst>
                                          <p:attrName>style.visibility</p:attrName>
                                        </p:attrNameLst>
                                      </p:cBhvr>
                                      <p:to>
                                        <p:strVal val="visible"/>
                                      </p:to>
                                    </p:set>
                                    <p:anim calcmode="lin" valueType="num">
                                      <p:cBhvr>
                                        <p:cTn id="7" dur="2000" fill="hold"/>
                                        <p:tgtEl>
                                          <p:spTgt spid="293890"/>
                                        </p:tgtEl>
                                        <p:attrNameLst>
                                          <p:attrName>ppt_w</p:attrName>
                                        </p:attrNameLst>
                                      </p:cBhvr>
                                      <p:tavLst>
                                        <p:tav tm="0">
                                          <p:val>
                                            <p:fltVal val="0"/>
                                          </p:val>
                                        </p:tav>
                                        <p:tav tm="100000">
                                          <p:val>
                                            <p:strVal val="#ppt_w"/>
                                          </p:val>
                                        </p:tav>
                                      </p:tavLst>
                                    </p:anim>
                                    <p:anim calcmode="lin" valueType="num">
                                      <p:cBhvr>
                                        <p:cTn id="8" dur="2000" fill="hold"/>
                                        <p:tgtEl>
                                          <p:spTgt spid="293890"/>
                                        </p:tgtEl>
                                        <p:attrNameLst>
                                          <p:attrName>ppt_h</p:attrName>
                                        </p:attrNameLst>
                                      </p:cBhvr>
                                      <p:tavLst>
                                        <p:tav tm="0">
                                          <p:val>
                                            <p:fltVal val="0"/>
                                          </p:val>
                                        </p:tav>
                                        <p:tav tm="100000">
                                          <p:val>
                                            <p:strVal val="#ppt_h"/>
                                          </p:val>
                                        </p:tav>
                                      </p:tavLst>
                                    </p:anim>
                                    <p:animEffect transition="in" filter="fade">
                                      <p:cBhvr>
                                        <p:cTn id="9" dur="2000"/>
                                        <p:tgtEl>
                                          <p:spTgt spid="293890"/>
                                        </p:tgtEl>
                                      </p:cBhvr>
                                    </p:animEffect>
                                  </p:childTnLst>
                                </p:cTn>
                              </p:par>
                            </p:childTnLst>
                          </p:cTn>
                        </p:par>
                        <p:par>
                          <p:cTn id="10" fill="hold" nodeType="afterGroup">
                            <p:stCondLst>
                              <p:cond delay="2500"/>
                            </p:stCondLst>
                            <p:childTnLst>
                              <p:par>
                                <p:cTn id="11" presetID="26" presetClass="emph" presetSubtype="0" fill="hold" nodeType="afterEffect">
                                  <p:stCondLst>
                                    <p:cond delay="4000"/>
                                  </p:stCondLst>
                                  <p:childTnLst>
                                    <p:animEffect transition="out" filter="fade">
                                      <p:cBhvr>
                                        <p:cTn id="12" dur="3000" tmFilter="0, 0; .2, .5; .8, .5; 1, 0"/>
                                        <p:tgtEl>
                                          <p:spTgt spid="293891">
                                            <p:txEl>
                                              <p:pRg st="2" end="2"/>
                                            </p:txEl>
                                          </p:spTgt>
                                        </p:tgtEl>
                                      </p:cBhvr>
                                    </p:animEffect>
                                    <p:animScale>
                                      <p:cBhvr>
                                        <p:cTn id="13" dur="1500" autoRev="1" fill="hold"/>
                                        <p:tgtEl>
                                          <p:spTgt spid="293891">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8200" y="5791200"/>
            <a:ext cx="2590800" cy="457200"/>
          </a:xfrm>
          <a:solidFill>
            <a:srgbClr val="CCFF99"/>
          </a:solidFill>
        </p:spPr>
        <p:txBody>
          <a:bodyPr>
            <a:normAutofit fontScale="90000"/>
          </a:bodyPr>
          <a:lstStyle/>
          <a:p>
            <a:pPr algn="ctr" eaLnBrk="1" hangingPunct="1"/>
            <a:r>
              <a:rPr lang="ru-RU" sz="2800" b="1" u="sng" smtClean="0">
                <a:solidFill>
                  <a:schemeClr val="tx1"/>
                </a:solidFill>
              </a:rPr>
              <a:t>катаракта</a:t>
            </a:r>
          </a:p>
        </p:txBody>
      </p:sp>
      <p:sp>
        <p:nvSpPr>
          <p:cNvPr id="290819" name="Rectangle 3"/>
          <p:cNvSpPr>
            <a:spLocks noGrp="1" noChangeArrowheads="1"/>
          </p:cNvSpPr>
          <p:nvPr>
            <p:ph type="body" idx="1"/>
          </p:nvPr>
        </p:nvSpPr>
        <p:spPr>
          <a:xfrm>
            <a:off x="304800" y="228600"/>
            <a:ext cx="8610600" cy="1981200"/>
          </a:xfrm>
        </p:spPr>
        <p:txBody>
          <a:bodyPr/>
          <a:lstStyle/>
          <a:p>
            <a:pPr algn="ctr" eaLnBrk="1" hangingPunct="1">
              <a:lnSpc>
                <a:spcPct val="90000"/>
              </a:lnSpc>
              <a:buFont typeface="Wingdings" pitchFamily="2" charset="2"/>
              <a:buNone/>
            </a:pPr>
            <a:r>
              <a:rPr lang="ru-RU" b="1" u="sng" smtClean="0"/>
              <a:t>Глазные</a:t>
            </a:r>
            <a:r>
              <a:rPr lang="ru-RU" b="1" smtClean="0"/>
              <a:t> </a:t>
            </a:r>
            <a:r>
              <a:rPr lang="ru-RU" b="1" u="sng" smtClean="0"/>
              <a:t>болезни</a:t>
            </a:r>
            <a:r>
              <a:rPr lang="ru-RU" sz="2000" b="1" smtClean="0"/>
              <a:t>,</a:t>
            </a:r>
            <a:r>
              <a:rPr lang="ru-RU" b="1" smtClean="0"/>
              <a:t> </a:t>
            </a:r>
            <a:r>
              <a:rPr lang="ru-RU" b="1" u="sng" smtClean="0"/>
              <a:t>спровоцированные употреблением</a:t>
            </a:r>
            <a:r>
              <a:rPr lang="ru-RU" b="1" smtClean="0"/>
              <a:t> </a:t>
            </a:r>
            <a:r>
              <a:rPr lang="ru-RU" b="1" u="sng" smtClean="0"/>
              <a:t>пива</a:t>
            </a:r>
            <a:endParaRPr lang="ru-RU" b="1" smtClean="0"/>
          </a:p>
          <a:p>
            <a:pPr algn="ctr" eaLnBrk="1" hangingPunct="1">
              <a:lnSpc>
                <a:spcPct val="90000"/>
              </a:lnSpc>
              <a:buFont typeface="Wingdings" pitchFamily="2" charset="2"/>
              <a:buNone/>
            </a:pPr>
            <a:endParaRPr lang="ru-RU" b="1" smtClean="0"/>
          </a:p>
          <a:p>
            <a:pPr algn="ctr" eaLnBrk="1" hangingPunct="1">
              <a:lnSpc>
                <a:spcPct val="90000"/>
              </a:lnSpc>
              <a:buFont typeface="Wingdings" pitchFamily="2" charset="2"/>
              <a:buNone/>
            </a:pPr>
            <a:r>
              <a:rPr lang="ru-RU" sz="2000" b="1" i="1" smtClean="0"/>
              <a:t>Риск развития катаракты и макулопатии увеличивается в 1.5-3 раза</a:t>
            </a:r>
          </a:p>
        </p:txBody>
      </p:sp>
      <p:pic>
        <p:nvPicPr>
          <p:cNvPr id="20484" name="Picture 4" descr="4-1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6775" y="2133600"/>
            <a:ext cx="3795713" cy="4724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5" name="Picture 5" descr="katarakta"/>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7200" y="2667000"/>
            <a:ext cx="3505200" cy="3003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486" name="Rectangle 6"/>
          <p:cNvSpPr>
            <a:spLocks noChangeArrowheads="1"/>
          </p:cNvSpPr>
          <p:nvPr/>
        </p:nvSpPr>
        <p:spPr bwMode="auto">
          <a:xfrm>
            <a:off x="4419600" y="6064250"/>
            <a:ext cx="4191000" cy="793750"/>
          </a:xfrm>
          <a:prstGeom prst="rect">
            <a:avLst/>
          </a:prstGeom>
          <a:solidFill>
            <a:srgbClr val="CCFF99"/>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ru-RU" sz="2800" b="1" u="sng"/>
              <a:t>макулопатия</a:t>
            </a:r>
            <a:r>
              <a:rPr lang="ru-RU" sz="2800"/>
              <a:t> </a:t>
            </a:r>
          </a:p>
          <a:p>
            <a:pPr algn="ctr"/>
            <a:r>
              <a:rPr lang="ru-RU" sz="1600" b="1" i="1"/>
              <a:t>дистрофия желтого пятна</a:t>
            </a:r>
            <a:r>
              <a:rPr lang="ru-RU" b="1" i="1"/>
              <a:t> </a:t>
            </a:r>
          </a:p>
        </p:txBody>
      </p:sp>
    </p:spTree>
    <p:extLst>
      <p:ext uri="{BB962C8B-B14F-4D97-AF65-F5344CB8AC3E}">
        <p14:creationId xmlns:p14="http://schemas.microsoft.com/office/powerpoint/2010/main" xmlns="" val="34674867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1000"/>
                                  </p:stCondLst>
                                  <p:childTnLst>
                                    <p:set>
                                      <p:cBhvr>
                                        <p:cTn id="6" dur="1" fill="hold">
                                          <p:stCondLst>
                                            <p:cond delay="0"/>
                                          </p:stCondLst>
                                        </p:cTn>
                                        <p:tgtEl>
                                          <p:spTgt spid="290819">
                                            <p:txEl>
                                              <p:pRg st="0" end="0"/>
                                            </p:txEl>
                                          </p:spTgt>
                                        </p:tgtEl>
                                        <p:attrNameLst>
                                          <p:attrName>style.visibility</p:attrName>
                                        </p:attrNameLst>
                                      </p:cBhvr>
                                      <p:to>
                                        <p:strVal val="visible"/>
                                      </p:to>
                                    </p:set>
                                    <p:animEffect transition="in" filter="wedge">
                                      <p:cBhvr>
                                        <p:cTn id="7" dur="3000"/>
                                        <p:tgtEl>
                                          <p:spTgt spid="290819">
                                            <p:txEl>
                                              <p:pRg st="0" end="0"/>
                                            </p:txEl>
                                          </p:spTgt>
                                        </p:tgtEl>
                                      </p:cBhvr>
                                    </p:animEffect>
                                  </p:childTnLst>
                                </p:cTn>
                              </p:par>
                              <p:par>
                                <p:cTn id="8" presetID="20" presetClass="entr" presetSubtype="0" fill="hold" nodeType="withEffect">
                                  <p:stCondLst>
                                    <p:cond delay="1000"/>
                                  </p:stCondLst>
                                  <p:childTnLst>
                                    <p:set>
                                      <p:cBhvr>
                                        <p:cTn id="9" dur="1" fill="hold">
                                          <p:stCondLst>
                                            <p:cond delay="0"/>
                                          </p:stCondLst>
                                        </p:cTn>
                                        <p:tgtEl>
                                          <p:spTgt spid="290819">
                                            <p:txEl>
                                              <p:pRg st="2" end="2"/>
                                            </p:txEl>
                                          </p:spTgt>
                                        </p:tgtEl>
                                        <p:attrNameLst>
                                          <p:attrName>style.visibility</p:attrName>
                                        </p:attrNameLst>
                                      </p:cBhvr>
                                      <p:to>
                                        <p:strVal val="visible"/>
                                      </p:to>
                                    </p:set>
                                    <p:animEffect transition="in" filter="wedge">
                                      <p:cBhvr>
                                        <p:cTn id="10" dur="3000"/>
                                        <p:tgtEl>
                                          <p:spTgt spid="2908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Grp="1" noChangeArrowheads="1"/>
          </p:cNvSpPr>
          <p:nvPr>
            <p:ph type="title"/>
          </p:nvPr>
        </p:nvSpPr>
        <p:spPr>
          <a:xfrm>
            <a:off x="838200" y="228600"/>
            <a:ext cx="7239000" cy="1066800"/>
          </a:xfrm>
        </p:spPr>
        <p:txBody>
          <a:bodyPr>
            <a:normAutofit fontScale="90000"/>
          </a:bodyPr>
          <a:lstStyle/>
          <a:p>
            <a:pPr algn="ctr" eaLnBrk="1" hangingPunct="1"/>
            <a:r>
              <a:rPr lang="ru-RU" b="1" smtClean="0"/>
              <a:t>«Баварское сердце»</a:t>
            </a:r>
            <a:r>
              <a:rPr lang="ru-RU" sz="4000" b="1" smtClean="0"/>
              <a:t> </a:t>
            </a:r>
            <a:br>
              <a:rPr lang="ru-RU" sz="4000" b="1" smtClean="0"/>
            </a:br>
            <a:r>
              <a:rPr lang="ru-RU" sz="3200" b="1" smtClean="0"/>
              <a:t>пивного алкоголика</a:t>
            </a:r>
          </a:p>
        </p:txBody>
      </p:sp>
      <p:pic>
        <p:nvPicPr>
          <p:cNvPr id="21507" name="Picture 4" descr="heart_сердце алкоголика"/>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2705100" y="1447800"/>
            <a:ext cx="3887788" cy="5181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158394563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solodov01"/>
          <p:cNvPicPr>
            <a:picLocks noGrp="1" noChangeAspect="1" noChangeArrowheads="1"/>
          </p:cNvPicPr>
          <p:nvPr>
            <p:ph type="title"/>
          </p:nvPr>
        </p:nvPicPr>
        <p:blipFill>
          <a:blip r:embed="rId2" cstate="print">
            <a:extLst>
              <a:ext uri="{28A0092B-C50C-407E-A947-70E740481C1C}">
                <a14:useLocalDpi xmlns:a14="http://schemas.microsoft.com/office/drawing/2010/main" xmlns="" val="0"/>
              </a:ext>
            </a:extLst>
          </a:blip>
          <a:srcRect/>
          <a:stretch>
            <a:fillRect/>
          </a:stretch>
        </p:blipFill>
        <p:spPr>
          <a:xfrm>
            <a:off x="0" y="630238"/>
            <a:ext cx="9144000" cy="6227762"/>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22531" name="Rectangle 3"/>
          <p:cNvSpPr>
            <a:spLocks noGrp="1" noChangeArrowheads="1"/>
          </p:cNvSpPr>
          <p:nvPr>
            <p:ph type="body" sz="half" idx="1"/>
          </p:nvPr>
        </p:nvSpPr>
        <p:spPr>
          <a:xfrm>
            <a:off x="0" y="0"/>
            <a:ext cx="9144000" cy="1066800"/>
          </a:xfrm>
          <a:gradFill rotWithShape="1">
            <a:gsLst>
              <a:gs pos="0">
                <a:srgbClr val="765E2F"/>
              </a:gs>
              <a:gs pos="50000">
                <a:srgbClr val="FFCC66"/>
              </a:gs>
              <a:gs pos="100000">
                <a:srgbClr val="765E2F"/>
              </a:gs>
            </a:gsLst>
            <a:lin ang="5400000" scaled="1"/>
          </a:gradFill>
        </p:spPr>
        <p:txBody>
          <a:bodyPr/>
          <a:lstStyle/>
          <a:p>
            <a:pPr algn="ctr" eaLnBrk="1" hangingPunct="1">
              <a:buFont typeface="Wingdings" pitchFamily="2" charset="2"/>
              <a:buNone/>
            </a:pPr>
            <a:r>
              <a:rPr lang="ru-RU" sz="4000" b="1" i="1" smtClean="0"/>
              <a:t>Что дороже - здоровье или пиво</a:t>
            </a:r>
            <a:r>
              <a:rPr lang="en-US" sz="4000" b="1" i="1" smtClean="0"/>
              <a:t>?</a:t>
            </a:r>
            <a:endParaRPr lang="ru-RU" sz="4000" b="1" i="1" smtClean="0"/>
          </a:p>
        </p:txBody>
      </p:sp>
      <p:sp>
        <p:nvSpPr>
          <p:cNvPr id="120839" name="Rectangle 7"/>
          <p:cNvSpPr>
            <a:spLocks noChangeArrowheads="1"/>
          </p:cNvSpPr>
          <p:nvPr/>
        </p:nvSpPr>
        <p:spPr bwMode="auto">
          <a:xfrm>
            <a:off x="152400" y="1295400"/>
            <a:ext cx="8610600" cy="5207000"/>
          </a:xfrm>
          <a:prstGeom prst="rect">
            <a:avLst/>
          </a:prstGeom>
          <a:gradFill rotWithShape="1">
            <a:gsLst>
              <a:gs pos="0">
                <a:srgbClr val="8488C4"/>
              </a:gs>
              <a:gs pos="53000">
                <a:srgbClr val="D4DEFF"/>
              </a:gs>
              <a:gs pos="83000">
                <a:srgbClr val="D4DEFF"/>
              </a:gs>
              <a:gs pos="100000">
                <a:srgbClr val="96AB94"/>
              </a:gs>
            </a:gsLst>
            <a:lin ang="5400000" scaled="1"/>
          </a:gra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20000"/>
              </a:spcBef>
              <a:buClr>
                <a:schemeClr val="bg2"/>
              </a:buClr>
              <a:buSzPct val="70000"/>
              <a:buFont typeface="Wingdings" pitchFamily="2" charset="2"/>
              <a:buNone/>
            </a:pPr>
            <a:r>
              <a:rPr lang="ru-RU" sz="4800" b="1" i="1"/>
              <a:t>                       </a:t>
            </a:r>
            <a:r>
              <a:rPr lang="ru-RU" sz="4800" b="1" i="1" u="sng"/>
              <a:t>консерванты</a:t>
            </a:r>
            <a:r>
              <a:rPr lang="ru-RU" sz="4800" b="1" i="1"/>
              <a:t> </a:t>
            </a:r>
          </a:p>
          <a:p>
            <a:pPr algn="ctr">
              <a:spcBef>
                <a:spcPct val="20000"/>
              </a:spcBef>
              <a:buClr>
                <a:schemeClr val="bg2"/>
              </a:buClr>
              <a:buSzPct val="70000"/>
              <a:buFont typeface="Wingdings" pitchFamily="2" charset="2"/>
              <a:buNone/>
            </a:pPr>
            <a:r>
              <a:rPr lang="ru-RU" sz="2000" b="1" i="1"/>
              <a:t>                                                     Группа  веществ,  которые   используют  с  </a:t>
            </a:r>
          </a:p>
          <a:p>
            <a:pPr algn="ctr">
              <a:spcBef>
                <a:spcPct val="20000"/>
              </a:spcBef>
              <a:buClr>
                <a:schemeClr val="bg2"/>
              </a:buClr>
              <a:buSzPct val="70000"/>
              <a:buFont typeface="Wingdings" pitchFamily="2" charset="2"/>
              <a:buNone/>
            </a:pPr>
            <a:r>
              <a:rPr lang="ru-RU" sz="2000" b="1" i="1"/>
              <a:t>                                                      целью предотвращения порчи и увеличения</a:t>
            </a:r>
          </a:p>
          <a:p>
            <a:pPr algn="ctr">
              <a:spcBef>
                <a:spcPct val="20000"/>
              </a:spcBef>
              <a:buClr>
                <a:schemeClr val="bg2"/>
              </a:buClr>
              <a:buSzPct val="70000"/>
              <a:buFont typeface="Wingdings" pitchFamily="2" charset="2"/>
              <a:buNone/>
            </a:pPr>
            <a:r>
              <a:rPr lang="ru-RU" sz="2000" b="1" i="1"/>
              <a:t>                                                     срока      годности     различных    объектов </a:t>
            </a:r>
          </a:p>
          <a:p>
            <a:pPr algn="ctr">
              <a:spcBef>
                <a:spcPct val="20000"/>
              </a:spcBef>
              <a:buClr>
                <a:schemeClr val="bg2"/>
              </a:buClr>
              <a:buSzPct val="70000"/>
              <a:buFont typeface="Wingdings" pitchFamily="2" charset="2"/>
              <a:buNone/>
            </a:pPr>
            <a:r>
              <a:rPr lang="ru-RU" sz="2000" b="1" i="1"/>
              <a:t>                                                     (пищевые     и    косметические   продукты, </a:t>
            </a:r>
          </a:p>
          <a:p>
            <a:pPr algn="ctr">
              <a:spcBef>
                <a:spcPct val="20000"/>
              </a:spcBef>
              <a:buClr>
                <a:schemeClr val="bg2"/>
              </a:buClr>
              <a:buSzPct val="70000"/>
              <a:buFont typeface="Wingdings" pitchFamily="2" charset="2"/>
              <a:buNone/>
            </a:pPr>
            <a:r>
              <a:rPr lang="ru-RU" sz="2000" b="1" i="1"/>
              <a:t>                                                    древесина и др.)</a:t>
            </a:r>
          </a:p>
          <a:p>
            <a:pPr algn="r">
              <a:spcBef>
                <a:spcPct val="20000"/>
              </a:spcBef>
              <a:buClr>
                <a:schemeClr val="bg2"/>
              </a:buClr>
              <a:buSzPct val="70000"/>
              <a:buFont typeface="Wingdings" pitchFamily="2" charset="2"/>
              <a:buNone/>
            </a:pPr>
            <a:r>
              <a:rPr lang="ru-RU" sz="3200"/>
              <a:t>                                        </a:t>
            </a:r>
          </a:p>
          <a:p>
            <a:pPr algn="ctr">
              <a:spcBef>
                <a:spcPct val="20000"/>
              </a:spcBef>
              <a:buClr>
                <a:schemeClr val="bg2"/>
              </a:buClr>
              <a:buSzPct val="70000"/>
              <a:buFont typeface="Wingdings" pitchFamily="2" charset="2"/>
              <a:buNone/>
            </a:pPr>
            <a:r>
              <a:rPr lang="ru-RU" sz="2000" b="1"/>
              <a:t>                                                 По   большей   части  это  искусственно</a:t>
            </a:r>
          </a:p>
          <a:p>
            <a:pPr algn="ctr">
              <a:spcBef>
                <a:spcPct val="20000"/>
              </a:spcBef>
              <a:buClr>
                <a:schemeClr val="bg2"/>
              </a:buClr>
              <a:buSzPct val="70000"/>
              <a:buFont typeface="Wingdings" pitchFamily="2" charset="2"/>
              <a:buNone/>
            </a:pPr>
            <a:r>
              <a:rPr lang="ru-RU" sz="2000" b="1"/>
              <a:t>                                                   синтезируемые  химические соединения.</a:t>
            </a:r>
          </a:p>
          <a:p>
            <a:pPr algn="ctr">
              <a:spcBef>
                <a:spcPct val="20000"/>
              </a:spcBef>
              <a:buClr>
                <a:schemeClr val="bg2"/>
              </a:buClr>
              <a:buSzPct val="70000"/>
              <a:buFont typeface="Wingdings" pitchFamily="2" charset="2"/>
              <a:buNone/>
            </a:pPr>
            <a:r>
              <a:rPr lang="ru-RU" sz="2000" b="1"/>
              <a:t>                                                     Консерванты в сочетании с др. вредными</a:t>
            </a:r>
          </a:p>
          <a:p>
            <a:pPr algn="ctr">
              <a:spcBef>
                <a:spcPct val="20000"/>
              </a:spcBef>
              <a:buClr>
                <a:schemeClr val="bg2"/>
              </a:buClr>
              <a:buSzPct val="70000"/>
              <a:buFont typeface="Wingdings" pitchFamily="2" charset="2"/>
              <a:buNone/>
            </a:pPr>
            <a:r>
              <a:rPr lang="ru-RU" sz="2000" b="1"/>
              <a:t>                                                  химическими соединениями причиняют </a:t>
            </a:r>
          </a:p>
          <a:p>
            <a:pPr algn="ctr">
              <a:spcBef>
                <a:spcPct val="20000"/>
              </a:spcBef>
              <a:buClr>
                <a:schemeClr val="bg2"/>
              </a:buClr>
              <a:buSzPct val="70000"/>
              <a:buFont typeface="Wingdings" pitchFamily="2" charset="2"/>
              <a:buNone/>
            </a:pPr>
            <a:r>
              <a:rPr lang="ru-RU" sz="2000" b="1"/>
              <a:t>                                                  колоссальный  вред  нашему  организму</a:t>
            </a:r>
            <a:r>
              <a:rPr lang="ru-RU" sz="2800"/>
              <a:t> </a:t>
            </a:r>
          </a:p>
        </p:txBody>
      </p:sp>
      <p:pic>
        <p:nvPicPr>
          <p:cNvPr id="120849" name="Picture 17" descr="пиво"/>
          <p:cNvPicPr>
            <a:picLocks noGrp="1" noChangeAspect="1" noChangeArrowheads="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a:xfrm>
            <a:off x="893763" y="2209800"/>
            <a:ext cx="1985962" cy="3124200"/>
          </a:xfr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381058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afterEffect">
                                  <p:stCondLst>
                                    <p:cond delay="40000"/>
                                  </p:stCondLst>
                                  <p:childTnLst>
                                    <p:anim calcmode="lin" valueType="num">
                                      <p:cBhvr additive="base">
                                        <p:cTn id="6" dur="3000"/>
                                        <p:tgtEl>
                                          <p:spTgt spid="120839"/>
                                        </p:tgtEl>
                                        <p:attrNameLst>
                                          <p:attrName>ppt_x</p:attrName>
                                        </p:attrNameLst>
                                      </p:cBhvr>
                                      <p:tavLst>
                                        <p:tav tm="0">
                                          <p:val>
                                            <p:strVal val="ppt_x"/>
                                          </p:val>
                                        </p:tav>
                                        <p:tav tm="100000">
                                          <p:val>
                                            <p:strVal val="ppt_x"/>
                                          </p:val>
                                        </p:tav>
                                      </p:tavLst>
                                    </p:anim>
                                    <p:anim calcmode="lin" valueType="num">
                                      <p:cBhvr additive="base">
                                        <p:cTn id="7" dur="3000"/>
                                        <p:tgtEl>
                                          <p:spTgt spid="120839"/>
                                        </p:tgtEl>
                                        <p:attrNameLst>
                                          <p:attrName>ppt_y</p:attrName>
                                        </p:attrNameLst>
                                      </p:cBhvr>
                                      <p:tavLst>
                                        <p:tav tm="0">
                                          <p:val>
                                            <p:strVal val="ppt_y"/>
                                          </p:val>
                                        </p:tav>
                                        <p:tav tm="100000">
                                          <p:val>
                                            <p:strVal val="1+ppt_h/2"/>
                                          </p:val>
                                        </p:tav>
                                      </p:tavLst>
                                    </p:anim>
                                    <p:set>
                                      <p:cBhvr>
                                        <p:cTn id="8" dur="1" fill="hold">
                                          <p:stCondLst>
                                            <p:cond delay="2999"/>
                                          </p:stCondLst>
                                        </p:cTn>
                                        <p:tgtEl>
                                          <p:spTgt spid="120839"/>
                                        </p:tgtEl>
                                        <p:attrNameLst>
                                          <p:attrName>style.visibility</p:attrName>
                                        </p:attrNameLst>
                                      </p:cBhvr>
                                      <p:to>
                                        <p:strVal val="hidden"/>
                                      </p:to>
                                    </p:set>
                                  </p:childTnLst>
                                </p:cTn>
                              </p:par>
                              <p:par>
                                <p:cTn id="9" presetID="3" presetClass="exit" presetSubtype="10" fill="hold" nodeType="withEffect">
                                  <p:stCondLst>
                                    <p:cond delay="39000"/>
                                  </p:stCondLst>
                                  <p:childTnLst>
                                    <p:animEffect transition="out" filter="blinds(horizontal)">
                                      <p:cBhvr>
                                        <p:cTn id="10" dur="3000"/>
                                        <p:tgtEl>
                                          <p:spTgt spid="120849"/>
                                        </p:tgtEl>
                                      </p:cBhvr>
                                    </p:animEffect>
                                    <p:set>
                                      <p:cBhvr>
                                        <p:cTn id="11" dur="1" fill="hold">
                                          <p:stCondLst>
                                            <p:cond delay="2999"/>
                                          </p:stCondLst>
                                        </p:cTn>
                                        <p:tgtEl>
                                          <p:spTgt spid="1208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03" name="Rectangle 15"/>
          <p:cNvSpPr>
            <a:spLocks noGrp="1" noChangeArrowheads="1"/>
          </p:cNvSpPr>
          <p:nvPr>
            <p:ph type="body" sz="half" idx="1"/>
          </p:nvPr>
        </p:nvSpPr>
        <p:spPr>
          <a:xfrm>
            <a:off x="4495800" y="838200"/>
            <a:ext cx="4419600" cy="6019800"/>
          </a:xfrm>
          <a:extLst>
            <a:ext uri="{909E8E84-426E-40DD-AFC4-6F175D3DCCD1}">
              <a14:hiddenFill xmlns:a14="http://schemas.microsoft.com/office/drawing/2010/main" xmlns="">
                <a:solidFill>
                  <a:srgbClr val="FF9933"/>
                </a:solidFill>
              </a14:hiddenFill>
            </a:ext>
          </a:extLst>
        </p:spPr>
        <p:txBody>
          <a:bodyPr/>
          <a:lstStyle/>
          <a:p>
            <a:pPr eaLnBrk="1" hangingPunct="1">
              <a:buFont typeface="Wingdings" pitchFamily="2" charset="2"/>
              <a:buNone/>
            </a:pPr>
            <a:r>
              <a:rPr lang="ru-RU" sz="4000" b="1" smtClean="0"/>
              <a:t>         </a:t>
            </a:r>
            <a:r>
              <a:rPr lang="ru-RU" sz="4000" b="1" smtClean="0">
                <a:latin typeface="Franklin Gothic Medium" pitchFamily="34" charset="0"/>
              </a:rPr>
              <a:t>Конопля</a:t>
            </a:r>
            <a:r>
              <a:rPr lang="ru-RU" sz="2000" smtClean="0">
                <a:latin typeface="Franklin Gothic Medium" pitchFamily="34" charset="0"/>
              </a:rPr>
              <a:t> </a:t>
            </a:r>
          </a:p>
          <a:p>
            <a:pPr algn="ctr" eaLnBrk="1" hangingPunct="1">
              <a:buFont typeface="Wingdings" pitchFamily="2" charset="2"/>
              <a:buNone/>
            </a:pPr>
            <a:r>
              <a:rPr lang="ru-RU" sz="2000" smtClean="0"/>
              <a:t>  </a:t>
            </a:r>
            <a:r>
              <a:rPr lang="ru-RU" sz="2800" smtClean="0"/>
              <a:t>ближайший родственник хмеля. В хмеле присутствуют: </a:t>
            </a:r>
          </a:p>
          <a:p>
            <a:pPr eaLnBrk="1" hangingPunct="1">
              <a:buFont typeface="Wingdings" pitchFamily="2" charset="2"/>
              <a:buNone/>
            </a:pPr>
            <a:r>
              <a:rPr lang="ru-RU" sz="2800" smtClean="0"/>
              <a:t> - </a:t>
            </a:r>
            <a:r>
              <a:rPr lang="ru-RU" sz="2800" b="1" i="1" u="sng" smtClean="0"/>
              <a:t>каннабидиол</a:t>
            </a:r>
            <a:r>
              <a:rPr lang="ru-RU" sz="2800" i="1" smtClean="0"/>
              <a:t> </a:t>
            </a:r>
            <a:r>
              <a:rPr lang="ru-RU" sz="2800" smtClean="0"/>
              <a:t>(действующее начало гашиша и марихуаны).</a:t>
            </a:r>
          </a:p>
          <a:p>
            <a:pPr eaLnBrk="1" hangingPunct="1">
              <a:buFont typeface="Wingdings" pitchFamily="2" charset="2"/>
              <a:buNone/>
            </a:pPr>
            <a:r>
              <a:rPr lang="ru-RU" sz="2800" b="1" i="1" smtClean="0"/>
              <a:t> - </a:t>
            </a:r>
            <a:r>
              <a:rPr lang="ru-RU" sz="2800" b="1" i="1" u="sng" smtClean="0"/>
              <a:t>алкалоидноподобные</a:t>
            </a:r>
            <a:r>
              <a:rPr lang="ru-RU" sz="2800" smtClean="0"/>
              <a:t> вещества с наркотич. действием, и др. психоактив. вещества</a:t>
            </a:r>
          </a:p>
        </p:txBody>
      </p:sp>
      <p:pic>
        <p:nvPicPr>
          <p:cNvPr id="63496" name="Picture 8" descr="16e8172b3-6992-4f70-ac91-2b182cb410c8"/>
          <p:cNvPicPr>
            <a:picLocks noGrp="1" noChangeAspect="1" noChangeArrowheads="1"/>
          </p:cNvPicPr>
          <p:nvPr>
            <p:ph type="title"/>
          </p:nvPr>
        </p:nvPicPr>
        <p:blipFill>
          <a:blip r:embed="rId2" cstate="print">
            <a:extLst>
              <a:ext uri="{28A0092B-C50C-407E-A947-70E740481C1C}">
                <a14:useLocalDpi xmlns:a14="http://schemas.microsoft.com/office/drawing/2010/main" xmlns="" val="0"/>
              </a:ext>
            </a:extLst>
          </a:blip>
          <a:srcRect/>
          <a:stretch>
            <a:fillRect/>
          </a:stretch>
        </p:blipFill>
        <p:spPr>
          <a:xfrm>
            <a:off x="228600" y="533400"/>
            <a:ext cx="4089400" cy="5715000"/>
          </a:xfrm>
          <a:solidFill>
            <a:srgbClr val="FF9933"/>
          </a:solidFill>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248783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7000"/>
                                  </p:stCondLst>
                                  <p:childTnLst>
                                    <p:set>
                                      <p:cBhvr>
                                        <p:cTn id="6" dur="1" fill="hold">
                                          <p:stCondLst>
                                            <p:cond delay="0"/>
                                          </p:stCondLst>
                                        </p:cTn>
                                        <p:tgtEl>
                                          <p:spTgt spid="63503">
                                            <p:txEl>
                                              <p:pRg st="0" end="0"/>
                                            </p:txEl>
                                          </p:spTgt>
                                        </p:tgtEl>
                                        <p:attrNameLst>
                                          <p:attrName>style.visibility</p:attrName>
                                        </p:attrNameLst>
                                      </p:cBhvr>
                                      <p:to>
                                        <p:strVal val="visible"/>
                                      </p:to>
                                    </p:set>
                                    <p:anim calcmode="lin" valueType="num">
                                      <p:cBhvr>
                                        <p:cTn id="7" dur="3000" fill="hold"/>
                                        <p:tgtEl>
                                          <p:spTgt spid="6350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6350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63503">
                                            <p:txEl>
                                              <p:pRg st="0" end="0"/>
                                            </p:txEl>
                                          </p:spTgt>
                                        </p:tgtEl>
                                      </p:cBhvr>
                                    </p:animEffect>
                                  </p:childTnLst>
                                </p:cTn>
                              </p:par>
                              <p:par>
                                <p:cTn id="10" presetID="53" presetClass="entr" presetSubtype="0" fill="hold" nodeType="withEffect">
                                  <p:stCondLst>
                                    <p:cond delay="7000"/>
                                  </p:stCondLst>
                                  <p:childTnLst>
                                    <p:set>
                                      <p:cBhvr>
                                        <p:cTn id="11" dur="1" fill="hold">
                                          <p:stCondLst>
                                            <p:cond delay="0"/>
                                          </p:stCondLst>
                                        </p:cTn>
                                        <p:tgtEl>
                                          <p:spTgt spid="63496"/>
                                        </p:tgtEl>
                                        <p:attrNameLst>
                                          <p:attrName>style.visibility</p:attrName>
                                        </p:attrNameLst>
                                      </p:cBhvr>
                                      <p:to>
                                        <p:strVal val="visible"/>
                                      </p:to>
                                    </p:set>
                                    <p:anim calcmode="lin" valueType="num">
                                      <p:cBhvr>
                                        <p:cTn id="12" dur="3000" fill="hold"/>
                                        <p:tgtEl>
                                          <p:spTgt spid="63496"/>
                                        </p:tgtEl>
                                        <p:attrNameLst>
                                          <p:attrName>ppt_w</p:attrName>
                                        </p:attrNameLst>
                                      </p:cBhvr>
                                      <p:tavLst>
                                        <p:tav tm="0">
                                          <p:val>
                                            <p:fltVal val="0"/>
                                          </p:val>
                                        </p:tav>
                                        <p:tav tm="100000">
                                          <p:val>
                                            <p:strVal val="#ppt_w"/>
                                          </p:val>
                                        </p:tav>
                                      </p:tavLst>
                                    </p:anim>
                                    <p:anim calcmode="lin" valueType="num">
                                      <p:cBhvr>
                                        <p:cTn id="13" dur="3000" fill="hold"/>
                                        <p:tgtEl>
                                          <p:spTgt spid="63496"/>
                                        </p:tgtEl>
                                        <p:attrNameLst>
                                          <p:attrName>ppt_h</p:attrName>
                                        </p:attrNameLst>
                                      </p:cBhvr>
                                      <p:tavLst>
                                        <p:tav tm="0">
                                          <p:val>
                                            <p:fltVal val="0"/>
                                          </p:val>
                                        </p:tav>
                                        <p:tav tm="100000">
                                          <p:val>
                                            <p:strVal val="#ppt_h"/>
                                          </p:val>
                                        </p:tav>
                                      </p:tavLst>
                                    </p:anim>
                                    <p:animEffect transition="in" filter="fade">
                                      <p:cBhvr>
                                        <p:cTn id="14" dur="3000"/>
                                        <p:tgtEl>
                                          <p:spTgt spid="63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09600" y="304800"/>
            <a:ext cx="8229600" cy="762000"/>
          </a:xfrm>
        </p:spPr>
        <p:txBody>
          <a:bodyPr/>
          <a:lstStyle/>
          <a:p>
            <a:pPr eaLnBrk="1" hangingPunct="1"/>
            <a:r>
              <a:rPr lang="ru-RU" b="1" smtClean="0"/>
              <a:t>БЕЗАЛКОГОЛЬНОЕ    ПИВО</a:t>
            </a:r>
          </a:p>
        </p:txBody>
      </p:sp>
      <p:sp>
        <p:nvSpPr>
          <p:cNvPr id="24579" name="Rectangle 3"/>
          <p:cNvSpPr>
            <a:spLocks noGrp="1" noChangeArrowheads="1"/>
          </p:cNvSpPr>
          <p:nvPr>
            <p:ph type="body" idx="1"/>
          </p:nvPr>
        </p:nvSpPr>
        <p:spPr/>
        <p:txBody>
          <a:bodyPr/>
          <a:lstStyle/>
          <a:p>
            <a:pPr eaLnBrk="1" hangingPunct="1"/>
            <a:endParaRPr lang="ru-RU" smtClean="0"/>
          </a:p>
        </p:txBody>
      </p:sp>
      <p:pic>
        <p:nvPicPr>
          <p:cNvPr id="299012" name="Picture 4" descr="безалк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1112838"/>
            <a:ext cx="8153400" cy="554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7270070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1000"/>
                                  </p:stCondLst>
                                  <p:childTnLst>
                                    <p:set>
                                      <p:cBhvr>
                                        <p:cTn id="6" dur="1" fill="hold">
                                          <p:stCondLst>
                                            <p:cond delay="0"/>
                                          </p:stCondLst>
                                        </p:cTn>
                                        <p:tgtEl>
                                          <p:spTgt spid="299012"/>
                                        </p:tgtEl>
                                        <p:attrNameLst>
                                          <p:attrName>style.visibility</p:attrName>
                                        </p:attrNameLst>
                                      </p:cBhvr>
                                      <p:to>
                                        <p:strVal val="visible"/>
                                      </p:to>
                                    </p:set>
                                    <p:anim calcmode="lin" valueType="num">
                                      <p:cBhvr>
                                        <p:cTn id="7" dur="1000" fill="hold"/>
                                        <p:tgtEl>
                                          <p:spTgt spid="299012"/>
                                        </p:tgtEl>
                                        <p:attrNameLst>
                                          <p:attrName>ppt_w</p:attrName>
                                        </p:attrNameLst>
                                      </p:cBhvr>
                                      <p:tavLst>
                                        <p:tav tm="0">
                                          <p:val>
                                            <p:fltVal val="0"/>
                                          </p:val>
                                        </p:tav>
                                        <p:tav tm="100000">
                                          <p:val>
                                            <p:strVal val="#ppt_w"/>
                                          </p:val>
                                        </p:tav>
                                      </p:tavLst>
                                    </p:anim>
                                    <p:anim calcmode="lin" valueType="num">
                                      <p:cBhvr>
                                        <p:cTn id="8" dur="1000" fill="hold"/>
                                        <p:tgtEl>
                                          <p:spTgt spid="299012"/>
                                        </p:tgtEl>
                                        <p:attrNameLst>
                                          <p:attrName>ppt_h</p:attrName>
                                        </p:attrNameLst>
                                      </p:cBhvr>
                                      <p:tavLst>
                                        <p:tav tm="0">
                                          <p:val>
                                            <p:fltVal val="0"/>
                                          </p:val>
                                        </p:tav>
                                        <p:tav tm="100000">
                                          <p:val>
                                            <p:strVal val="#ppt_h"/>
                                          </p:val>
                                        </p:tav>
                                      </p:tavLst>
                                    </p:anim>
                                    <p:animEffect transition="in" filter="fade">
                                      <p:cBhvr>
                                        <p:cTn id="9" dur="1000"/>
                                        <p:tgtEl>
                                          <p:spTgt spid="299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only bee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38200" y="762000"/>
            <a:ext cx="10744200" cy="2965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03" name="Text Box 5"/>
          <p:cNvSpPr txBox="1">
            <a:spLocks noChangeArrowheads="1"/>
          </p:cNvSpPr>
          <p:nvPr/>
        </p:nvSpPr>
        <p:spPr bwMode="auto">
          <a:xfrm>
            <a:off x="152400" y="4572000"/>
            <a:ext cx="8783638"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ru-RU" sz="4000" b="1">
                <a:solidFill>
                  <a:schemeClr val="folHlink"/>
                </a:solidFill>
              </a:rPr>
              <a:t>ПИВО — наркотик для начинающих</a:t>
            </a:r>
          </a:p>
        </p:txBody>
      </p:sp>
    </p:spTree>
    <p:extLst>
      <p:ext uri="{BB962C8B-B14F-4D97-AF65-F5344CB8AC3E}">
        <p14:creationId xmlns:p14="http://schemas.microsoft.com/office/powerpoint/2010/main" xmlns="" val="6014561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Grp="1" noChangeArrowheads="1"/>
          </p:cNvSpPr>
          <p:nvPr>
            <p:ph type="title"/>
          </p:nvPr>
        </p:nvSpPr>
        <p:spPr>
          <a:xfrm>
            <a:off x="5181600" y="533400"/>
            <a:ext cx="3581400" cy="2971800"/>
          </a:xfrm>
        </p:spPr>
        <p:txBody>
          <a:bodyPr/>
          <a:lstStyle/>
          <a:p>
            <a:pPr eaLnBrk="1" hangingPunct="1"/>
            <a:r>
              <a:rPr lang="ru-RU" sz="3100" b="1" smtClean="0"/>
              <a:t>Главный санитарный врач РФ Геннадий Онищенко:</a:t>
            </a:r>
            <a:br>
              <a:rPr lang="ru-RU" sz="3100" b="1" smtClean="0"/>
            </a:br>
            <a:r>
              <a:rPr lang="ru-RU" sz="2800" b="1" smtClean="0"/>
              <a:t/>
            </a:r>
            <a:br>
              <a:rPr lang="ru-RU" sz="2800" b="1" smtClean="0"/>
            </a:br>
            <a:endParaRPr lang="ru-RU" sz="3100" b="1" smtClean="0"/>
          </a:p>
        </p:txBody>
      </p:sp>
      <p:pic>
        <p:nvPicPr>
          <p:cNvPr id="57348" name="Picture 4" descr="KSP_006541_00074_1m"/>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228600" y="228600"/>
            <a:ext cx="4325938" cy="64770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57351" name="Rectangle 7"/>
          <p:cNvSpPr>
            <a:spLocks noChangeArrowheads="1"/>
          </p:cNvSpPr>
          <p:nvPr/>
        </p:nvSpPr>
        <p:spPr bwMode="auto">
          <a:xfrm>
            <a:off x="5105400" y="3505200"/>
            <a:ext cx="3746500" cy="22272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r>
              <a:rPr lang="ru-RU" sz="2800" b="1">
                <a:solidFill>
                  <a:schemeClr val="tx2"/>
                </a:solidFill>
              </a:rPr>
              <a:t>«</a:t>
            </a:r>
            <a:r>
              <a:rPr lang="ru-RU" sz="2800" b="1" i="1">
                <a:solidFill>
                  <a:schemeClr val="tx2"/>
                </a:solidFill>
              </a:rPr>
              <a:t>Не СПИД, не туберкулез погубят Россию, а </a:t>
            </a:r>
            <a:r>
              <a:rPr lang="ru-RU" sz="2800" b="1" i="1" u="sng">
                <a:solidFill>
                  <a:schemeClr val="tx2"/>
                </a:solidFill>
              </a:rPr>
              <a:t>пивной алкоголизм среди юного поколения</a:t>
            </a:r>
            <a:r>
              <a:rPr lang="ru-RU" sz="2800" b="1">
                <a:solidFill>
                  <a:schemeClr val="tx2"/>
                </a:solidFill>
              </a:rPr>
              <a:t>»</a:t>
            </a:r>
          </a:p>
        </p:txBody>
      </p:sp>
    </p:spTree>
    <p:extLst>
      <p:ext uri="{BB962C8B-B14F-4D97-AF65-F5344CB8AC3E}">
        <p14:creationId xmlns:p14="http://schemas.microsoft.com/office/powerpoint/2010/main" xmlns="" val="9158159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1500"/>
                                  </p:stCondLst>
                                  <p:childTnLst>
                                    <p:set>
                                      <p:cBhvr>
                                        <p:cTn id="6" dur="1" fill="hold">
                                          <p:stCondLst>
                                            <p:cond delay="0"/>
                                          </p:stCondLst>
                                        </p:cTn>
                                        <p:tgtEl>
                                          <p:spTgt spid="57348"/>
                                        </p:tgtEl>
                                        <p:attrNameLst>
                                          <p:attrName>style.visibility</p:attrName>
                                        </p:attrNameLst>
                                      </p:cBhvr>
                                      <p:to>
                                        <p:strVal val="visible"/>
                                      </p:to>
                                    </p:set>
                                    <p:anim calcmode="lin" valueType="num">
                                      <p:cBhvr additive="base">
                                        <p:cTn id="7" dur="3000" fill="hold"/>
                                        <p:tgtEl>
                                          <p:spTgt spid="57348"/>
                                        </p:tgtEl>
                                        <p:attrNameLst>
                                          <p:attrName>ppt_x</p:attrName>
                                        </p:attrNameLst>
                                      </p:cBhvr>
                                      <p:tavLst>
                                        <p:tav tm="0">
                                          <p:val>
                                            <p:strVal val="#ppt_x"/>
                                          </p:val>
                                        </p:tav>
                                        <p:tav tm="100000">
                                          <p:val>
                                            <p:strVal val="#ppt_x"/>
                                          </p:val>
                                        </p:tav>
                                      </p:tavLst>
                                    </p:anim>
                                    <p:anim calcmode="lin" valueType="num">
                                      <p:cBhvr additive="base">
                                        <p:cTn id="8" dur="3000" fill="hold"/>
                                        <p:tgtEl>
                                          <p:spTgt spid="57348"/>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4500"/>
                            </p:stCondLst>
                            <p:childTnLst>
                              <p:par>
                                <p:cTn id="10" presetID="45" presetClass="entr" presetSubtype="0" fill="hold" grpId="0" nodeType="afterEffect">
                                  <p:stCondLst>
                                    <p:cond delay="500"/>
                                  </p:stCondLst>
                                  <p:iterate type="lt">
                                    <p:tmPct val="10000"/>
                                  </p:iterate>
                                  <p:childTnLst>
                                    <p:set>
                                      <p:cBhvr>
                                        <p:cTn id="11" dur="1" fill="hold">
                                          <p:stCondLst>
                                            <p:cond delay="0"/>
                                          </p:stCondLst>
                                        </p:cTn>
                                        <p:tgtEl>
                                          <p:spTgt spid="57351"/>
                                        </p:tgtEl>
                                        <p:attrNameLst>
                                          <p:attrName>style.visibility</p:attrName>
                                        </p:attrNameLst>
                                      </p:cBhvr>
                                      <p:to>
                                        <p:strVal val="visible"/>
                                      </p:to>
                                    </p:set>
                                    <p:animEffect transition="in" filter="fade">
                                      <p:cBhvr>
                                        <p:cTn id="12" dur="500"/>
                                        <p:tgtEl>
                                          <p:spTgt spid="57351"/>
                                        </p:tgtEl>
                                      </p:cBhvr>
                                    </p:animEffect>
                                    <p:anim calcmode="lin" valueType="num">
                                      <p:cBhvr>
                                        <p:cTn id="13" dur="500" fill="hold"/>
                                        <p:tgtEl>
                                          <p:spTgt spid="57351"/>
                                        </p:tgtEl>
                                        <p:attrNameLst>
                                          <p:attrName>ppt_w</p:attrName>
                                        </p:attrNameLst>
                                      </p:cBhvr>
                                      <p:tavLst>
                                        <p:tav tm="0" fmla="#ppt_w*sin(2.5*pi*$)">
                                          <p:val>
                                            <p:fltVal val="0"/>
                                          </p:val>
                                        </p:tav>
                                        <p:tav tm="100000">
                                          <p:val>
                                            <p:fltVal val="1"/>
                                          </p:val>
                                        </p:tav>
                                      </p:tavLst>
                                    </p:anim>
                                    <p:anim calcmode="lin" valueType="num">
                                      <p:cBhvr>
                                        <p:cTn id="14" dur="500" fill="hold"/>
                                        <p:tgtEl>
                                          <p:spTgt spid="573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y2005_104не допустим"/>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4914" name="Rectangle 2"/>
          <p:cNvSpPr>
            <a:spLocks noGrp="1" noChangeArrowheads="1"/>
          </p:cNvSpPr>
          <p:nvPr>
            <p:ph type="title"/>
          </p:nvPr>
        </p:nvSpPr>
        <p:spPr>
          <a:xfrm>
            <a:off x="1066800" y="609600"/>
            <a:ext cx="7162800" cy="609600"/>
          </a:xfrm>
          <a:solidFill>
            <a:srgbClr val="CCFFFF"/>
          </a:solidFill>
        </p:spPr>
        <p:txBody>
          <a:bodyPr>
            <a:normAutofit fontScale="90000"/>
          </a:bodyPr>
          <a:lstStyle/>
          <a:p>
            <a:pPr algn="ctr" eaLnBrk="1" hangingPunct="1"/>
            <a:r>
              <a:rPr lang="ru-RU" sz="4000" b="1" smtClean="0">
                <a:latin typeface="Algerian" pitchFamily="82" charset="0"/>
              </a:rPr>
              <a:t>Самые пивные страны мира</a:t>
            </a:r>
          </a:p>
        </p:txBody>
      </p:sp>
      <p:sp>
        <p:nvSpPr>
          <p:cNvPr id="294915" name="Rectangle 3"/>
          <p:cNvSpPr>
            <a:spLocks noGrp="1" noChangeArrowheads="1"/>
          </p:cNvSpPr>
          <p:nvPr>
            <p:ph type="body" idx="1"/>
          </p:nvPr>
        </p:nvSpPr>
        <p:spPr>
          <a:xfrm>
            <a:off x="1524000" y="1752600"/>
            <a:ext cx="6019800" cy="4419600"/>
          </a:xfrm>
          <a:solidFill>
            <a:srgbClr val="DDDDDD"/>
          </a:solidFill>
        </p:spPr>
        <p:txBody>
          <a:bodyPr/>
          <a:lstStyle/>
          <a:p>
            <a:pPr algn="ctr" eaLnBrk="1" hangingPunct="1">
              <a:buFont typeface="Wingdings" pitchFamily="2" charset="2"/>
              <a:buNone/>
            </a:pPr>
            <a:r>
              <a:rPr lang="ru-RU" sz="2400" b="1" smtClean="0"/>
              <a:t>Потребление алкоголя в виде пива:</a:t>
            </a:r>
          </a:p>
          <a:p>
            <a:pPr algn="ctr" eaLnBrk="1" hangingPunct="1">
              <a:buFont typeface="Wingdings" pitchFamily="2" charset="2"/>
              <a:buNone/>
            </a:pPr>
            <a:endParaRPr lang="ru-RU" sz="2400" b="1" smtClean="0"/>
          </a:p>
          <a:p>
            <a:pPr eaLnBrk="1" hangingPunct="1">
              <a:buFont typeface="Wingdings" pitchFamily="2" charset="2"/>
              <a:buNone/>
            </a:pPr>
            <a:r>
              <a:rPr lang="ru-RU" sz="3600" b="1" smtClean="0"/>
              <a:t>Чехия                         -  </a:t>
            </a:r>
            <a:r>
              <a:rPr lang="ru-RU" sz="2800" b="1" smtClean="0"/>
              <a:t>75%</a:t>
            </a:r>
          </a:p>
          <a:p>
            <a:pPr eaLnBrk="1" hangingPunct="1">
              <a:buFont typeface="Wingdings" pitchFamily="2" charset="2"/>
              <a:buNone/>
            </a:pPr>
            <a:r>
              <a:rPr lang="ru-RU" sz="3600" b="1" smtClean="0"/>
              <a:t>Великобритания      -  </a:t>
            </a:r>
            <a:r>
              <a:rPr lang="ru-RU" sz="2800" b="1" smtClean="0"/>
              <a:t>65%</a:t>
            </a:r>
          </a:p>
          <a:p>
            <a:pPr eaLnBrk="1" hangingPunct="1">
              <a:buFont typeface="Wingdings" pitchFamily="2" charset="2"/>
              <a:buNone/>
            </a:pPr>
            <a:r>
              <a:rPr lang="ru-RU" sz="3600" b="1" smtClean="0"/>
              <a:t>Германия                  -  </a:t>
            </a:r>
            <a:r>
              <a:rPr lang="ru-RU" sz="2800" b="1" smtClean="0"/>
              <a:t>60%</a:t>
            </a:r>
          </a:p>
          <a:p>
            <a:pPr eaLnBrk="1" hangingPunct="1">
              <a:buFont typeface="Wingdings" pitchFamily="2" charset="2"/>
              <a:buNone/>
            </a:pPr>
            <a:r>
              <a:rPr lang="ru-RU" sz="3600" b="1" smtClean="0"/>
              <a:t>Бельгия                     -  </a:t>
            </a:r>
            <a:r>
              <a:rPr lang="ru-RU" sz="2800" b="1" smtClean="0"/>
              <a:t>55%</a:t>
            </a:r>
          </a:p>
          <a:p>
            <a:pPr eaLnBrk="1" hangingPunct="1">
              <a:buFont typeface="Wingdings" pitchFamily="2" charset="2"/>
              <a:buNone/>
            </a:pPr>
            <a:r>
              <a:rPr lang="ru-RU" sz="3600" b="1" smtClean="0"/>
              <a:t>Новая Зеландия       -  </a:t>
            </a:r>
            <a:r>
              <a:rPr lang="ru-RU" sz="2800" b="1" smtClean="0"/>
              <a:t>45%</a:t>
            </a:r>
          </a:p>
        </p:txBody>
      </p:sp>
      <p:sp>
        <p:nvSpPr>
          <p:cNvPr id="294917" name="Rectangle 5"/>
          <p:cNvSpPr>
            <a:spLocks noChangeArrowheads="1"/>
          </p:cNvSpPr>
          <p:nvPr/>
        </p:nvSpPr>
        <p:spPr bwMode="auto">
          <a:xfrm>
            <a:off x="1524000" y="1447800"/>
            <a:ext cx="6172200" cy="5032375"/>
          </a:xfrm>
          <a:prstGeom prst="rect">
            <a:avLst/>
          </a:prstGeom>
          <a:solidFill>
            <a:srgbClr val="FFFF99"/>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ru-RU" sz="2400" b="1" u="sng"/>
              <a:t>Пить стали меньше</a:t>
            </a:r>
            <a:r>
              <a:rPr lang="ru-RU" sz="2400" b="1"/>
              <a:t>:</a:t>
            </a:r>
          </a:p>
          <a:p>
            <a:pPr algn="ctr"/>
            <a:r>
              <a:rPr lang="ru-RU" sz="2400" b="1"/>
              <a:t>(1980-1998г)</a:t>
            </a:r>
          </a:p>
          <a:p>
            <a:pPr algn="ctr"/>
            <a:endParaRPr lang="ru-RU" sz="2400" b="1"/>
          </a:p>
          <a:p>
            <a:r>
              <a:rPr lang="ru-RU" sz="3600" b="1"/>
              <a:t>Дания                         </a:t>
            </a:r>
            <a:r>
              <a:rPr lang="ru-RU" sz="3200" b="1"/>
              <a:t>на </a:t>
            </a:r>
            <a:r>
              <a:rPr lang="ru-RU" sz="3600" b="1"/>
              <a:t>7%</a:t>
            </a:r>
          </a:p>
          <a:p>
            <a:r>
              <a:rPr lang="ru-RU" sz="3600" b="1"/>
              <a:t>Нидерланды             </a:t>
            </a:r>
            <a:r>
              <a:rPr lang="ru-RU" sz="3200" b="1"/>
              <a:t>на </a:t>
            </a:r>
            <a:r>
              <a:rPr lang="ru-RU" sz="3600" b="1"/>
              <a:t>10%</a:t>
            </a:r>
          </a:p>
          <a:p>
            <a:r>
              <a:rPr lang="ru-RU" sz="3600" b="1"/>
              <a:t>Германия                  </a:t>
            </a:r>
            <a:r>
              <a:rPr lang="ru-RU" sz="3200" b="1"/>
              <a:t>на </a:t>
            </a:r>
            <a:r>
              <a:rPr lang="ru-RU" sz="3600" b="1"/>
              <a:t>13%</a:t>
            </a:r>
          </a:p>
          <a:p>
            <a:r>
              <a:rPr lang="ru-RU" sz="3600" b="1"/>
              <a:t>Канада                       </a:t>
            </a:r>
            <a:r>
              <a:rPr lang="ru-RU" sz="3200" b="1"/>
              <a:t>на </a:t>
            </a:r>
            <a:r>
              <a:rPr lang="ru-RU" sz="3600" b="1"/>
              <a:t>20%</a:t>
            </a:r>
          </a:p>
          <a:p>
            <a:r>
              <a:rPr lang="ru-RU" sz="3600" b="1"/>
              <a:t>Бельгия                     </a:t>
            </a:r>
            <a:r>
              <a:rPr lang="ru-RU" sz="3200" b="1"/>
              <a:t>на  </a:t>
            </a:r>
            <a:r>
              <a:rPr lang="ru-RU" sz="3600" b="1"/>
              <a:t>25%</a:t>
            </a:r>
          </a:p>
          <a:p>
            <a:r>
              <a:rPr lang="ru-RU" sz="3600" b="1"/>
              <a:t>Новая  Зеландия      </a:t>
            </a:r>
            <a:r>
              <a:rPr lang="ru-RU" sz="3200" b="1"/>
              <a:t>на </a:t>
            </a:r>
            <a:r>
              <a:rPr lang="ru-RU" sz="3600" b="1"/>
              <a:t>30%</a:t>
            </a:r>
          </a:p>
          <a:p>
            <a:endParaRPr lang="ru-RU" sz="3600" b="1"/>
          </a:p>
        </p:txBody>
      </p:sp>
    </p:spTree>
    <p:extLst>
      <p:ext uri="{BB962C8B-B14F-4D97-AF65-F5344CB8AC3E}">
        <p14:creationId xmlns:p14="http://schemas.microsoft.com/office/powerpoint/2010/main" xmlns="" val="17375609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500"/>
                                  </p:stCondLst>
                                  <p:childTnLst>
                                    <p:set>
                                      <p:cBhvr>
                                        <p:cTn id="6" dur="1" fill="hold">
                                          <p:stCondLst>
                                            <p:cond delay="0"/>
                                          </p:stCondLst>
                                        </p:cTn>
                                        <p:tgtEl>
                                          <p:spTgt spid="294914"/>
                                        </p:tgtEl>
                                        <p:attrNameLst>
                                          <p:attrName>style.visibility</p:attrName>
                                        </p:attrNameLst>
                                      </p:cBhvr>
                                      <p:to>
                                        <p:strVal val="visible"/>
                                      </p:to>
                                    </p:set>
                                    <p:anim calcmode="lin" valueType="num">
                                      <p:cBhvr>
                                        <p:cTn id="7" dur="2000" fill="hold"/>
                                        <p:tgtEl>
                                          <p:spTgt spid="294914"/>
                                        </p:tgtEl>
                                        <p:attrNameLst>
                                          <p:attrName>ppt_w</p:attrName>
                                        </p:attrNameLst>
                                      </p:cBhvr>
                                      <p:tavLst>
                                        <p:tav tm="0">
                                          <p:val>
                                            <p:fltVal val="0"/>
                                          </p:val>
                                        </p:tav>
                                        <p:tav tm="100000">
                                          <p:val>
                                            <p:strVal val="#ppt_w"/>
                                          </p:val>
                                        </p:tav>
                                      </p:tavLst>
                                    </p:anim>
                                    <p:anim calcmode="lin" valueType="num">
                                      <p:cBhvr>
                                        <p:cTn id="8" dur="2000" fill="hold"/>
                                        <p:tgtEl>
                                          <p:spTgt spid="294914"/>
                                        </p:tgtEl>
                                        <p:attrNameLst>
                                          <p:attrName>ppt_h</p:attrName>
                                        </p:attrNameLst>
                                      </p:cBhvr>
                                      <p:tavLst>
                                        <p:tav tm="0">
                                          <p:val>
                                            <p:fltVal val="0"/>
                                          </p:val>
                                        </p:tav>
                                        <p:tav tm="100000">
                                          <p:val>
                                            <p:strVal val="#ppt_h"/>
                                          </p:val>
                                        </p:tav>
                                      </p:tavLst>
                                    </p:anim>
                                    <p:animEffect transition="in" filter="fade">
                                      <p:cBhvr>
                                        <p:cTn id="9" dur="2000"/>
                                        <p:tgtEl>
                                          <p:spTgt spid="294914"/>
                                        </p:tgtEl>
                                      </p:cBhvr>
                                    </p:animEffect>
                                  </p:childTnLst>
                                </p:cTn>
                              </p:par>
                            </p:childTnLst>
                          </p:cTn>
                        </p:par>
                        <p:par>
                          <p:cTn id="10" fill="hold" nodeType="afterGroup">
                            <p:stCondLst>
                              <p:cond delay="2500"/>
                            </p:stCondLst>
                            <p:childTnLst>
                              <p:par>
                                <p:cTn id="11" presetID="53" presetClass="entr" presetSubtype="0" fill="hold" grpId="0" nodeType="afterEffect">
                                  <p:stCondLst>
                                    <p:cond delay="0"/>
                                  </p:stCondLst>
                                  <p:childTnLst>
                                    <p:set>
                                      <p:cBhvr>
                                        <p:cTn id="12" dur="1" fill="hold">
                                          <p:stCondLst>
                                            <p:cond delay="0"/>
                                          </p:stCondLst>
                                        </p:cTn>
                                        <p:tgtEl>
                                          <p:spTgt spid="294915">
                                            <p:bg/>
                                          </p:spTgt>
                                        </p:tgtEl>
                                        <p:attrNameLst>
                                          <p:attrName>style.visibility</p:attrName>
                                        </p:attrNameLst>
                                      </p:cBhvr>
                                      <p:to>
                                        <p:strVal val="visible"/>
                                      </p:to>
                                    </p:set>
                                    <p:anim calcmode="lin" valueType="num">
                                      <p:cBhvr>
                                        <p:cTn id="13" dur="1000" fill="hold"/>
                                        <p:tgtEl>
                                          <p:spTgt spid="294915">
                                            <p:bg/>
                                          </p:spTgt>
                                        </p:tgtEl>
                                        <p:attrNameLst>
                                          <p:attrName>ppt_w</p:attrName>
                                        </p:attrNameLst>
                                      </p:cBhvr>
                                      <p:tavLst>
                                        <p:tav tm="0">
                                          <p:val>
                                            <p:fltVal val="0"/>
                                          </p:val>
                                        </p:tav>
                                        <p:tav tm="100000">
                                          <p:val>
                                            <p:strVal val="#ppt_w"/>
                                          </p:val>
                                        </p:tav>
                                      </p:tavLst>
                                    </p:anim>
                                    <p:anim calcmode="lin" valueType="num">
                                      <p:cBhvr>
                                        <p:cTn id="14" dur="1000" fill="hold"/>
                                        <p:tgtEl>
                                          <p:spTgt spid="294915">
                                            <p:bg/>
                                          </p:spTgt>
                                        </p:tgtEl>
                                        <p:attrNameLst>
                                          <p:attrName>ppt_h</p:attrName>
                                        </p:attrNameLst>
                                      </p:cBhvr>
                                      <p:tavLst>
                                        <p:tav tm="0">
                                          <p:val>
                                            <p:fltVal val="0"/>
                                          </p:val>
                                        </p:tav>
                                        <p:tav tm="100000">
                                          <p:val>
                                            <p:strVal val="#ppt_h"/>
                                          </p:val>
                                        </p:tav>
                                      </p:tavLst>
                                    </p:anim>
                                    <p:animEffect transition="in" filter="fade">
                                      <p:cBhvr>
                                        <p:cTn id="15" dur="1000"/>
                                        <p:tgtEl>
                                          <p:spTgt spid="294915">
                                            <p:bg/>
                                          </p:spTgt>
                                        </p:tgtEl>
                                      </p:cBhvr>
                                    </p:animEffect>
                                  </p:childTnLst>
                                </p:cTn>
                              </p:par>
                            </p:childTnLst>
                          </p:cTn>
                        </p:par>
                        <p:par>
                          <p:cTn id="16" fill="hold" nodeType="afterGroup">
                            <p:stCondLst>
                              <p:cond delay="3500"/>
                            </p:stCondLst>
                            <p:childTnLst>
                              <p:par>
                                <p:cTn id="17" presetID="53" presetClass="entr" presetSubtype="0" fill="hold" grpId="0" nodeType="afterEffect">
                                  <p:stCondLst>
                                    <p:cond delay="0"/>
                                  </p:stCondLst>
                                  <p:childTnLst>
                                    <p:set>
                                      <p:cBhvr>
                                        <p:cTn id="18" dur="1" fill="hold">
                                          <p:stCondLst>
                                            <p:cond delay="0"/>
                                          </p:stCondLst>
                                        </p:cTn>
                                        <p:tgtEl>
                                          <p:spTgt spid="294915">
                                            <p:txEl>
                                              <p:pRg st="0" end="0"/>
                                            </p:txEl>
                                          </p:spTgt>
                                        </p:tgtEl>
                                        <p:attrNameLst>
                                          <p:attrName>style.visibility</p:attrName>
                                        </p:attrNameLst>
                                      </p:cBhvr>
                                      <p:to>
                                        <p:strVal val="visible"/>
                                      </p:to>
                                    </p:set>
                                    <p:anim calcmode="lin" valueType="num">
                                      <p:cBhvr>
                                        <p:cTn id="19" dur="1000" fill="hold"/>
                                        <p:tgtEl>
                                          <p:spTgt spid="294915">
                                            <p:txEl>
                                              <p:pRg st="0" end="0"/>
                                            </p:txEl>
                                          </p:spTgt>
                                        </p:tgtEl>
                                        <p:attrNameLst>
                                          <p:attrName>ppt_w</p:attrName>
                                        </p:attrNameLst>
                                      </p:cBhvr>
                                      <p:tavLst>
                                        <p:tav tm="0">
                                          <p:val>
                                            <p:fltVal val="0"/>
                                          </p:val>
                                        </p:tav>
                                        <p:tav tm="100000">
                                          <p:val>
                                            <p:strVal val="#ppt_w"/>
                                          </p:val>
                                        </p:tav>
                                      </p:tavLst>
                                    </p:anim>
                                    <p:anim calcmode="lin" valueType="num">
                                      <p:cBhvr>
                                        <p:cTn id="20" dur="1000" fill="hold"/>
                                        <p:tgtEl>
                                          <p:spTgt spid="294915">
                                            <p:txEl>
                                              <p:pRg st="0" end="0"/>
                                            </p:txEl>
                                          </p:spTgt>
                                        </p:tgtEl>
                                        <p:attrNameLst>
                                          <p:attrName>ppt_h</p:attrName>
                                        </p:attrNameLst>
                                      </p:cBhvr>
                                      <p:tavLst>
                                        <p:tav tm="0">
                                          <p:val>
                                            <p:fltVal val="0"/>
                                          </p:val>
                                        </p:tav>
                                        <p:tav tm="100000">
                                          <p:val>
                                            <p:strVal val="#ppt_h"/>
                                          </p:val>
                                        </p:tav>
                                      </p:tavLst>
                                    </p:anim>
                                    <p:animEffect transition="in" filter="fade">
                                      <p:cBhvr>
                                        <p:cTn id="21" dur="1000"/>
                                        <p:tgtEl>
                                          <p:spTgt spid="294915">
                                            <p:txEl>
                                              <p:pRg st="0" end="0"/>
                                            </p:txEl>
                                          </p:spTgt>
                                        </p:tgtEl>
                                      </p:cBhvr>
                                    </p:animEffect>
                                  </p:childTnLst>
                                </p:cTn>
                              </p:par>
                            </p:childTnLst>
                          </p:cTn>
                        </p:par>
                        <p:par>
                          <p:cTn id="22" fill="hold" nodeType="afterGroup">
                            <p:stCondLst>
                              <p:cond delay="4500"/>
                            </p:stCondLst>
                            <p:childTnLst>
                              <p:par>
                                <p:cTn id="23" presetID="53" presetClass="entr" presetSubtype="0" fill="hold" grpId="0" nodeType="afterEffect">
                                  <p:stCondLst>
                                    <p:cond delay="0"/>
                                  </p:stCondLst>
                                  <p:childTnLst>
                                    <p:set>
                                      <p:cBhvr>
                                        <p:cTn id="24" dur="1" fill="hold">
                                          <p:stCondLst>
                                            <p:cond delay="0"/>
                                          </p:stCondLst>
                                        </p:cTn>
                                        <p:tgtEl>
                                          <p:spTgt spid="294915">
                                            <p:txEl>
                                              <p:pRg st="2" end="2"/>
                                            </p:txEl>
                                          </p:spTgt>
                                        </p:tgtEl>
                                        <p:attrNameLst>
                                          <p:attrName>style.visibility</p:attrName>
                                        </p:attrNameLst>
                                      </p:cBhvr>
                                      <p:to>
                                        <p:strVal val="visible"/>
                                      </p:to>
                                    </p:set>
                                    <p:anim calcmode="lin" valueType="num">
                                      <p:cBhvr>
                                        <p:cTn id="25" dur="1000" fill="hold"/>
                                        <p:tgtEl>
                                          <p:spTgt spid="294915">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294915">
                                            <p:txEl>
                                              <p:pRg st="2" end="2"/>
                                            </p:txEl>
                                          </p:spTgt>
                                        </p:tgtEl>
                                        <p:attrNameLst>
                                          <p:attrName>ppt_h</p:attrName>
                                        </p:attrNameLst>
                                      </p:cBhvr>
                                      <p:tavLst>
                                        <p:tav tm="0">
                                          <p:val>
                                            <p:fltVal val="0"/>
                                          </p:val>
                                        </p:tav>
                                        <p:tav tm="100000">
                                          <p:val>
                                            <p:strVal val="#ppt_h"/>
                                          </p:val>
                                        </p:tav>
                                      </p:tavLst>
                                    </p:anim>
                                    <p:animEffect transition="in" filter="fade">
                                      <p:cBhvr>
                                        <p:cTn id="27" dur="1000"/>
                                        <p:tgtEl>
                                          <p:spTgt spid="294915">
                                            <p:txEl>
                                              <p:pRg st="2" end="2"/>
                                            </p:txEl>
                                          </p:spTgt>
                                        </p:tgtEl>
                                      </p:cBhvr>
                                    </p:animEffect>
                                  </p:childTnLst>
                                </p:cTn>
                              </p:par>
                            </p:childTnLst>
                          </p:cTn>
                        </p:par>
                        <p:par>
                          <p:cTn id="28" fill="hold" nodeType="afterGroup">
                            <p:stCondLst>
                              <p:cond delay="5500"/>
                            </p:stCondLst>
                            <p:childTnLst>
                              <p:par>
                                <p:cTn id="29" presetID="53" presetClass="entr" presetSubtype="0" fill="hold" grpId="0" nodeType="afterEffect">
                                  <p:stCondLst>
                                    <p:cond delay="0"/>
                                  </p:stCondLst>
                                  <p:childTnLst>
                                    <p:set>
                                      <p:cBhvr>
                                        <p:cTn id="30" dur="1" fill="hold">
                                          <p:stCondLst>
                                            <p:cond delay="0"/>
                                          </p:stCondLst>
                                        </p:cTn>
                                        <p:tgtEl>
                                          <p:spTgt spid="294915">
                                            <p:txEl>
                                              <p:pRg st="3" end="3"/>
                                            </p:txEl>
                                          </p:spTgt>
                                        </p:tgtEl>
                                        <p:attrNameLst>
                                          <p:attrName>style.visibility</p:attrName>
                                        </p:attrNameLst>
                                      </p:cBhvr>
                                      <p:to>
                                        <p:strVal val="visible"/>
                                      </p:to>
                                    </p:set>
                                    <p:anim calcmode="lin" valueType="num">
                                      <p:cBhvr>
                                        <p:cTn id="31" dur="1000" fill="hold"/>
                                        <p:tgtEl>
                                          <p:spTgt spid="294915">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294915">
                                            <p:txEl>
                                              <p:pRg st="3" end="3"/>
                                            </p:txEl>
                                          </p:spTgt>
                                        </p:tgtEl>
                                        <p:attrNameLst>
                                          <p:attrName>ppt_h</p:attrName>
                                        </p:attrNameLst>
                                      </p:cBhvr>
                                      <p:tavLst>
                                        <p:tav tm="0">
                                          <p:val>
                                            <p:fltVal val="0"/>
                                          </p:val>
                                        </p:tav>
                                        <p:tav tm="100000">
                                          <p:val>
                                            <p:strVal val="#ppt_h"/>
                                          </p:val>
                                        </p:tav>
                                      </p:tavLst>
                                    </p:anim>
                                    <p:animEffect transition="in" filter="fade">
                                      <p:cBhvr>
                                        <p:cTn id="33" dur="1000"/>
                                        <p:tgtEl>
                                          <p:spTgt spid="294915">
                                            <p:txEl>
                                              <p:pRg st="3" end="3"/>
                                            </p:txEl>
                                          </p:spTgt>
                                        </p:tgtEl>
                                      </p:cBhvr>
                                    </p:animEffect>
                                  </p:childTnLst>
                                </p:cTn>
                              </p:par>
                            </p:childTnLst>
                          </p:cTn>
                        </p:par>
                        <p:par>
                          <p:cTn id="34" fill="hold" nodeType="afterGroup">
                            <p:stCondLst>
                              <p:cond delay="6500"/>
                            </p:stCondLst>
                            <p:childTnLst>
                              <p:par>
                                <p:cTn id="35" presetID="53" presetClass="entr" presetSubtype="0" fill="hold" grpId="0" nodeType="afterEffect">
                                  <p:stCondLst>
                                    <p:cond delay="0"/>
                                  </p:stCondLst>
                                  <p:childTnLst>
                                    <p:set>
                                      <p:cBhvr>
                                        <p:cTn id="36" dur="1" fill="hold">
                                          <p:stCondLst>
                                            <p:cond delay="0"/>
                                          </p:stCondLst>
                                        </p:cTn>
                                        <p:tgtEl>
                                          <p:spTgt spid="294915">
                                            <p:txEl>
                                              <p:pRg st="4" end="4"/>
                                            </p:txEl>
                                          </p:spTgt>
                                        </p:tgtEl>
                                        <p:attrNameLst>
                                          <p:attrName>style.visibility</p:attrName>
                                        </p:attrNameLst>
                                      </p:cBhvr>
                                      <p:to>
                                        <p:strVal val="visible"/>
                                      </p:to>
                                    </p:set>
                                    <p:anim calcmode="lin" valueType="num">
                                      <p:cBhvr>
                                        <p:cTn id="37" dur="1000" fill="hold"/>
                                        <p:tgtEl>
                                          <p:spTgt spid="294915">
                                            <p:txEl>
                                              <p:pRg st="4" end="4"/>
                                            </p:txEl>
                                          </p:spTgt>
                                        </p:tgtEl>
                                        <p:attrNameLst>
                                          <p:attrName>ppt_w</p:attrName>
                                        </p:attrNameLst>
                                      </p:cBhvr>
                                      <p:tavLst>
                                        <p:tav tm="0">
                                          <p:val>
                                            <p:fltVal val="0"/>
                                          </p:val>
                                        </p:tav>
                                        <p:tav tm="100000">
                                          <p:val>
                                            <p:strVal val="#ppt_w"/>
                                          </p:val>
                                        </p:tav>
                                      </p:tavLst>
                                    </p:anim>
                                    <p:anim calcmode="lin" valueType="num">
                                      <p:cBhvr>
                                        <p:cTn id="38" dur="1000" fill="hold"/>
                                        <p:tgtEl>
                                          <p:spTgt spid="294915">
                                            <p:txEl>
                                              <p:pRg st="4" end="4"/>
                                            </p:txEl>
                                          </p:spTgt>
                                        </p:tgtEl>
                                        <p:attrNameLst>
                                          <p:attrName>ppt_h</p:attrName>
                                        </p:attrNameLst>
                                      </p:cBhvr>
                                      <p:tavLst>
                                        <p:tav tm="0">
                                          <p:val>
                                            <p:fltVal val="0"/>
                                          </p:val>
                                        </p:tav>
                                        <p:tav tm="100000">
                                          <p:val>
                                            <p:strVal val="#ppt_h"/>
                                          </p:val>
                                        </p:tav>
                                      </p:tavLst>
                                    </p:anim>
                                    <p:animEffect transition="in" filter="fade">
                                      <p:cBhvr>
                                        <p:cTn id="39" dur="1000"/>
                                        <p:tgtEl>
                                          <p:spTgt spid="294915">
                                            <p:txEl>
                                              <p:pRg st="4" end="4"/>
                                            </p:txEl>
                                          </p:spTgt>
                                        </p:tgtEl>
                                      </p:cBhvr>
                                    </p:animEffect>
                                  </p:childTnLst>
                                </p:cTn>
                              </p:par>
                            </p:childTnLst>
                          </p:cTn>
                        </p:par>
                        <p:par>
                          <p:cTn id="40" fill="hold" nodeType="afterGroup">
                            <p:stCondLst>
                              <p:cond delay="7500"/>
                            </p:stCondLst>
                            <p:childTnLst>
                              <p:par>
                                <p:cTn id="41" presetID="53" presetClass="entr" presetSubtype="0" fill="hold" grpId="0" nodeType="afterEffect">
                                  <p:stCondLst>
                                    <p:cond delay="0"/>
                                  </p:stCondLst>
                                  <p:childTnLst>
                                    <p:set>
                                      <p:cBhvr>
                                        <p:cTn id="42" dur="1" fill="hold">
                                          <p:stCondLst>
                                            <p:cond delay="0"/>
                                          </p:stCondLst>
                                        </p:cTn>
                                        <p:tgtEl>
                                          <p:spTgt spid="294915">
                                            <p:txEl>
                                              <p:pRg st="5" end="5"/>
                                            </p:txEl>
                                          </p:spTgt>
                                        </p:tgtEl>
                                        <p:attrNameLst>
                                          <p:attrName>style.visibility</p:attrName>
                                        </p:attrNameLst>
                                      </p:cBhvr>
                                      <p:to>
                                        <p:strVal val="visible"/>
                                      </p:to>
                                    </p:set>
                                    <p:anim calcmode="lin" valueType="num">
                                      <p:cBhvr>
                                        <p:cTn id="43" dur="1000" fill="hold"/>
                                        <p:tgtEl>
                                          <p:spTgt spid="294915">
                                            <p:txEl>
                                              <p:pRg st="5" end="5"/>
                                            </p:txEl>
                                          </p:spTgt>
                                        </p:tgtEl>
                                        <p:attrNameLst>
                                          <p:attrName>ppt_w</p:attrName>
                                        </p:attrNameLst>
                                      </p:cBhvr>
                                      <p:tavLst>
                                        <p:tav tm="0">
                                          <p:val>
                                            <p:fltVal val="0"/>
                                          </p:val>
                                        </p:tav>
                                        <p:tav tm="100000">
                                          <p:val>
                                            <p:strVal val="#ppt_w"/>
                                          </p:val>
                                        </p:tav>
                                      </p:tavLst>
                                    </p:anim>
                                    <p:anim calcmode="lin" valueType="num">
                                      <p:cBhvr>
                                        <p:cTn id="44" dur="1000" fill="hold"/>
                                        <p:tgtEl>
                                          <p:spTgt spid="294915">
                                            <p:txEl>
                                              <p:pRg st="5" end="5"/>
                                            </p:txEl>
                                          </p:spTgt>
                                        </p:tgtEl>
                                        <p:attrNameLst>
                                          <p:attrName>ppt_h</p:attrName>
                                        </p:attrNameLst>
                                      </p:cBhvr>
                                      <p:tavLst>
                                        <p:tav tm="0">
                                          <p:val>
                                            <p:fltVal val="0"/>
                                          </p:val>
                                        </p:tav>
                                        <p:tav tm="100000">
                                          <p:val>
                                            <p:strVal val="#ppt_h"/>
                                          </p:val>
                                        </p:tav>
                                      </p:tavLst>
                                    </p:anim>
                                    <p:animEffect transition="in" filter="fade">
                                      <p:cBhvr>
                                        <p:cTn id="45" dur="1000"/>
                                        <p:tgtEl>
                                          <p:spTgt spid="294915">
                                            <p:txEl>
                                              <p:pRg st="5" end="5"/>
                                            </p:txEl>
                                          </p:spTgt>
                                        </p:tgtEl>
                                      </p:cBhvr>
                                    </p:animEffect>
                                  </p:childTnLst>
                                </p:cTn>
                              </p:par>
                            </p:childTnLst>
                          </p:cTn>
                        </p:par>
                        <p:par>
                          <p:cTn id="46" fill="hold" nodeType="afterGroup">
                            <p:stCondLst>
                              <p:cond delay="8500"/>
                            </p:stCondLst>
                            <p:childTnLst>
                              <p:par>
                                <p:cTn id="47" presetID="53" presetClass="entr" presetSubtype="0" fill="hold" grpId="0" nodeType="afterEffect">
                                  <p:stCondLst>
                                    <p:cond delay="0"/>
                                  </p:stCondLst>
                                  <p:childTnLst>
                                    <p:set>
                                      <p:cBhvr>
                                        <p:cTn id="48" dur="1" fill="hold">
                                          <p:stCondLst>
                                            <p:cond delay="0"/>
                                          </p:stCondLst>
                                        </p:cTn>
                                        <p:tgtEl>
                                          <p:spTgt spid="294915">
                                            <p:txEl>
                                              <p:pRg st="6" end="6"/>
                                            </p:txEl>
                                          </p:spTgt>
                                        </p:tgtEl>
                                        <p:attrNameLst>
                                          <p:attrName>style.visibility</p:attrName>
                                        </p:attrNameLst>
                                      </p:cBhvr>
                                      <p:to>
                                        <p:strVal val="visible"/>
                                      </p:to>
                                    </p:set>
                                    <p:anim calcmode="lin" valueType="num">
                                      <p:cBhvr>
                                        <p:cTn id="49" dur="1000" fill="hold"/>
                                        <p:tgtEl>
                                          <p:spTgt spid="294915">
                                            <p:txEl>
                                              <p:pRg st="6" end="6"/>
                                            </p:txEl>
                                          </p:spTgt>
                                        </p:tgtEl>
                                        <p:attrNameLst>
                                          <p:attrName>ppt_w</p:attrName>
                                        </p:attrNameLst>
                                      </p:cBhvr>
                                      <p:tavLst>
                                        <p:tav tm="0">
                                          <p:val>
                                            <p:fltVal val="0"/>
                                          </p:val>
                                        </p:tav>
                                        <p:tav tm="100000">
                                          <p:val>
                                            <p:strVal val="#ppt_w"/>
                                          </p:val>
                                        </p:tav>
                                      </p:tavLst>
                                    </p:anim>
                                    <p:anim calcmode="lin" valueType="num">
                                      <p:cBhvr>
                                        <p:cTn id="50" dur="1000" fill="hold"/>
                                        <p:tgtEl>
                                          <p:spTgt spid="294915">
                                            <p:txEl>
                                              <p:pRg st="6" end="6"/>
                                            </p:txEl>
                                          </p:spTgt>
                                        </p:tgtEl>
                                        <p:attrNameLst>
                                          <p:attrName>ppt_h</p:attrName>
                                        </p:attrNameLst>
                                      </p:cBhvr>
                                      <p:tavLst>
                                        <p:tav tm="0">
                                          <p:val>
                                            <p:fltVal val="0"/>
                                          </p:val>
                                        </p:tav>
                                        <p:tav tm="100000">
                                          <p:val>
                                            <p:strVal val="#ppt_h"/>
                                          </p:val>
                                        </p:tav>
                                      </p:tavLst>
                                    </p:anim>
                                    <p:animEffect transition="in" filter="fade">
                                      <p:cBhvr>
                                        <p:cTn id="51" dur="1000"/>
                                        <p:tgtEl>
                                          <p:spTgt spid="294915">
                                            <p:txEl>
                                              <p:pRg st="6" end="6"/>
                                            </p:txEl>
                                          </p:spTgt>
                                        </p:tgtEl>
                                      </p:cBhvr>
                                    </p:animEffect>
                                  </p:childTnLst>
                                </p:cTn>
                              </p:par>
                              <p:par>
                                <p:cTn id="52" presetID="3" presetClass="exit" presetSubtype="10" fill="hold" grpId="1" nodeType="withEffect">
                                  <p:stCondLst>
                                    <p:cond delay="11000"/>
                                  </p:stCondLst>
                                  <p:childTnLst>
                                    <p:animEffect transition="out" filter="blinds(horizontal)">
                                      <p:cBhvr>
                                        <p:cTn id="53" dur="500"/>
                                        <p:tgtEl>
                                          <p:spTgt spid="294915">
                                            <p:txEl>
                                              <p:pRg st="0" end="0"/>
                                            </p:txEl>
                                          </p:spTgt>
                                        </p:tgtEl>
                                      </p:cBhvr>
                                    </p:animEffect>
                                    <p:set>
                                      <p:cBhvr>
                                        <p:cTn id="54" dur="1" fill="hold">
                                          <p:stCondLst>
                                            <p:cond delay="499"/>
                                          </p:stCondLst>
                                        </p:cTn>
                                        <p:tgtEl>
                                          <p:spTgt spid="294915">
                                            <p:txEl>
                                              <p:pRg st="0" end="0"/>
                                            </p:txEl>
                                          </p:spTgt>
                                        </p:tgtEl>
                                        <p:attrNameLst>
                                          <p:attrName>style.visibility</p:attrName>
                                        </p:attrNameLst>
                                      </p:cBhvr>
                                      <p:to>
                                        <p:strVal val="hidden"/>
                                      </p:to>
                                    </p:set>
                                  </p:childTnLst>
                                </p:cTn>
                              </p:par>
                              <p:par>
                                <p:cTn id="55" presetID="3" presetClass="exit" presetSubtype="10" fill="hold" grpId="1" nodeType="withEffect">
                                  <p:stCondLst>
                                    <p:cond delay="11000"/>
                                  </p:stCondLst>
                                  <p:childTnLst>
                                    <p:animEffect transition="out" filter="blinds(horizontal)">
                                      <p:cBhvr>
                                        <p:cTn id="56" dur="500"/>
                                        <p:tgtEl>
                                          <p:spTgt spid="294915">
                                            <p:txEl>
                                              <p:pRg st="2" end="2"/>
                                            </p:txEl>
                                          </p:spTgt>
                                        </p:tgtEl>
                                      </p:cBhvr>
                                    </p:animEffect>
                                    <p:set>
                                      <p:cBhvr>
                                        <p:cTn id="57" dur="1" fill="hold">
                                          <p:stCondLst>
                                            <p:cond delay="499"/>
                                          </p:stCondLst>
                                        </p:cTn>
                                        <p:tgtEl>
                                          <p:spTgt spid="294915">
                                            <p:txEl>
                                              <p:pRg st="2" end="2"/>
                                            </p:txEl>
                                          </p:spTgt>
                                        </p:tgtEl>
                                        <p:attrNameLst>
                                          <p:attrName>style.visibility</p:attrName>
                                        </p:attrNameLst>
                                      </p:cBhvr>
                                      <p:to>
                                        <p:strVal val="hidden"/>
                                      </p:to>
                                    </p:set>
                                  </p:childTnLst>
                                </p:cTn>
                              </p:par>
                              <p:par>
                                <p:cTn id="58" presetID="3" presetClass="exit" presetSubtype="10" fill="hold" grpId="1" nodeType="withEffect">
                                  <p:stCondLst>
                                    <p:cond delay="11000"/>
                                  </p:stCondLst>
                                  <p:childTnLst>
                                    <p:animEffect transition="out" filter="blinds(horizontal)">
                                      <p:cBhvr>
                                        <p:cTn id="59" dur="500"/>
                                        <p:tgtEl>
                                          <p:spTgt spid="294915">
                                            <p:txEl>
                                              <p:pRg st="3" end="3"/>
                                            </p:txEl>
                                          </p:spTgt>
                                        </p:tgtEl>
                                      </p:cBhvr>
                                    </p:animEffect>
                                    <p:set>
                                      <p:cBhvr>
                                        <p:cTn id="60" dur="1" fill="hold">
                                          <p:stCondLst>
                                            <p:cond delay="499"/>
                                          </p:stCondLst>
                                        </p:cTn>
                                        <p:tgtEl>
                                          <p:spTgt spid="294915">
                                            <p:txEl>
                                              <p:pRg st="3" end="3"/>
                                            </p:txEl>
                                          </p:spTgt>
                                        </p:tgtEl>
                                        <p:attrNameLst>
                                          <p:attrName>style.visibility</p:attrName>
                                        </p:attrNameLst>
                                      </p:cBhvr>
                                      <p:to>
                                        <p:strVal val="hidden"/>
                                      </p:to>
                                    </p:set>
                                  </p:childTnLst>
                                </p:cTn>
                              </p:par>
                              <p:par>
                                <p:cTn id="61" presetID="3" presetClass="exit" presetSubtype="10" fill="hold" grpId="1" nodeType="withEffect">
                                  <p:stCondLst>
                                    <p:cond delay="11000"/>
                                  </p:stCondLst>
                                  <p:childTnLst>
                                    <p:animEffect transition="out" filter="blinds(horizontal)">
                                      <p:cBhvr>
                                        <p:cTn id="62" dur="500"/>
                                        <p:tgtEl>
                                          <p:spTgt spid="294915">
                                            <p:txEl>
                                              <p:pRg st="4" end="4"/>
                                            </p:txEl>
                                          </p:spTgt>
                                        </p:tgtEl>
                                      </p:cBhvr>
                                    </p:animEffect>
                                    <p:set>
                                      <p:cBhvr>
                                        <p:cTn id="63" dur="1" fill="hold">
                                          <p:stCondLst>
                                            <p:cond delay="499"/>
                                          </p:stCondLst>
                                        </p:cTn>
                                        <p:tgtEl>
                                          <p:spTgt spid="294915">
                                            <p:txEl>
                                              <p:pRg st="4" end="4"/>
                                            </p:txEl>
                                          </p:spTgt>
                                        </p:tgtEl>
                                        <p:attrNameLst>
                                          <p:attrName>style.visibility</p:attrName>
                                        </p:attrNameLst>
                                      </p:cBhvr>
                                      <p:to>
                                        <p:strVal val="hidden"/>
                                      </p:to>
                                    </p:set>
                                  </p:childTnLst>
                                </p:cTn>
                              </p:par>
                              <p:par>
                                <p:cTn id="64" presetID="3" presetClass="exit" presetSubtype="10" fill="hold" grpId="1" nodeType="withEffect">
                                  <p:stCondLst>
                                    <p:cond delay="11000"/>
                                  </p:stCondLst>
                                  <p:childTnLst>
                                    <p:animEffect transition="out" filter="blinds(horizontal)">
                                      <p:cBhvr>
                                        <p:cTn id="65" dur="500"/>
                                        <p:tgtEl>
                                          <p:spTgt spid="294915">
                                            <p:txEl>
                                              <p:pRg st="5" end="5"/>
                                            </p:txEl>
                                          </p:spTgt>
                                        </p:tgtEl>
                                      </p:cBhvr>
                                    </p:animEffect>
                                    <p:set>
                                      <p:cBhvr>
                                        <p:cTn id="66" dur="1" fill="hold">
                                          <p:stCondLst>
                                            <p:cond delay="499"/>
                                          </p:stCondLst>
                                        </p:cTn>
                                        <p:tgtEl>
                                          <p:spTgt spid="294915">
                                            <p:txEl>
                                              <p:pRg st="5" end="5"/>
                                            </p:txEl>
                                          </p:spTgt>
                                        </p:tgtEl>
                                        <p:attrNameLst>
                                          <p:attrName>style.visibility</p:attrName>
                                        </p:attrNameLst>
                                      </p:cBhvr>
                                      <p:to>
                                        <p:strVal val="hidden"/>
                                      </p:to>
                                    </p:set>
                                  </p:childTnLst>
                                </p:cTn>
                              </p:par>
                              <p:par>
                                <p:cTn id="67" presetID="3" presetClass="exit" presetSubtype="10" fill="hold" grpId="1" nodeType="withEffect">
                                  <p:stCondLst>
                                    <p:cond delay="11000"/>
                                  </p:stCondLst>
                                  <p:childTnLst>
                                    <p:animEffect transition="out" filter="blinds(horizontal)">
                                      <p:cBhvr>
                                        <p:cTn id="68" dur="500"/>
                                        <p:tgtEl>
                                          <p:spTgt spid="294915">
                                            <p:txEl>
                                              <p:pRg st="6" end="6"/>
                                            </p:txEl>
                                          </p:spTgt>
                                        </p:tgtEl>
                                      </p:cBhvr>
                                    </p:animEffect>
                                    <p:set>
                                      <p:cBhvr>
                                        <p:cTn id="69" dur="1" fill="hold">
                                          <p:stCondLst>
                                            <p:cond delay="499"/>
                                          </p:stCondLst>
                                        </p:cTn>
                                        <p:tgtEl>
                                          <p:spTgt spid="294915">
                                            <p:txEl>
                                              <p:pRg st="6" end="6"/>
                                            </p:txEl>
                                          </p:spTgt>
                                        </p:tgtEl>
                                        <p:attrNameLst>
                                          <p:attrName>style.visibility</p:attrName>
                                        </p:attrNameLst>
                                      </p:cBhvr>
                                      <p:to>
                                        <p:strVal val="hidden"/>
                                      </p:to>
                                    </p:set>
                                  </p:childTnLst>
                                </p:cTn>
                              </p:par>
                              <p:par>
                                <p:cTn id="70" presetID="3" presetClass="exit" presetSubtype="10" fill="hold" grpId="1" nodeType="withEffect">
                                  <p:stCondLst>
                                    <p:cond delay="11000"/>
                                  </p:stCondLst>
                                  <p:childTnLst>
                                    <p:animEffect transition="out" filter="blinds(horizontal)">
                                      <p:cBhvr>
                                        <p:cTn id="71" dur="500"/>
                                        <p:tgtEl>
                                          <p:spTgt spid="294915">
                                            <p:bg/>
                                          </p:spTgt>
                                        </p:tgtEl>
                                      </p:cBhvr>
                                    </p:animEffect>
                                    <p:set>
                                      <p:cBhvr>
                                        <p:cTn id="72" dur="1" fill="hold">
                                          <p:stCondLst>
                                            <p:cond delay="499"/>
                                          </p:stCondLst>
                                        </p:cTn>
                                        <p:tgtEl>
                                          <p:spTgt spid="294915">
                                            <p:bg/>
                                          </p:spTgt>
                                        </p:tgtEl>
                                        <p:attrNameLst>
                                          <p:attrName>style.visibility</p:attrName>
                                        </p:attrNameLst>
                                      </p:cBhvr>
                                      <p:to>
                                        <p:strVal val="hidden"/>
                                      </p:to>
                                    </p:set>
                                  </p:childTnLst>
                                </p:cTn>
                              </p:par>
                            </p:childTnLst>
                          </p:cTn>
                        </p:par>
                        <p:par>
                          <p:cTn id="73" fill="hold" nodeType="afterGroup">
                            <p:stCondLst>
                              <p:cond delay="20000"/>
                            </p:stCondLst>
                            <p:childTnLst>
                              <p:par>
                                <p:cTn id="74" presetID="55" presetClass="entr" presetSubtype="0" fill="hold" grpId="0" nodeType="afterEffect">
                                  <p:stCondLst>
                                    <p:cond delay="5000"/>
                                  </p:stCondLst>
                                  <p:childTnLst>
                                    <p:set>
                                      <p:cBhvr>
                                        <p:cTn id="75" dur="1" fill="hold">
                                          <p:stCondLst>
                                            <p:cond delay="0"/>
                                          </p:stCondLst>
                                        </p:cTn>
                                        <p:tgtEl>
                                          <p:spTgt spid="294917"/>
                                        </p:tgtEl>
                                        <p:attrNameLst>
                                          <p:attrName>style.visibility</p:attrName>
                                        </p:attrNameLst>
                                      </p:cBhvr>
                                      <p:to>
                                        <p:strVal val="visible"/>
                                      </p:to>
                                    </p:set>
                                    <p:anim calcmode="lin" valueType="num">
                                      <p:cBhvr>
                                        <p:cTn id="76" dur="1000" fill="hold"/>
                                        <p:tgtEl>
                                          <p:spTgt spid="294917"/>
                                        </p:tgtEl>
                                        <p:attrNameLst>
                                          <p:attrName>ppt_w</p:attrName>
                                        </p:attrNameLst>
                                      </p:cBhvr>
                                      <p:tavLst>
                                        <p:tav tm="0">
                                          <p:val>
                                            <p:strVal val="#ppt_w*0.70"/>
                                          </p:val>
                                        </p:tav>
                                        <p:tav tm="100000">
                                          <p:val>
                                            <p:strVal val="#ppt_w"/>
                                          </p:val>
                                        </p:tav>
                                      </p:tavLst>
                                    </p:anim>
                                    <p:anim calcmode="lin" valueType="num">
                                      <p:cBhvr>
                                        <p:cTn id="77" dur="1000" fill="hold"/>
                                        <p:tgtEl>
                                          <p:spTgt spid="294917"/>
                                        </p:tgtEl>
                                        <p:attrNameLst>
                                          <p:attrName>ppt_h</p:attrName>
                                        </p:attrNameLst>
                                      </p:cBhvr>
                                      <p:tavLst>
                                        <p:tav tm="0">
                                          <p:val>
                                            <p:strVal val="#ppt_h"/>
                                          </p:val>
                                        </p:tav>
                                        <p:tav tm="100000">
                                          <p:val>
                                            <p:strVal val="#ppt_h"/>
                                          </p:val>
                                        </p:tav>
                                      </p:tavLst>
                                    </p:anim>
                                    <p:animEffect transition="in" filter="fade">
                                      <p:cBhvr>
                                        <p:cTn id="78" dur="1000"/>
                                        <p:tgtEl>
                                          <p:spTgt spid="294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animBg="1"/>
      <p:bldP spid="294915" grpId="0" build="p" animBg="1"/>
      <p:bldP spid="294915" grpId="1" build="p" animBg="1"/>
      <p:bldP spid="2949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y2004_130произв"/>
          <p:cNvPicPr>
            <a:picLocks noGrp="1" noChangeAspect="1" noChangeArrowheads="1"/>
          </p:cNvPicPr>
          <p:nvPr>
            <p:ph sz="half" idx="1"/>
          </p:nvPr>
        </p:nvPicPr>
        <p:blipFill>
          <a:blip r:embed="rId2" cstate="print">
            <a:extLst>
              <a:ext uri="{28A0092B-C50C-407E-A947-70E740481C1C}">
                <a14:useLocalDpi xmlns:a14="http://schemas.microsoft.com/office/drawing/2010/main" xmlns="" val="0"/>
              </a:ext>
            </a:extLst>
          </a:blip>
          <a:srcRect/>
          <a:stretch>
            <a:fillRect/>
          </a:stretch>
        </p:blipFill>
        <p:spPr>
          <a:xfrm>
            <a:off x="0" y="0"/>
            <a:ext cx="9144000" cy="6324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49160" name="Rectangle 8"/>
          <p:cNvSpPr>
            <a:spLocks noGrp="1" noChangeArrowheads="1"/>
          </p:cNvSpPr>
          <p:nvPr>
            <p:ph type="title"/>
          </p:nvPr>
        </p:nvSpPr>
        <p:spPr>
          <a:xfrm>
            <a:off x="0" y="5105400"/>
            <a:ext cx="9144000" cy="1752600"/>
          </a:xfrm>
          <a:gradFill rotWithShape="1">
            <a:gsLst>
              <a:gs pos="0">
                <a:srgbClr val="FFFFFF">
                  <a:gamma/>
                  <a:shade val="46275"/>
                  <a:invGamma/>
                </a:srgbClr>
              </a:gs>
              <a:gs pos="50000">
                <a:srgbClr val="FFFFFF"/>
              </a:gs>
              <a:gs pos="100000">
                <a:srgbClr val="FFFFFF">
                  <a:gamma/>
                  <a:shade val="46275"/>
                  <a:invGamma/>
                </a:srgbClr>
              </a:gs>
            </a:gsLst>
            <a:lin ang="5400000" scaled="1"/>
          </a:gradFill>
        </p:spPr>
        <p:txBody>
          <a:bodyPr/>
          <a:lstStyle/>
          <a:p>
            <a:pPr eaLnBrk="1" hangingPunct="1">
              <a:defRPr/>
            </a:pPr>
            <a:r>
              <a:rPr lang="ru-RU" sz="2000" b="1" smtClean="0">
                <a:solidFill>
                  <a:schemeClr val="tx1"/>
                </a:solidFill>
                <a:effectLst>
                  <a:outerShdw blurRad="38100" dist="38100" dir="2700000" algn="tl">
                    <a:srgbClr val="C0C0C0"/>
                  </a:outerShdw>
                </a:effectLst>
              </a:rPr>
              <a:t>          НЕВСКОЕ - </a:t>
            </a:r>
            <a:r>
              <a:rPr lang="ru-RU" sz="2000" b="1" i="1" smtClean="0">
                <a:solidFill>
                  <a:srgbClr val="0000FF"/>
                </a:solidFill>
                <a:effectLst>
                  <a:outerShdw blurRad="38100" dist="38100" dir="2700000" algn="tl">
                    <a:srgbClr val="C0C0C0"/>
                  </a:outerShdw>
                </a:effectLst>
              </a:rPr>
              <a:t>ДАНИЯ </a:t>
            </a:r>
            <a:r>
              <a:rPr lang="ru-RU" sz="2000" b="1" smtClean="0">
                <a:solidFill>
                  <a:srgbClr val="000066"/>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СТАРЫЙ МЕЛЬНИК - </a:t>
            </a:r>
            <a:r>
              <a:rPr lang="ru-RU" sz="2000" b="1" i="1" smtClean="0">
                <a:solidFill>
                  <a:srgbClr val="0000FF"/>
                </a:solidFill>
                <a:effectLst>
                  <a:outerShdw blurRad="38100" dist="38100" dir="2700000" algn="tl">
                    <a:srgbClr val="C0C0C0"/>
                  </a:outerShdw>
                </a:effectLst>
              </a:rPr>
              <a:t>ТУРЦИЯ </a:t>
            </a:r>
            <a:r>
              <a:rPr lang="ru-RU" sz="2000" b="1" i="1" smtClean="0">
                <a:solidFill>
                  <a:srgbClr val="000066"/>
                </a:solidFill>
                <a:effectLst>
                  <a:outerShdw blurRad="38100" dist="38100" dir="2700000" algn="tl">
                    <a:srgbClr val="C0C0C0"/>
                  </a:outerShdw>
                </a:effectLst>
              </a:rPr>
              <a:t/>
            </a:r>
            <a:br>
              <a:rPr lang="ru-RU" sz="2000" b="1" i="1" smtClean="0">
                <a:solidFill>
                  <a:srgbClr val="000066"/>
                </a:solidFill>
                <a:effectLst>
                  <a:outerShdw blurRad="38100" dist="38100" dir="2700000" algn="tl">
                    <a:srgbClr val="C0C0C0"/>
                  </a:outerShdw>
                </a:effectLst>
              </a:rPr>
            </a:br>
            <a:r>
              <a:rPr lang="ru-RU" sz="2000" b="1" i="1" smtClean="0">
                <a:solidFill>
                  <a:srgbClr val="000066"/>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ТОЛСТЯК - </a:t>
            </a:r>
            <a:r>
              <a:rPr lang="ru-RU" sz="2000" b="1" i="1" smtClean="0">
                <a:solidFill>
                  <a:srgbClr val="0000FF"/>
                </a:solidFill>
                <a:effectLst>
                  <a:outerShdw blurRad="38100" dist="38100" dir="2700000" algn="tl">
                    <a:srgbClr val="C0C0C0"/>
                  </a:outerShdw>
                </a:effectLst>
              </a:rPr>
              <a:t>БЕЛЬГИЯ</a:t>
            </a:r>
            <a:r>
              <a:rPr lang="ru-RU" sz="2000" b="1" i="1" smtClean="0">
                <a:solidFill>
                  <a:srgbClr val="FFFFFF"/>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rPr>
              <a:t> </a:t>
            </a:r>
            <a:r>
              <a:rPr lang="ru-RU" sz="2000" b="1" i="1" smtClean="0">
                <a:solidFill>
                  <a:schemeClr val="tx1"/>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БОЧКАРЕВ - </a:t>
            </a:r>
            <a:r>
              <a:rPr lang="ru-RU" sz="2000" b="1" i="1" smtClean="0">
                <a:solidFill>
                  <a:srgbClr val="0000FF"/>
                </a:solidFill>
                <a:effectLst>
                  <a:outerShdw blurRad="38100" dist="38100" dir="2700000" algn="tl">
                    <a:srgbClr val="C0C0C0"/>
                  </a:outerShdw>
                </a:effectLst>
              </a:rPr>
              <a:t>ИСЛАНДИЯ </a:t>
            </a:r>
            <a:r>
              <a:rPr lang="ru-RU" sz="2000" b="1" i="1" smtClean="0">
                <a:solidFill>
                  <a:schemeClr val="tx1"/>
                </a:solidFill>
                <a:effectLst>
                  <a:outerShdw blurRad="38100" dist="38100" dir="2700000" algn="tl">
                    <a:srgbClr val="C0C0C0"/>
                  </a:outerShdw>
                </a:effectLst>
              </a:rPr>
              <a:t/>
            </a:r>
            <a:br>
              <a:rPr lang="ru-RU" sz="2000" b="1" i="1" smtClean="0">
                <a:solidFill>
                  <a:schemeClr val="tx1"/>
                </a:solidFill>
                <a:effectLst>
                  <a:outerShdw blurRad="38100" dist="38100" dir="2700000" algn="tl">
                    <a:srgbClr val="C0C0C0"/>
                  </a:outerShdw>
                </a:effectLst>
              </a:rPr>
            </a:br>
            <a:r>
              <a:rPr lang="ru-RU" sz="2000" b="1" i="1" smtClean="0">
                <a:solidFill>
                  <a:schemeClr val="tx1"/>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ЗОЛОТАЯ БОЧКА - </a:t>
            </a:r>
            <a:r>
              <a:rPr lang="ru-RU" sz="2000" b="1" i="1" smtClean="0">
                <a:solidFill>
                  <a:srgbClr val="0000FF"/>
                </a:solidFill>
                <a:effectLst>
                  <a:outerShdw blurRad="38100" dist="38100" dir="2700000" algn="tl">
                    <a:srgbClr val="C0C0C0"/>
                  </a:outerShdw>
                </a:effectLst>
              </a:rPr>
              <a:t>ЮАР</a:t>
            </a:r>
            <a:r>
              <a:rPr lang="ru-RU" sz="2000" b="1" smtClean="0">
                <a:solidFill>
                  <a:srgbClr val="000066"/>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МИЛЛЕР - </a:t>
            </a:r>
            <a:r>
              <a:rPr lang="ru-RU" sz="2000" b="1" i="1" smtClean="0">
                <a:solidFill>
                  <a:srgbClr val="0000FF"/>
                </a:solidFill>
                <a:effectLst>
                  <a:outerShdw blurRad="38100" dist="38100" dir="2700000" algn="tl">
                    <a:srgbClr val="C0C0C0"/>
                  </a:outerShdw>
                </a:effectLst>
              </a:rPr>
              <a:t>АМЕРИКА</a:t>
            </a:r>
            <a:r>
              <a:rPr lang="ru-RU" sz="2000" b="1" smtClean="0">
                <a:solidFill>
                  <a:srgbClr val="FF3300"/>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a:r>
            <a:br>
              <a:rPr lang="ru-RU" sz="2000" b="1" smtClean="0">
                <a:solidFill>
                  <a:schemeClr val="tx1"/>
                </a:solidFill>
                <a:effectLst>
                  <a:outerShdw blurRad="38100" dist="38100" dir="2700000" algn="tl">
                    <a:srgbClr val="C0C0C0"/>
                  </a:outerShdw>
                </a:effectLst>
              </a:rPr>
            </a:br>
            <a:r>
              <a:rPr lang="ru-RU" sz="2000" b="1" smtClean="0">
                <a:solidFill>
                  <a:schemeClr val="tx1"/>
                </a:solidFill>
                <a:effectLst>
                  <a:outerShdw blurRad="38100" dist="38100" dir="2700000" algn="tl">
                    <a:srgbClr val="C0C0C0"/>
                  </a:outerShdw>
                </a:effectLst>
              </a:rPr>
              <a:t>          ХОЛСТЕН - </a:t>
            </a:r>
            <a:r>
              <a:rPr lang="ru-RU" sz="2000" b="1" i="1" smtClean="0">
                <a:solidFill>
                  <a:srgbClr val="0000FF"/>
                </a:solidFill>
                <a:effectLst>
                  <a:outerShdw blurRad="38100" dist="38100" dir="2700000" algn="tl">
                    <a:srgbClr val="C0C0C0"/>
                  </a:outerShdw>
                </a:effectLst>
              </a:rPr>
              <a:t>ГЕРМАНИЯ </a:t>
            </a:r>
            <a:r>
              <a:rPr lang="ru-RU" sz="2000" b="1" i="1" smtClean="0">
                <a:solidFill>
                  <a:schemeClr val="tx1"/>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БАЛТИКА</a:t>
            </a:r>
            <a:r>
              <a:rPr lang="ru-RU" sz="2000" b="1" i="1" smtClean="0">
                <a:solidFill>
                  <a:schemeClr val="tx1"/>
                </a:solidFill>
                <a:effectLst>
                  <a:outerShdw blurRad="38100" dist="38100" dir="2700000" algn="tl">
                    <a:srgbClr val="C0C0C0"/>
                  </a:outerShdw>
                </a:effectLst>
              </a:rPr>
              <a:t> – </a:t>
            </a:r>
            <a:r>
              <a:rPr lang="ru-RU" sz="2000" b="1" i="1" smtClean="0">
                <a:solidFill>
                  <a:srgbClr val="0000FF"/>
                </a:solidFill>
                <a:effectLst>
                  <a:outerShdw blurRad="38100" dist="38100" dir="2700000" algn="tl">
                    <a:srgbClr val="C0C0C0"/>
                  </a:outerShdw>
                </a:effectLst>
              </a:rPr>
              <a:t>СКАНДИНАВИЯ</a:t>
            </a:r>
            <a:br>
              <a:rPr lang="ru-RU" sz="2000" b="1" i="1" smtClean="0">
                <a:solidFill>
                  <a:srgbClr val="0000FF"/>
                </a:solidFill>
                <a:effectLst>
                  <a:outerShdw blurRad="38100" dist="38100" dir="2700000" algn="tl">
                    <a:srgbClr val="C0C0C0"/>
                  </a:outerShdw>
                </a:effectLst>
              </a:rPr>
            </a:br>
            <a:endParaRPr lang="ru-RU" sz="2000" b="1" i="1" smtClean="0">
              <a:solidFill>
                <a:srgbClr val="0000FF"/>
              </a:solidFill>
              <a:effectLst>
                <a:outerShdw blurRad="38100" dist="38100" dir="2700000" algn="tl">
                  <a:srgbClr val="C0C0C0"/>
                </a:outerShdw>
              </a:effectLst>
            </a:endParaRPr>
          </a:p>
        </p:txBody>
      </p:sp>
    </p:spTree>
    <p:extLst>
      <p:ext uri="{BB962C8B-B14F-4D97-AF65-F5344CB8AC3E}">
        <p14:creationId xmlns:p14="http://schemas.microsoft.com/office/powerpoint/2010/main" xmlns="" val="2052687355"/>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7" descr="y1997_011"/>
          <p:cNvPicPr>
            <a:picLocks noGrp="1" noChangeAspect="1" noChangeArrowheads="1"/>
          </p:cNvPicPr>
          <p:nvPr>
            <p:ph sz="half" idx="1"/>
          </p:nvPr>
        </p:nvPicPr>
        <p:blipFill>
          <a:blip r:embed="rId2" cstate="print">
            <a:extLst>
              <a:ext uri="{28A0092B-C50C-407E-A947-70E740481C1C}">
                <a14:useLocalDpi xmlns:a14="http://schemas.microsoft.com/office/drawing/2010/main" xmlns="" val="0"/>
              </a:ext>
            </a:extLst>
          </a:blip>
          <a:srcRect/>
          <a:stretch>
            <a:fillRect/>
          </a:stretch>
        </p:blipFill>
        <p:spPr>
          <a:xfrm>
            <a:off x="0" y="-152400"/>
            <a:ext cx="5791200" cy="73914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29699" name="Picture 11" descr="русский солод"/>
          <p:cNvPicPr>
            <a:picLocks noGrp="1" noChangeAspect="1" noChangeArrowheads="1"/>
          </p:cNvPicPr>
          <p:nvPr>
            <p:ph sz="quarter" idx="2"/>
          </p:nvPr>
        </p:nvPicPr>
        <p:blipFill>
          <a:blip r:embed="rId3" cstate="print">
            <a:extLst>
              <a:ext uri="{28A0092B-C50C-407E-A947-70E740481C1C}">
                <a14:useLocalDpi xmlns:a14="http://schemas.microsoft.com/office/drawing/2010/main" xmlns="" val="0"/>
              </a:ext>
            </a:extLst>
          </a:blip>
          <a:srcRect/>
          <a:stretch>
            <a:fillRect/>
          </a:stretch>
        </p:blipFill>
        <p:spPr>
          <a:xfrm>
            <a:off x="5781675" y="2057400"/>
            <a:ext cx="3362325" cy="4800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29700" name="Picture 18" descr="22_4"/>
          <p:cNvPicPr>
            <a:picLocks noGrp="1" noChangeAspect="1" noChangeArrowheads="1"/>
          </p:cNvPicPr>
          <p:nvPr>
            <p:ph sz="quarter" idx="3"/>
          </p:nvPr>
        </p:nvPicPr>
        <p:blipFill>
          <a:blip r:embed="rId4" cstate="print">
            <a:extLst>
              <a:ext uri="{28A0092B-C50C-407E-A947-70E740481C1C}">
                <a14:useLocalDpi xmlns:a14="http://schemas.microsoft.com/office/drawing/2010/main" xmlns="" val="0"/>
              </a:ext>
            </a:extLst>
          </a:blip>
          <a:srcRect/>
          <a:stretch>
            <a:fillRect/>
          </a:stretch>
        </p:blipFill>
        <p:spPr>
          <a:xfrm>
            <a:off x="5791200" y="0"/>
            <a:ext cx="5105400" cy="2041525"/>
          </a:xfrm>
        </p:spPr>
      </p:pic>
      <p:sp>
        <p:nvSpPr>
          <p:cNvPr id="29701" name="Rectangle 15"/>
          <p:cNvSpPr>
            <a:spLocks noGrp="1" noChangeArrowheads="1"/>
          </p:cNvSpPr>
          <p:nvPr>
            <p:ph type="title"/>
          </p:nvPr>
        </p:nvSpPr>
        <p:spPr>
          <a:xfrm>
            <a:off x="5791200" y="1981200"/>
            <a:ext cx="3352800" cy="2895600"/>
          </a:xfrm>
          <a:solidFill>
            <a:srgbClr val="99CC00"/>
          </a:solidFill>
        </p:spPr>
        <p:txBody>
          <a:bodyPr/>
          <a:lstStyle/>
          <a:p>
            <a:pPr algn="r" eaLnBrk="1" hangingPunct="1"/>
            <a:r>
              <a:rPr lang="ru-RU" sz="3200" b="1" u="sng" smtClean="0"/>
              <a:t>Хмель </a:t>
            </a:r>
            <a:r>
              <a:rPr lang="ru-RU" sz="2800" smtClean="0"/>
              <a:t>- Германия, Чехия. </a:t>
            </a:r>
            <a:br>
              <a:rPr lang="ru-RU" sz="2800" smtClean="0"/>
            </a:br>
            <a:r>
              <a:rPr lang="ru-RU" sz="2800" smtClean="0"/>
              <a:t/>
            </a:r>
            <a:br>
              <a:rPr lang="ru-RU" sz="2800" smtClean="0"/>
            </a:br>
            <a:r>
              <a:rPr lang="ru-RU" sz="3200" b="1" u="sng" smtClean="0"/>
              <a:t>Солод </a:t>
            </a:r>
            <a:r>
              <a:rPr lang="ru-RU" sz="2800" smtClean="0"/>
              <a:t>-       Дания, Франция, Финляндия</a:t>
            </a:r>
          </a:p>
        </p:txBody>
      </p:sp>
    </p:spTree>
    <p:extLst>
      <p:ext uri="{BB962C8B-B14F-4D97-AF65-F5344CB8AC3E}">
        <p14:creationId xmlns:p14="http://schemas.microsoft.com/office/powerpoint/2010/main" xmlns="" val="602833187"/>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descr="y2005_097b"/>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23" name="Rectangle 2"/>
          <p:cNvSpPr>
            <a:spLocks noGrp="1" noChangeArrowheads="1"/>
          </p:cNvSpPr>
          <p:nvPr>
            <p:ph type="ctrTitle"/>
          </p:nvPr>
        </p:nvSpPr>
        <p:spPr/>
        <p:txBody>
          <a:bodyPr/>
          <a:lstStyle/>
          <a:p>
            <a:pPr eaLnBrk="1" hangingPunct="1"/>
            <a:endParaRPr lang="ru-RU" smtClean="0"/>
          </a:p>
        </p:txBody>
      </p:sp>
      <p:sp>
        <p:nvSpPr>
          <p:cNvPr id="30724" name="Rectangle 3"/>
          <p:cNvSpPr>
            <a:spLocks noGrp="1" noChangeArrowheads="1"/>
          </p:cNvSpPr>
          <p:nvPr>
            <p:ph type="subTitle" idx="1"/>
          </p:nvPr>
        </p:nvSpPr>
        <p:spPr/>
        <p:txBody>
          <a:bodyPr/>
          <a:lstStyle/>
          <a:p>
            <a:pPr eaLnBrk="1" hangingPunct="1"/>
            <a:endParaRPr lang="ru-RU" smtClean="0"/>
          </a:p>
        </p:txBody>
      </p:sp>
      <p:pic>
        <p:nvPicPr>
          <p:cNvPr id="30725" name="Picture 4" descr="y2005_076sвраги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905000" y="-533400"/>
            <a:ext cx="5410200" cy="7772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52640858"/>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838200" y="228600"/>
            <a:ext cx="7924800" cy="914400"/>
          </a:xfrm>
        </p:spPr>
        <p:txBody>
          <a:bodyPr/>
          <a:lstStyle/>
          <a:p>
            <a:pPr eaLnBrk="1" hangingPunct="1"/>
            <a:r>
              <a:rPr lang="ru-RU" dirty="0" smtClean="0"/>
              <a:t>Алкоголь, эмоции, творчество.</a:t>
            </a:r>
          </a:p>
        </p:txBody>
      </p:sp>
      <p:pic>
        <p:nvPicPr>
          <p:cNvPr id="31747" name="Picture 4" descr="Рисунок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181100" y="1828800"/>
            <a:ext cx="6781800" cy="43021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39545954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295400" y="609600"/>
            <a:ext cx="6858000" cy="762000"/>
          </a:xfrm>
        </p:spPr>
        <p:txBody>
          <a:bodyPr/>
          <a:lstStyle/>
          <a:p>
            <a:pPr eaLnBrk="1" hangingPunct="1"/>
            <a:r>
              <a:rPr lang="ru-RU" smtClean="0"/>
              <a:t>Эксперимент  с  крысой</a:t>
            </a:r>
          </a:p>
        </p:txBody>
      </p:sp>
      <p:pic>
        <p:nvPicPr>
          <p:cNvPr id="32771" name="Picture 4" descr="Рисунок3"/>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457200" y="2206625"/>
            <a:ext cx="8229600" cy="354647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15396292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Л. Ландау."/>
          <p:cNvPicPr>
            <a:picLocks noGrp="1" noChangeAspect="1" noChangeArrowheads="1"/>
          </p:cNvPicPr>
          <p:nvPr>
            <p:ph type="title"/>
          </p:nvPr>
        </p:nvPicPr>
        <p:blipFill>
          <a:blip r:embed="rId2" cstate="print">
            <a:extLst>
              <a:ext uri="{28A0092B-C50C-407E-A947-70E740481C1C}">
                <a14:useLocalDpi xmlns:a14="http://schemas.microsoft.com/office/drawing/2010/main" xmlns="" val="0"/>
              </a:ext>
            </a:extLst>
          </a:blip>
          <a:srcRect/>
          <a:stretch>
            <a:fillRect/>
          </a:stretch>
        </p:blipFill>
        <p:spPr>
          <a:xfrm>
            <a:off x="381000" y="838200"/>
            <a:ext cx="3871913" cy="49530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33795" name="Rectangle 6"/>
          <p:cNvSpPr>
            <a:spLocks noGrp="1" noChangeArrowheads="1"/>
          </p:cNvSpPr>
          <p:nvPr>
            <p:ph type="body" sz="half" idx="2"/>
          </p:nvPr>
        </p:nvSpPr>
        <p:spPr>
          <a:xfrm>
            <a:off x="5029200" y="228600"/>
            <a:ext cx="3886200" cy="6324600"/>
          </a:xfrm>
        </p:spPr>
        <p:txBody>
          <a:bodyPr/>
          <a:lstStyle/>
          <a:p>
            <a:pPr algn="ctr" eaLnBrk="1" hangingPunct="1">
              <a:buFont typeface="Wingdings" pitchFamily="2" charset="2"/>
              <a:buNone/>
            </a:pPr>
            <a:r>
              <a:rPr lang="ru-RU" sz="3200" b="1" smtClean="0"/>
              <a:t>         Ландау Л.Д.</a:t>
            </a:r>
            <a:r>
              <a:rPr lang="ru-RU" sz="2000" b="1" smtClean="0"/>
              <a:t> </a:t>
            </a:r>
          </a:p>
          <a:p>
            <a:pPr algn="ctr" eaLnBrk="1" hangingPunct="1">
              <a:buFont typeface="Wingdings" pitchFamily="2" charset="2"/>
              <a:buNone/>
            </a:pPr>
            <a:r>
              <a:rPr lang="ru-RU" sz="2000" b="1" smtClean="0"/>
              <a:t>              (1908-1968г)</a:t>
            </a:r>
          </a:p>
          <a:p>
            <a:pPr algn="r" eaLnBrk="1" hangingPunct="1">
              <a:buFont typeface="Wingdings" pitchFamily="2" charset="2"/>
              <a:buNone/>
            </a:pPr>
            <a:r>
              <a:rPr lang="ru-RU" sz="2000" b="1" smtClean="0"/>
              <a:t>     </a:t>
            </a:r>
            <a:r>
              <a:rPr lang="ru-RU" sz="1800" b="1" smtClean="0"/>
              <a:t>Советский  физик-теоретик, лауреат </a:t>
            </a:r>
            <a:r>
              <a:rPr lang="ru-RU" sz="1800" b="1" u="sng" smtClean="0"/>
              <a:t>нобелевской премии</a:t>
            </a:r>
            <a:r>
              <a:rPr lang="ru-RU" sz="1800" b="1" smtClean="0"/>
              <a:t>. Ландау был действительным членом АН СССР (1945), Королевской АН Нидерландов (1956), Лондонского королевского общества (1960), а также членом многих других академий и научных обществ мира. Его именем назван Институт теоретической физики АН СССР. Ландау создал советскую школу физиков-теоретиков, включающую таких крупных ученых, как И.Померанчук, А.Мигдал, Е.Лифшиц, И.Халатников, И.Лифшиц и др.</a:t>
            </a:r>
          </a:p>
        </p:txBody>
      </p:sp>
    </p:spTree>
    <p:extLst>
      <p:ext uri="{BB962C8B-B14F-4D97-AF65-F5344CB8AC3E}">
        <p14:creationId xmlns:p14="http://schemas.microsoft.com/office/powerpoint/2010/main" xmlns="" val="10684272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2000"/>
                                  </p:stCondLst>
                                  <p:childTnLst>
                                    <p:set>
                                      <p:cBhvr>
                                        <p:cTn id="6" dur="1" fill="hold">
                                          <p:stCondLst>
                                            <p:cond delay="0"/>
                                          </p:stCondLst>
                                        </p:cTn>
                                        <p:tgtEl>
                                          <p:spTgt spid="59396"/>
                                        </p:tgtEl>
                                        <p:attrNameLst>
                                          <p:attrName>style.visibility</p:attrName>
                                        </p:attrNameLst>
                                      </p:cBhvr>
                                      <p:to>
                                        <p:strVal val="visible"/>
                                      </p:to>
                                    </p:set>
                                    <p:animEffect transition="in" filter="blinds(horizontal)">
                                      <p:cBhvr>
                                        <p:cTn id="7" dur="5000"/>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crd2502что же делать"/>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0" y="-2438400"/>
            <a:ext cx="9144000" cy="96774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21509" name="Rectangle 5"/>
          <p:cNvSpPr>
            <a:spLocks noGrp="1" noChangeArrowheads="1"/>
          </p:cNvSpPr>
          <p:nvPr>
            <p:ph type="title"/>
          </p:nvPr>
        </p:nvSpPr>
        <p:spPr>
          <a:xfrm>
            <a:off x="-152400" y="152400"/>
            <a:ext cx="9296400" cy="838200"/>
          </a:xfrm>
        </p:spPr>
        <p:txBody>
          <a:bodyPr/>
          <a:lstStyle/>
          <a:p>
            <a:pPr algn="ctr" eaLnBrk="1" hangingPunct="1"/>
            <a:r>
              <a:rPr lang="ru-RU" sz="3600" b="1" smtClean="0">
                <a:latin typeface="Franklin Gothic Medium" pitchFamily="34" charset="0"/>
              </a:rPr>
              <a:t>Что же делать в этой тяжелой ситуации?</a:t>
            </a:r>
          </a:p>
        </p:txBody>
      </p:sp>
    </p:spTree>
    <p:extLst>
      <p:ext uri="{BB962C8B-B14F-4D97-AF65-F5344CB8AC3E}">
        <p14:creationId xmlns:p14="http://schemas.microsoft.com/office/powerpoint/2010/main" xmlns="" val="36075023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33000"/>
                                  </p:stCondLst>
                                  <p:childTnLst>
                                    <p:set>
                                      <p:cBhvr>
                                        <p:cTn id="6" dur="1" fill="hold">
                                          <p:stCondLst>
                                            <p:cond delay="0"/>
                                          </p:stCondLst>
                                        </p:cTn>
                                        <p:tgtEl>
                                          <p:spTgt spid="21509"/>
                                        </p:tgtEl>
                                        <p:attrNameLst>
                                          <p:attrName>style.visibility</p:attrName>
                                        </p:attrNameLst>
                                      </p:cBhvr>
                                      <p:to>
                                        <p:strVal val="visible"/>
                                      </p:to>
                                    </p:set>
                                    <p:anim calcmode="lin" valueType="num">
                                      <p:cBhvr>
                                        <p:cTn id="7" dur="3000" fill="hold"/>
                                        <p:tgtEl>
                                          <p:spTgt spid="21509"/>
                                        </p:tgtEl>
                                        <p:attrNameLst>
                                          <p:attrName>ppt_w</p:attrName>
                                        </p:attrNameLst>
                                      </p:cBhvr>
                                      <p:tavLst>
                                        <p:tav tm="0">
                                          <p:val>
                                            <p:strVal val="#ppt_w*0.70"/>
                                          </p:val>
                                        </p:tav>
                                        <p:tav tm="100000">
                                          <p:val>
                                            <p:strVal val="#ppt_w"/>
                                          </p:val>
                                        </p:tav>
                                      </p:tavLst>
                                    </p:anim>
                                    <p:anim calcmode="lin" valueType="num">
                                      <p:cBhvr>
                                        <p:cTn id="8" dur="3000" fill="hold"/>
                                        <p:tgtEl>
                                          <p:spTgt spid="21509"/>
                                        </p:tgtEl>
                                        <p:attrNameLst>
                                          <p:attrName>ppt_h</p:attrName>
                                        </p:attrNameLst>
                                      </p:cBhvr>
                                      <p:tavLst>
                                        <p:tav tm="0">
                                          <p:val>
                                            <p:strVal val="#ppt_h"/>
                                          </p:val>
                                        </p:tav>
                                        <p:tav tm="100000">
                                          <p:val>
                                            <p:strVal val="#ppt_h"/>
                                          </p:val>
                                        </p:tav>
                                      </p:tavLst>
                                    </p:anim>
                                    <p:animEffect transition="in" filter="fade">
                                      <p:cBhvr>
                                        <p:cTn id="9" dur="30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crd2503здорово"/>
          <p:cNvPicPr>
            <a:picLocks noGrp="1" noChangeAspect="1" noChangeArrowheads="1"/>
          </p:cNvPicPr>
          <p:nvPr>
            <p:ph idx="4294967295"/>
          </p:nvPr>
        </p:nvPicPr>
        <p:blipFill>
          <a:blip r:embed="rId2" cstate="print">
            <a:extLst>
              <a:ext uri="{28A0092B-C50C-407E-A947-70E740481C1C}">
                <a14:useLocalDpi xmlns:a14="http://schemas.microsoft.com/office/drawing/2010/main" xmlns="" val="0"/>
              </a:ext>
            </a:extLst>
          </a:blip>
          <a:srcRect/>
          <a:stretch>
            <a:fillRect/>
          </a:stretch>
        </p:blipFill>
        <p:spPr>
          <a:xfrm>
            <a:off x="1600200" y="-381000"/>
            <a:ext cx="6080125" cy="7924800"/>
          </a:xfrm>
          <a:noFill/>
        </p:spPr>
      </p:pic>
      <p:sp>
        <p:nvSpPr>
          <p:cNvPr id="35843" name="Rectangle 16"/>
          <p:cNvSpPr>
            <a:spLocks noGrp="1" noChangeArrowheads="1"/>
          </p:cNvSpPr>
          <p:nvPr>
            <p:ph type="ctrTitle"/>
          </p:nvPr>
        </p:nvSpPr>
        <p:spPr>
          <a:xfrm>
            <a:off x="1676400" y="0"/>
            <a:ext cx="5562600" cy="762000"/>
          </a:xfrm>
          <a:solidFill>
            <a:schemeClr val="bg1"/>
          </a:solidFill>
        </p:spPr>
        <p:txBody>
          <a:bodyPr/>
          <a:lstStyle/>
          <a:p>
            <a:pPr eaLnBrk="1" hangingPunct="1"/>
            <a:r>
              <a:rPr lang="ru-RU" sz="2800" b="1" smtClean="0"/>
              <a:t>Полностью отказаться от пива</a:t>
            </a:r>
          </a:p>
        </p:txBody>
      </p:sp>
      <p:sp>
        <p:nvSpPr>
          <p:cNvPr id="35844" name="Rectangle 17"/>
          <p:cNvSpPr>
            <a:spLocks noGrp="1" noChangeArrowheads="1"/>
          </p:cNvSpPr>
          <p:nvPr>
            <p:ph type="subTitle" idx="1"/>
          </p:nvPr>
        </p:nvSpPr>
        <p:spPr>
          <a:xfrm>
            <a:off x="1828800" y="5410200"/>
            <a:ext cx="5562600" cy="1676400"/>
          </a:xfrm>
          <a:solidFill>
            <a:schemeClr val="bg1"/>
          </a:solidFill>
        </p:spPr>
        <p:txBody>
          <a:bodyPr/>
          <a:lstStyle/>
          <a:p>
            <a:pPr eaLnBrk="1" hangingPunct="1"/>
            <a:r>
              <a:rPr lang="ru-RU" b="1" smtClean="0"/>
              <a:t>и всех других алкогольных напитков</a:t>
            </a:r>
          </a:p>
        </p:txBody>
      </p:sp>
      <p:pic>
        <p:nvPicPr>
          <p:cNvPr id="31762" name="Picture 18" descr="y2004_14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6276221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6000"/>
                                  </p:stCondLst>
                                  <p:childTnLst>
                                    <p:set>
                                      <p:cBhvr>
                                        <p:cTn id="6" dur="1" fill="hold">
                                          <p:stCondLst>
                                            <p:cond delay="0"/>
                                          </p:stCondLst>
                                        </p:cTn>
                                        <p:tgtEl>
                                          <p:spTgt spid="31762"/>
                                        </p:tgtEl>
                                        <p:attrNameLst>
                                          <p:attrName>style.visibility</p:attrName>
                                        </p:attrNameLst>
                                      </p:cBhvr>
                                      <p:to>
                                        <p:strVal val="visible"/>
                                      </p:to>
                                    </p:set>
                                    <p:animEffect transition="in" filter="fade">
                                      <p:cBhvr>
                                        <p:cTn id="7" dur="500"/>
                                        <p:tgtEl>
                                          <p:spTgt spid="31762"/>
                                        </p:tgtEl>
                                      </p:cBhvr>
                                    </p:animEffect>
                                    <p:anim calcmode="lin" valueType="num">
                                      <p:cBhvr>
                                        <p:cTn id="8" dur="500" fill="hold"/>
                                        <p:tgtEl>
                                          <p:spTgt spid="31762"/>
                                        </p:tgtEl>
                                        <p:attrNameLst>
                                          <p:attrName>ppt_x</p:attrName>
                                        </p:attrNameLst>
                                      </p:cBhvr>
                                      <p:tavLst>
                                        <p:tav tm="0">
                                          <p:val>
                                            <p:strVal val="#ppt_x"/>
                                          </p:val>
                                        </p:tav>
                                        <p:tav tm="100000">
                                          <p:val>
                                            <p:strVal val="#ppt_x"/>
                                          </p:val>
                                        </p:tav>
                                      </p:tavLst>
                                    </p:anim>
                                    <p:anim calcmode="lin" valueType="num">
                                      <p:cBhvr>
                                        <p:cTn id="9" dur="500" fill="hold"/>
                                        <p:tgtEl>
                                          <p:spTgt spid="317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fotojop2458-4"/>
          <p:cNvPicPr>
            <a:picLocks noGrp="1" noChangeAspect="1" noChangeArrowheads="1"/>
          </p:cNvPicPr>
          <p:nvPr>
            <p:ph sz="half" idx="1"/>
          </p:nvPr>
        </p:nvPicPr>
        <p:blipFill>
          <a:blip r:embed="rId2" cstate="print">
            <a:extLst>
              <a:ext uri="{28A0092B-C50C-407E-A947-70E740481C1C}">
                <a14:useLocalDpi xmlns:a14="http://schemas.microsoft.com/office/drawing/2010/main" xmlns="" val="0"/>
              </a:ext>
            </a:extLst>
          </a:blip>
          <a:srcRect/>
          <a:stretch>
            <a:fillRect/>
          </a:stretch>
        </p:blipFill>
        <p:spPr>
          <a:xfrm>
            <a:off x="-228600" y="-55563"/>
            <a:ext cx="9372600" cy="6913563"/>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41992" name="Rectangle 8"/>
          <p:cNvSpPr>
            <a:spLocks noGrp="1" noChangeArrowheads="1"/>
          </p:cNvSpPr>
          <p:nvPr>
            <p:ph type="title"/>
          </p:nvPr>
        </p:nvSpPr>
        <p:spPr>
          <a:xfrm>
            <a:off x="304800" y="5867400"/>
            <a:ext cx="7391400" cy="609600"/>
          </a:xfrm>
          <a:gradFill rotWithShape="1">
            <a:gsLst>
              <a:gs pos="0">
                <a:srgbClr val="969696">
                  <a:gamma/>
                  <a:shade val="46275"/>
                  <a:invGamma/>
                </a:srgbClr>
              </a:gs>
              <a:gs pos="50000">
                <a:srgbClr val="969696"/>
              </a:gs>
              <a:gs pos="100000">
                <a:srgbClr val="969696">
                  <a:gamma/>
                  <a:shade val="46275"/>
                  <a:invGamma/>
                </a:srgbClr>
              </a:gs>
            </a:gsLst>
            <a:lin ang="5400000" scaled="1"/>
          </a:gradFill>
        </p:spPr>
        <p:txBody>
          <a:bodyPr/>
          <a:lstStyle/>
          <a:p>
            <a:pPr eaLnBrk="1" hangingPunct="1">
              <a:defRPr/>
            </a:pPr>
            <a:r>
              <a:rPr lang="ru-RU" sz="2800" b="1" smtClean="0">
                <a:effectLst>
                  <a:outerShdw blurRad="38100" dist="38100" dir="2700000" algn="tl">
                    <a:srgbClr val="000000"/>
                  </a:outerShdw>
                </a:effectLst>
              </a:rPr>
              <a:t>Алкоголь в любых дозах ведет к</a:t>
            </a:r>
            <a:r>
              <a:rPr lang="ru-RU" sz="2800" b="1" smtClean="0"/>
              <a:t> </a:t>
            </a:r>
            <a:r>
              <a:rPr lang="ru-RU" sz="2800" b="1" smtClean="0">
                <a:effectLst>
                  <a:outerShdw blurRad="38100" dist="38100" dir="2700000" algn="tl">
                    <a:srgbClr val="000000"/>
                  </a:outerShdw>
                </a:effectLst>
              </a:rPr>
              <a:t>деградации</a:t>
            </a:r>
          </a:p>
        </p:txBody>
      </p:sp>
      <p:pic>
        <p:nvPicPr>
          <p:cNvPr id="36868" name="Picture 16" descr="_beer"/>
          <p:cNvPicPr>
            <a:picLocks noGrp="1" noChangeAspect="1" noChangeArrowheads="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a:xfrm>
            <a:off x="11113" y="0"/>
            <a:ext cx="1597025" cy="16764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1668613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after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wipe(down)">
                                      <p:cBhvr>
                                        <p:cTn id="7" dur="290">
                                          <p:stCondLst>
                                            <p:cond delay="0"/>
                                          </p:stCondLst>
                                        </p:cTn>
                                        <p:tgtEl>
                                          <p:spTgt spid="41988"/>
                                        </p:tgtEl>
                                      </p:cBhvr>
                                    </p:animEffect>
                                    <p:anim calcmode="lin" valueType="num">
                                      <p:cBhvr>
                                        <p:cTn id="8" dur="911" tmFilter="0,0; 0.14,0.36; 0.43,0.73; 0.71,0.91; 1.0,1.0">
                                          <p:stCondLst>
                                            <p:cond delay="0"/>
                                          </p:stCondLst>
                                        </p:cTn>
                                        <p:tgtEl>
                                          <p:spTgt spid="41988"/>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41988"/>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41988"/>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41988"/>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41988"/>
                                        </p:tgtEl>
                                        <p:attrNameLst>
                                          <p:attrName>ppt_y</p:attrName>
                                        </p:attrNameLst>
                                      </p:cBhvr>
                                      <p:tavLst>
                                        <p:tav tm="0" fmla="#ppt_y-sin(pi*$)/81">
                                          <p:val>
                                            <p:fltVal val="0"/>
                                          </p:val>
                                        </p:tav>
                                        <p:tav tm="100000">
                                          <p:val>
                                            <p:fltVal val="1"/>
                                          </p:val>
                                        </p:tav>
                                      </p:tavLst>
                                    </p:anim>
                                    <p:animScale>
                                      <p:cBhvr>
                                        <p:cTn id="13" dur="13">
                                          <p:stCondLst>
                                            <p:cond delay="325"/>
                                          </p:stCondLst>
                                        </p:cTn>
                                        <p:tgtEl>
                                          <p:spTgt spid="41988"/>
                                        </p:tgtEl>
                                      </p:cBhvr>
                                      <p:to x="100000" y="60000"/>
                                    </p:animScale>
                                    <p:animScale>
                                      <p:cBhvr>
                                        <p:cTn id="14" dur="83" decel="50000">
                                          <p:stCondLst>
                                            <p:cond delay="338"/>
                                          </p:stCondLst>
                                        </p:cTn>
                                        <p:tgtEl>
                                          <p:spTgt spid="41988"/>
                                        </p:tgtEl>
                                      </p:cBhvr>
                                      <p:to x="100000" y="100000"/>
                                    </p:animScale>
                                    <p:animScale>
                                      <p:cBhvr>
                                        <p:cTn id="15" dur="13">
                                          <p:stCondLst>
                                            <p:cond delay="656"/>
                                          </p:stCondLst>
                                        </p:cTn>
                                        <p:tgtEl>
                                          <p:spTgt spid="41988"/>
                                        </p:tgtEl>
                                      </p:cBhvr>
                                      <p:to x="100000" y="80000"/>
                                    </p:animScale>
                                    <p:animScale>
                                      <p:cBhvr>
                                        <p:cTn id="16" dur="83" decel="50000">
                                          <p:stCondLst>
                                            <p:cond delay="669"/>
                                          </p:stCondLst>
                                        </p:cTn>
                                        <p:tgtEl>
                                          <p:spTgt spid="41988"/>
                                        </p:tgtEl>
                                      </p:cBhvr>
                                      <p:to x="100000" y="100000"/>
                                    </p:animScale>
                                    <p:animScale>
                                      <p:cBhvr>
                                        <p:cTn id="17" dur="13">
                                          <p:stCondLst>
                                            <p:cond delay="821"/>
                                          </p:stCondLst>
                                        </p:cTn>
                                        <p:tgtEl>
                                          <p:spTgt spid="41988"/>
                                        </p:tgtEl>
                                      </p:cBhvr>
                                      <p:to x="100000" y="90000"/>
                                    </p:animScale>
                                    <p:animScale>
                                      <p:cBhvr>
                                        <p:cTn id="18" dur="83" decel="50000">
                                          <p:stCondLst>
                                            <p:cond delay="834"/>
                                          </p:stCondLst>
                                        </p:cTn>
                                        <p:tgtEl>
                                          <p:spTgt spid="41988"/>
                                        </p:tgtEl>
                                      </p:cBhvr>
                                      <p:to x="100000" y="100000"/>
                                    </p:animScale>
                                    <p:animScale>
                                      <p:cBhvr>
                                        <p:cTn id="19" dur="13">
                                          <p:stCondLst>
                                            <p:cond delay="904"/>
                                          </p:stCondLst>
                                        </p:cTn>
                                        <p:tgtEl>
                                          <p:spTgt spid="41988"/>
                                        </p:tgtEl>
                                      </p:cBhvr>
                                      <p:to x="100000" y="95000"/>
                                    </p:animScale>
                                    <p:animScale>
                                      <p:cBhvr>
                                        <p:cTn id="20" dur="83" decel="50000">
                                          <p:stCondLst>
                                            <p:cond delay="917"/>
                                          </p:stCondLst>
                                        </p:cTn>
                                        <p:tgtEl>
                                          <p:spTgt spid="4198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5"/>
          <p:cNvSpPr>
            <a:spLocks noGrp="1" noChangeArrowheads="1"/>
          </p:cNvSpPr>
          <p:nvPr>
            <p:ph type="title"/>
          </p:nvPr>
        </p:nvSpPr>
        <p:spPr>
          <a:xfrm>
            <a:off x="838200" y="2286000"/>
            <a:ext cx="7924800" cy="3810000"/>
          </a:xfrm>
        </p:spPr>
        <p:txBody>
          <a:bodyPr/>
          <a:lstStyle/>
          <a:p>
            <a:pPr eaLnBrk="1" hangingPunct="1"/>
            <a:r>
              <a:rPr lang="ru-RU" sz="3600" b="1" smtClean="0"/>
              <a:t>Пиво</a:t>
            </a:r>
            <a:r>
              <a:rPr lang="ru-RU" sz="3600" smtClean="0"/>
              <a:t> – это ценный пищевой продукт</a:t>
            </a:r>
            <a:r>
              <a:rPr lang="ru-RU" sz="3200" smtClean="0"/>
              <a:t/>
            </a:r>
            <a:br>
              <a:rPr lang="ru-RU" sz="3200" smtClean="0"/>
            </a:br>
            <a:r>
              <a:rPr lang="ru-RU" sz="3600" b="1" smtClean="0"/>
              <a:t>Пиво</a:t>
            </a:r>
            <a:r>
              <a:rPr lang="ru-RU" sz="3600" smtClean="0"/>
              <a:t> -  это необходимый для нашего       здоровья напиток</a:t>
            </a:r>
            <a:br>
              <a:rPr lang="ru-RU" sz="3600" smtClean="0"/>
            </a:br>
            <a:r>
              <a:rPr lang="ru-RU" sz="3600" b="1" smtClean="0"/>
              <a:t>Пиво -  </a:t>
            </a:r>
            <a:r>
              <a:rPr lang="ru-RU" sz="3600" smtClean="0"/>
              <a:t>модный  стиль жизни</a:t>
            </a:r>
            <a:br>
              <a:rPr lang="ru-RU" sz="3600" smtClean="0"/>
            </a:br>
            <a:r>
              <a:rPr lang="ru-RU" sz="3600" b="1" smtClean="0"/>
              <a:t>Пиво </a:t>
            </a:r>
            <a:r>
              <a:rPr lang="ru-RU" sz="3600" smtClean="0"/>
              <a:t>-  уверенность в завтрашнем дне</a:t>
            </a:r>
            <a:br>
              <a:rPr lang="ru-RU" sz="3600" smtClean="0"/>
            </a:br>
            <a:r>
              <a:rPr lang="ru-RU" sz="3600" b="1" smtClean="0"/>
              <a:t>Пиво - …</a:t>
            </a:r>
            <a:r>
              <a:rPr lang="ru-RU" sz="2000" smtClean="0"/>
              <a:t> </a:t>
            </a:r>
          </a:p>
        </p:txBody>
      </p:sp>
      <p:pic>
        <p:nvPicPr>
          <p:cNvPr id="79876" name="Picture 4" descr="s_ful"/>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0" y="0"/>
            <a:ext cx="9448800" cy="208915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8656394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4000"/>
                                  </p:stCondLst>
                                  <p:childTnLst>
                                    <p:set>
                                      <p:cBhvr>
                                        <p:cTn id="6" dur="1" fill="hold">
                                          <p:stCondLst>
                                            <p:cond delay="0"/>
                                          </p:stCondLst>
                                        </p:cTn>
                                        <p:tgtEl>
                                          <p:spTgt spid="79876"/>
                                        </p:tgtEl>
                                        <p:attrNameLst>
                                          <p:attrName>style.visibility</p:attrName>
                                        </p:attrNameLst>
                                      </p:cBhvr>
                                      <p:to>
                                        <p:strVal val="visible"/>
                                      </p:to>
                                    </p:set>
                                    <p:animEffect transition="in" filter="blinds(horizontal)">
                                      <p:cBhvr>
                                        <p:cTn id="7" dur="30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idx="1"/>
          </p:nvPr>
        </p:nvSpPr>
        <p:spPr/>
        <p:txBody>
          <a:bodyPr/>
          <a:lstStyle/>
          <a:p>
            <a:pPr eaLnBrk="1" hangingPunct="1"/>
            <a:endParaRPr lang="ru-RU" smtClean="0"/>
          </a:p>
        </p:txBody>
      </p:sp>
      <p:pic>
        <p:nvPicPr>
          <p:cNvPr id="38915" name="Picture 4" descr="22473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107950"/>
            <a:ext cx="8534400" cy="5530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0034" name="Rectangle 2"/>
          <p:cNvSpPr>
            <a:spLocks noGrp="1" noChangeArrowheads="1"/>
          </p:cNvSpPr>
          <p:nvPr>
            <p:ph type="title"/>
          </p:nvPr>
        </p:nvSpPr>
        <p:spPr>
          <a:xfrm>
            <a:off x="228600" y="5791200"/>
            <a:ext cx="8686800" cy="609600"/>
          </a:xfrm>
          <a:solidFill>
            <a:srgbClr val="CCECFF"/>
          </a:solidFill>
          <a:ln>
            <a:solidFill>
              <a:srgbClr val="000080"/>
            </a:solidFill>
            <a:miter lim="800000"/>
            <a:headEnd/>
            <a:tailEnd/>
          </a:ln>
        </p:spPr>
        <p:txBody>
          <a:bodyPr>
            <a:normAutofit fontScale="90000"/>
          </a:bodyPr>
          <a:lstStyle/>
          <a:p>
            <a:pPr algn="ctr" eaLnBrk="1" hangingPunct="1">
              <a:defRPr/>
            </a:pPr>
            <a:r>
              <a:rPr lang="ru-RU" sz="3600" b="1" smtClean="0">
                <a:solidFill>
                  <a:srgbClr val="C90707"/>
                </a:solidFill>
                <a:effectLst>
                  <a:outerShdw blurRad="38100" dist="38100" dir="2700000" algn="tl">
                    <a:srgbClr val="000000"/>
                  </a:outerShdw>
                </a:effectLst>
              </a:rPr>
              <a:t>Только трезвая</a:t>
            </a:r>
            <a:r>
              <a:rPr lang="ru-RU" sz="3600" b="1" smtClean="0">
                <a:solidFill>
                  <a:srgbClr val="C90707"/>
                </a:solidFill>
              </a:rPr>
              <a:t> </a:t>
            </a:r>
            <a:r>
              <a:rPr lang="ru-RU" sz="3600" b="1" smtClean="0">
                <a:solidFill>
                  <a:srgbClr val="C90707"/>
                </a:solidFill>
                <a:effectLst>
                  <a:outerShdw blurRad="38100" dist="38100" dir="2700000" algn="tl">
                    <a:srgbClr val="000000"/>
                  </a:outerShdw>
                </a:effectLst>
              </a:rPr>
              <a:t>Россия</a:t>
            </a:r>
            <a:r>
              <a:rPr lang="ru-RU" sz="3600" b="1" smtClean="0">
                <a:solidFill>
                  <a:srgbClr val="C90707"/>
                </a:solidFill>
              </a:rPr>
              <a:t> </a:t>
            </a:r>
            <a:r>
              <a:rPr lang="ru-RU" sz="3600" b="1" smtClean="0">
                <a:solidFill>
                  <a:srgbClr val="C90707"/>
                </a:solidFill>
                <a:effectLst>
                  <a:outerShdw blurRad="38100" dist="38100" dir="2700000" algn="tl">
                    <a:srgbClr val="000000"/>
                  </a:outerShdw>
                </a:effectLst>
              </a:rPr>
              <a:t>станет Великой!</a:t>
            </a:r>
          </a:p>
        </p:txBody>
      </p:sp>
    </p:spTree>
    <p:extLst>
      <p:ext uri="{BB962C8B-B14F-4D97-AF65-F5344CB8AC3E}">
        <p14:creationId xmlns:p14="http://schemas.microsoft.com/office/powerpoint/2010/main" xmlns="" val="23243554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9938" name="Picture 2" descr="picture"/>
          <p:cNvPicPr preferRelativeResize="0">
            <a:picLocks noGrp="1" noChangeArrowheads="1"/>
          </p:cNvPicPr>
          <p:nvPr>
            <p:ph idx="1"/>
          </p:nvPr>
        </p:nvPicPr>
        <p:blipFill>
          <a:blip r:embed="rId3" cstate="print">
            <a:extLst>
              <a:ext uri="{28A0092B-C50C-407E-A947-70E740481C1C}">
                <a14:useLocalDpi xmlns:a14="http://schemas.microsoft.com/office/drawing/2010/main" xmlns="" val="0"/>
              </a:ext>
            </a:extLst>
          </a:blip>
          <a:srcRect/>
          <a:stretch>
            <a:fillRect/>
          </a:stretch>
        </p:blipFill>
        <p:spPr>
          <a:xfrm>
            <a:off x="0" y="0"/>
            <a:ext cx="8964613" cy="6308725"/>
          </a:xfrm>
          <a:solidFill>
            <a:srgbClr val="FFFFFF"/>
          </a:solidFill>
          <a:ln>
            <a:solidFill>
              <a:srgbClr val="000000"/>
            </a:solidFill>
            <a:round/>
            <a:headEnd/>
            <a:tailEnd/>
          </a:ln>
          <a:extLs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3028304342"/>
      </p:ext>
    </p:extLst>
  </p:cSld>
  <p:clrMapOvr>
    <a:masterClrMapping/>
  </p:clrMapOvr>
  <p:transition>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62" name="Picture 2" descr="picture"/>
          <p:cNvPicPr preferRelativeResize="0">
            <a:picLocks noGrp="1" noChangeArrowheads="1"/>
          </p:cNvPicPr>
          <p:nvPr>
            <p:ph/>
          </p:nvPr>
        </p:nvPicPr>
        <p:blipFill>
          <a:blip r:embed="rId3" cstate="print">
            <a:extLst>
              <a:ext uri="{28A0092B-C50C-407E-A947-70E740481C1C}">
                <a14:useLocalDpi xmlns:a14="http://schemas.microsoft.com/office/drawing/2010/main" xmlns="" val="0"/>
              </a:ext>
            </a:extLst>
          </a:blip>
          <a:srcRect/>
          <a:stretch>
            <a:fillRect/>
          </a:stretch>
        </p:blipFill>
        <p:spPr>
          <a:xfrm>
            <a:off x="0" y="0"/>
            <a:ext cx="9144000" cy="6524625"/>
          </a:xfrm>
          <a:solidFill>
            <a:srgbClr val="FFFFFF"/>
          </a:solidFill>
          <a:ln>
            <a:solidFill>
              <a:srgbClr val="000000"/>
            </a:solidFill>
            <a:round/>
            <a:headEnd/>
            <a:tailEnd/>
          </a:ln>
          <a:extLs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614660717"/>
      </p:ext>
    </p:extLst>
  </p:cSld>
  <p:clrMapOvr>
    <a:masterClrMapping/>
  </p:clrMapOvr>
  <p:transition>
    <p:cover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762000" y="4114800"/>
            <a:ext cx="7696200" cy="990600"/>
          </a:xfrm>
        </p:spPr>
        <p:txBody>
          <a:bodyPr/>
          <a:lstStyle/>
          <a:p>
            <a:pPr algn="ctr" eaLnBrk="1" hangingPunct="1">
              <a:defRPr/>
            </a:pPr>
            <a:r>
              <a:rPr lang="ru-RU" b="1" smtClean="0">
                <a:solidFill>
                  <a:schemeClr val="bg2"/>
                </a:solidFill>
                <a:effectLst>
                  <a:outerShdw blurRad="38100" dist="38100" dir="2700000" algn="tl">
                    <a:srgbClr val="000000"/>
                  </a:outerShdw>
                </a:effectLst>
                <a:latin typeface="Arial Black" pitchFamily="34" charset="0"/>
              </a:rPr>
              <a:t>Спасибо за внимание!</a:t>
            </a:r>
          </a:p>
        </p:txBody>
      </p:sp>
      <p:graphicFrame>
        <p:nvGraphicFramePr>
          <p:cNvPr id="41987" name="Object 3"/>
          <p:cNvGraphicFramePr>
            <a:graphicFrameLocks noGrp="1" noChangeAspect="1"/>
          </p:cNvGraphicFramePr>
          <p:nvPr>
            <p:ph idx="1"/>
          </p:nvPr>
        </p:nvGraphicFramePr>
        <p:xfrm>
          <a:off x="611188" y="762000"/>
          <a:ext cx="2505075" cy="3124200"/>
        </p:xfrm>
        <a:graphic>
          <a:graphicData uri="http://schemas.openxmlformats.org/presentationml/2006/ole">
            <p:oleObj spid="_x0000_s2055" name="Точечный рисунок" r:id="rId3" imgW="6819048" imgH="5609524" progId="PBrush">
              <p:embed/>
            </p:oleObj>
          </a:graphicData>
        </a:graphic>
      </p:graphicFrame>
      <p:pic>
        <p:nvPicPr>
          <p:cNvPr id="41988" name="Picture 4" descr="File000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62600" y="1447800"/>
            <a:ext cx="2819400" cy="2132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9570521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WordArt 4"/>
          <p:cNvSpPr>
            <a:spLocks noChangeArrowheads="1" noChangeShapeType="1" noTextEdit="1"/>
          </p:cNvSpPr>
          <p:nvPr/>
        </p:nvSpPr>
        <p:spPr bwMode="auto">
          <a:xfrm>
            <a:off x="609600" y="609600"/>
            <a:ext cx="8229600" cy="4267200"/>
          </a:xfrm>
          <a:prstGeom prst="rect">
            <a:avLst/>
          </a:prstGeom>
        </p:spPr>
        <p:txBody>
          <a:bodyPr wrap="none" fromWordArt="1">
            <a:prstTxWarp prst="textDeflate">
              <a:avLst>
                <a:gd name="adj" fmla="val 26227"/>
              </a:avLst>
            </a:prstTxWarp>
          </a:bodyPr>
          <a:lstStyle/>
          <a:p>
            <a:pPr algn="ctr">
              <a:defRPr/>
            </a:pPr>
            <a:r>
              <a:rPr lang="ru-RU" sz="3600" kern="10" dirty="0">
                <a:ln w="9525">
                  <a:solidFill>
                    <a:srgbClr val="000000"/>
                  </a:solidFill>
                  <a:round/>
                  <a:headEnd/>
                  <a:tailEnd/>
                </a:ln>
                <a:solidFill>
                  <a:srgbClr val="C00000"/>
                </a:solidFill>
                <a:latin typeface="Impact"/>
              </a:rPr>
              <a:t> </a:t>
            </a:r>
            <a:r>
              <a:rPr lang="ru-RU" sz="3600" b="1" kern="10" dirty="0">
                <a:ln w="9525">
                  <a:solidFill>
                    <a:srgbClr val="000000"/>
                  </a:solidFill>
                  <a:round/>
                  <a:headEnd/>
                  <a:tailEnd/>
                </a:ln>
                <a:solidFill>
                  <a:srgbClr val="CC6600"/>
                </a:solidFill>
                <a:latin typeface="Bookman Old Style" pitchFamily="18" charset="0"/>
              </a:rPr>
              <a:t>Кто курит табак, </a:t>
            </a:r>
          </a:p>
          <a:p>
            <a:pPr algn="ctr">
              <a:defRPr/>
            </a:pPr>
            <a:r>
              <a:rPr lang="ru-RU" sz="3600" b="1" kern="10" dirty="0">
                <a:ln w="9525">
                  <a:solidFill>
                    <a:srgbClr val="000000"/>
                  </a:solidFill>
                  <a:round/>
                  <a:headEnd/>
                  <a:tailEnd/>
                </a:ln>
                <a:solidFill>
                  <a:srgbClr val="CC6600"/>
                </a:solidFill>
                <a:latin typeface="Bookman Old Style" pitchFamily="18" charset="0"/>
              </a:rPr>
              <a:t>тот себе враг</a:t>
            </a:r>
            <a:r>
              <a:rPr lang="ru-RU" sz="3600" b="1" kern="10" dirty="0">
                <a:ln w="9525">
                  <a:solidFill>
                    <a:srgbClr val="000000"/>
                  </a:solidFill>
                  <a:round/>
                  <a:headEnd/>
                  <a:tailEnd/>
                </a:ln>
                <a:solidFill>
                  <a:srgbClr val="CC6600"/>
                </a:solidFill>
                <a:latin typeface="Impact"/>
              </a:rPr>
              <a:t>.</a:t>
            </a:r>
          </a:p>
        </p:txBody>
      </p:sp>
      <p:sp>
        <p:nvSpPr>
          <p:cNvPr id="2051" name="Rectangle 5"/>
          <p:cNvSpPr>
            <a:spLocks noChangeArrowheads="1"/>
          </p:cNvSpPr>
          <p:nvPr/>
        </p:nvSpPr>
        <p:spPr bwMode="auto">
          <a:xfrm>
            <a:off x="228600" y="3124200"/>
            <a:ext cx="8131175" cy="3527425"/>
          </a:xfrm>
          <a:prstGeom prst="rect">
            <a:avLst/>
          </a:prstGeom>
          <a:noFill/>
          <a:ln w="9525">
            <a:noFill/>
            <a:miter lim="800000"/>
            <a:headEnd/>
            <a:tailEnd/>
          </a:ln>
        </p:spPr>
        <p:txBody>
          <a:bodyPr/>
          <a:lstStyle/>
          <a:p>
            <a:pPr marL="365125" indent="-282575" algn="ctr">
              <a:lnSpc>
                <a:spcPct val="80000"/>
              </a:lnSpc>
              <a:spcBef>
                <a:spcPct val="20000"/>
              </a:spcBef>
            </a:pPr>
            <a:endParaRPr lang="ru-RU" sz="2400"/>
          </a:p>
        </p:txBody>
      </p:sp>
      <p:grpSp>
        <p:nvGrpSpPr>
          <p:cNvPr id="2052" name="Group 6"/>
          <p:cNvGrpSpPr>
            <a:grpSpLocks/>
          </p:cNvGrpSpPr>
          <p:nvPr/>
        </p:nvGrpSpPr>
        <p:grpSpPr bwMode="auto">
          <a:xfrm>
            <a:off x="25400" y="76200"/>
            <a:ext cx="9067800" cy="6705600"/>
            <a:chOff x="168" y="176"/>
            <a:chExt cx="5408" cy="3928"/>
          </a:xfrm>
        </p:grpSpPr>
        <p:sp>
          <p:nvSpPr>
            <p:cNvPr id="2054" name="Freeform 7"/>
            <p:cNvSpPr>
              <a:spLocks/>
            </p:cNvSpPr>
            <p:nvPr/>
          </p:nvSpPr>
          <p:spPr bwMode="auto">
            <a:xfrm>
              <a:off x="448" y="192"/>
              <a:ext cx="4864" cy="1"/>
            </a:xfrm>
            <a:custGeom>
              <a:avLst/>
              <a:gdLst>
                <a:gd name="T0" fmla="*/ 0 w 4864"/>
                <a:gd name="T1" fmla="*/ 0 h 1"/>
                <a:gd name="T2" fmla="*/ 4864 w 4864"/>
                <a:gd name="T3" fmla="*/ 0 h 1"/>
                <a:gd name="T4" fmla="*/ 0 60000 65536"/>
                <a:gd name="T5" fmla="*/ 0 60000 65536"/>
                <a:gd name="T6" fmla="*/ 0 w 4864"/>
                <a:gd name="T7" fmla="*/ 0 h 1"/>
                <a:gd name="T8" fmla="*/ 4864 w 4864"/>
                <a:gd name="T9" fmla="*/ 1 h 1"/>
              </a:gdLst>
              <a:ahLst/>
              <a:cxnLst>
                <a:cxn ang="T4">
                  <a:pos x="T0" y="T1"/>
                </a:cxn>
                <a:cxn ang="T5">
                  <a:pos x="T2" y="T3"/>
                </a:cxn>
              </a:cxnLst>
              <a:rect l="T6" t="T7" r="T8" b="T9"/>
              <a:pathLst>
                <a:path w="4864" h="1">
                  <a:moveTo>
                    <a:pt x="0" y="0"/>
                  </a:moveTo>
                  <a:lnTo>
                    <a:pt x="4864" y="0"/>
                  </a:lnTo>
                </a:path>
              </a:pathLst>
            </a:custGeom>
            <a:noFill/>
            <a:ln w="76200" cmpd="tri">
              <a:solidFill>
                <a:srgbClr val="CC6600"/>
              </a:solidFill>
              <a:round/>
              <a:headEnd/>
              <a:tailEnd/>
            </a:ln>
          </p:spPr>
          <p:txBody>
            <a:bodyPr/>
            <a:lstStyle/>
            <a:p>
              <a:endParaRPr lang="ru-RU"/>
            </a:p>
          </p:txBody>
        </p:sp>
        <p:sp>
          <p:nvSpPr>
            <p:cNvPr id="2055" name="Freeform 8"/>
            <p:cNvSpPr>
              <a:spLocks/>
            </p:cNvSpPr>
            <p:nvPr/>
          </p:nvSpPr>
          <p:spPr bwMode="auto">
            <a:xfrm>
              <a:off x="472" y="4096"/>
              <a:ext cx="4848" cy="1"/>
            </a:xfrm>
            <a:custGeom>
              <a:avLst/>
              <a:gdLst>
                <a:gd name="T0" fmla="*/ 0 w 4848"/>
                <a:gd name="T1" fmla="*/ 0 h 1"/>
                <a:gd name="T2" fmla="*/ 4848 w 4848"/>
                <a:gd name="T3" fmla="*/ 0 h 1"/>
                <a:gd name="T4" fmla="*/ 0 60000 65536"/>
                <a:gd name="T5" fmla="*/ 0 60000 65536"/>
                <a:gd name="T6" fmla="*/ 0 w 4848"/>
                <a:gd name="T7" fmla="*/ 0 h 1"/>
                <a:gd name="T8" fmla="*/ 4848 w 4848"/>
                <a:gd name="T9" fmla="*/ 1 h 1"/>
              </a:gdLst>
              <a:ahLst/>
              <a:cxnLst>
                <a:cxn ang="T4">
                  <a:pos x="T0" y="T1"/>
                </a:cxn>
                <a:cxn ang="T5">
                  <a:pos x="T2" y="T3"/>
                </a:cxn>
              </a:cxnLst>
              <a:rect l="T6" t="T7" r="T8" b="T9"/>
              <a:pathLst>
                <a:path w="4848" h="1">
                  <a:moveTo>
                    <a:pt x="0" y="0"/>
                  </a:moveTo>
                  <a:lnTo>
                    <a:pt x="4848" y="0"/>
                  </a:lnTo>
                </a:path>
              </a:pathLst>
            </a:custGeom>
            <a:noFill/>
            <a:ln w="76200" cmpd="tri">
              <a:solidFill>
                <a:srgbClr val="CC6600"/>
              </a:solidFill>
              <a:round/>
              <a:headEnd/>
              <a:tailEnd/>
            </a:ln>
          </p:spPr>
          <p:txBody>
            <a:bodyPr/>
            <a:lstStyle/>
            <a:p>
              <a:endParaRPr lang="ru-RU"/>
            </a:p>
          </p:txBody>
        </p:sp>
        <p:sp>
          <p:nvSpPr>
            <p:cNvPr id="2056" name="Freeform 9"/>
            <p:cNvSpPr>
              <a:spLocks/>
            </p:cNvSpPr>
            <p:nvPr/>
          </p:nvSpPr>
          <p:spPr bwMode="auto">
            <a:xfrm>
              <a:off x="5552" y="448"/>
              <a:ext cx="1" cy="3376"/>
            </a:xfrm>
            <a:custGeom>
              <a:avLst/>
              <a:gdLst>
                <a:gd name="T0" fmla="*/ 0 w 1"/>
                <a:gd name="T1" fmla="*/ 0 h 3376"/>
                <a:gd name="T2" fmla="*/ 0 w 1"/>
                <a:gd name="T3" fmla="*/ 3376 h 3376"/>
                <a:gd name="T4" fmla="*/ 0 60000 65536"/>
                <a:gd name="T5" fmla="*/ 0 60000 65536"/>
                <a:gd name="T6" fmla="*/ 0 w 1"/>
                <a:gd name="T7" fmla="*/ 0 h 3376"/>
                <a:gd name="T8" fmla="*/ 1 w 1"/>
                <a:gd name="T9" fmla="*/ 3376 h 3376"/>
              </a:gdLst>
              <a:ahLst/>
              <a:cxnLst>
                <a:cxn ang="T4">
                  <a:pos x="T0" y="T1"/>
                </a:cxn>
                <a:cxn ang="T5">
                  <a:pos x="T2" y="T3"/>
                </a:cxn>
              </a:cxnLst>
              <a:rect l="T6" t="T7" r="T8" b="T9"/>
              <a:pathLst>
                <a:path w="1" h="3376">
                  <a:moveTo>
                    <a:pt x="0" y="0"/>
                  </a:moveTo>
                  <a:lnTo>
                    <a:pt x="0" y="3376"/>
                  </a:lnTo>
                </a:path>
              </a:pathLst>
            </a:custGeom>
            <a:noFill/>
            <a:ln w="76200" cmpd="tri">
              <a:solidFill>
                <a:srgbClr val="CC6600"/>
              </a:solidFill>
              <a:round/>
              <a:headEnd/>
              <a:tailEnd/>
            </a:ln>
          </p:spPr>
          <p:txBody>
            <a:bodyPr/>
            <a:lstStyle/>
            <a:p>
              <a:endParaRPr lang="ru-RU"/>
            </a:p>
          </p:txBody>
        </p:sp>
        <p:sp>
          <p:nvSpPr>
            <p:cNvPr id="2057" name="Freeform 10"/>
            <p:cNvSpPr>
              <a:spLocks/>
            </p:cNvSpPr>
            <p:nvPr/>
          </p:nvSpPr>
          <p:spPr bwMode="auto">
            <a:xfrm>
              <a:off x="200" y="448"/>
              <a:ext cx="16" cy="3376"/>
            </a:xfrm>
            <a:custGeom>
              <a:avLst/>
              <a:gdLst>
                <a:gd name="T0" fmla="*/ 0 w 16"/>
                <a:gd name="T1" fmla="*/ 0 h 3376"/>
                <a:gd name="T2" fmla="*/ 16 w 16"/>
                <a:gd name="T3" fmla="*/ 3376 h 3376"/>
                <a:gd name="T4" fmla="*/ 0 60000 65536"/>
                <a:gd name="T5" fmla="*/ 0 60000 65536"/>
                <a:gd name="T6" fmla="*/ 0 w 16"/>
                <a:gd name="T7" fmla="*/ 0 h 3376"/>
                <a:gd name="T8" fmla="*/ 16 w 16"/>
                <a:gd name="T9" fmla="*/ 3376 h 3376"/>
              </a:gdLst>
              <a:ahLst/>
              <a:cxnLst>
                <a:cxn ang="T4">
                  <a:pos x="T0" y="T1"/>
                </a:cxn>
                <a:cxn ang="T5">
                  <a:pos x="T2" y="T3"/>
                </a:cxn>
              </a:cxnLst>
              <a:rect l="T6" t="T7" r="T8" b="T9"/>
              <a:pathLst>
                <a:path w="16" h="3376">
                  <a:moveTo>
                    <a:pt x="0" y="0"/>
                  </a:moveTo>
                  <a:lnTo>
                    <a:pt x="16" y="3376"/>
                  </a:lnTo>
                </a:path>
              </a:pathLst>
            </a:custGeom>
            <a:noFill/>
            <a:ln w="76200" cmpd="tri">
              <a:solidFill>
                <a:srgbClr val="CC6600"/>
              </a:solidFill>
              <a:round/>
              <a:headEnd/>
              <a:tailEnd/>
            </a:ln>
          </p:spPr>
          <p:txBody>
            <a:bodyPr/>
            <a:lstStyle/>
            <a:p>
              <a:endParaRPr lang="ru-RU"/>
            </a:p>
          </p:txBody>
        </p:sp>
        <p:sp>
          <p:nvSpPr>
            <p:cNvPr id="2058" name="Freeform 11"/>
            <p:cNvSpPr>
              <a:spLocks/>
            </p:cNvSpPr>
            <p:nvPr/>
          </p:nvSpPr>
          <p:spPr bwMode="auto">
            <a:xfrm>
              <a:off x="200" y="3816"/>
              <a:ext cx="272" cy="288"/>
            </a:xfrm>
            <a:custGeom>
              <a:avLst/>
              <a:gdLst>
                <a:gd name="T0" fmla="*/ 0 w 272"/>
                <a:gd name="T1" fmla="*/ 0 h 288"/>
                <a:gd name="T2" fmla="*/ 208 w 272"/>
                <a:gd name="T3" fmla="*/ 80 h 288"/>
                <a:gd name="T4" fmla="*/ 272 w 272"/>
                <a:gd name="T5" fmla="*/ 288 h 288"/>
                <a:gd name="T6" fmla="*/ 0 60000 65536"/>
                <a:gd name="T7" fmla="*/ 0 60000 65536"/>
                <a:gd name="T8" fmla="*/ 0 60000 65536"/>
                <a:gd name="T9" fmla="*/ 0 w 272"/>
                <a:gd name="T10" fmla="*/ 0 h 288"/>
                <a:gd name="T11" fmla="*/ 272 w 272"/>
                <a:gd name="T12" fmla="*/ 288 h 288"/>
              </a:gdLst>
              <a:ahLst/>
              <a:cxnLst>
                <a:cxn ang="T6">
                  <a:pos x="T0" y="T1"/>
                </a:cxn>
                <a:cxn ang="T7">
                  <a:pos x="T2" y="T3"/>
                </a:cxn>
                <a:cxn ang="T8">
                  <a:pos x="T4" y="T5"/>
                </a:cxn>
              </a:cxnLst>
              <a:rect l="T9" t="T10" r="T11" b="T12"/>
              <a:pathLst>
                <a:path w="272" h="288">
                  <a:moveTo>
                    <a:pt x="0" y="0"/>
                  </a:moveTo>
                  <a:cubicBezTo>
                    <a:pt x="81" y="16"/>
                    <a:pt x="163" y="32"/>
                    <a:pt x="208" y="80"/>
                  </a:cubicBezTo>
                  <a:cubicBezTo>
                    <a:pt x="253" y="128"/>
                    <a:pt x="262" y="208"/>
                    <a:pt x="272" y="288"/>
                  </a:cubicBezTo>
                </a:path>
              </a:pathLst>
            </a:custGeom>
            <a:noFill/>
            <a:ln w="76200">
              <a:solidFill>
                <a:srgbClr val="CC6600"/>
              </a:solidFill>
              <a:round/>
              <a:headEnd/>
              <a:tailEnd/>
            </a:ln>
          </p:spPr>
          <p:txBody>
            <a:bodyPr/>
            <a:lstStyle/>
            <a:p>
              <a:endParaRPr lang="ru-RU"/>
            </a:p>
          </p:txBody>
        </p:sp>
        <p:sp>
          <p:nvSpPr>
            <p:cNvPr id="2059" name="Freeform 12"/>
            <p:cNvSpPr>
              <a:spLocks/>
            </p:cNvSpPr>
            <p:nvPr/>
          </p:nvSpPr>
          <p:spPr bwMode="auto">
            <a:xfrm flipH="1">
              <a:off x="5304" y="3808"/>
              <a:ext cx="272" cy="288"/>
            </a:xfrm>
            <a:custGeom>
              <a:avLst/>
              <a:gdLst>
                <a:gd name="T0" fmla="*/ 0 w 272"/>
                <a:gd name="T1" fmla="*/ 0 h 288"/>
                <a:gd name="T2" fmla="*/ 208 w 272"/>
                <a:gd name="T3" fmla="*/ 80 h 288"/>
                <a:gd name="T4" fmla="*/ 272 w 272"/>
                <a:gd name="T5" fmla="*/ 288 h 288"/>
                <a:gd name="T6" fmla="*/ 0 60000 65536"/>
                <a:gd name="T7" fmla="*/ 0 60000 65536"/>
                <a:gd name="T8" fmla="*/ 0 60000 65536"/>
                <a:gd name="T9" fmla="*/ 0 w 272"/>
                <a:gd name="T10" fmla="*/ 0 h 288"/>
                <a:gd name="T11" fmla="*/ 272 w 272"/>
                <a:gd name="T12" fmla="*/ 288 h 288"/>
              </a:gdLst>
              <a:ahLst/>
              <a:cxnLst>
                <a:cxn ang="T6">
                  <a:pos x="T0" y="T1"/>
                </a:cxn>
                <a:cxn ang="T7">
                  <a:pos x="T2" y="T3"/>
                </a:cxn>
                <a:cxn ang="T8">
                  <a:pos x="T4" y="T5"/>
                </a:cxn>
              </a:cxnLst>
              <a:rect l="T9" t="T10" r="T11" b="T12"/>
              <a:pathLst>
                <a:path w="272" h="288">
                  <a:moveTo>
                    <a:pt x="0" y="0"/>
                  </a:moveTo>
                  <a:cubicBezTo>
                    <a:pt x="81" y="16"/>
                    <a:pt x="163" y="32"/>
                    <a:pt x="208" y="80"/>
                  </a:cubicBezTo>
                  <a:cubicBezTo>
                    <a:pt x="253" y="128"/>
                    <a:pt x="262" y="208"/>
                    <a:pt x="272" y="288"/>
                  </a:cubicBezTo>
                </a:path>
              </a:pathLst>
            </a:custGeom>
            <a:noFill/>
            <a:ln w="76200">
              <a:solidFill>
                <a:srgbClr val="CC6600"/>
              </a:solidFill>
              <a:round/>
              <a:headEnd/>
              <a:tailEnd/>
            </a:ln>
          </p:spPr>
          <p:txBody>
            <a:bodyPr/>
            <a:lstStyle/>
            <a:p>
              <a:endParaRPr lang="ru-RU"/>
            </a:p>
          </p:txBody>
        </p:sp>
        <p:sp>
          <p:nvSpPr>
            <p:cNvPr id="2060" name="Freeform 13"/>
            <p:cNvSpPr>
              <a:spLocks/>
            </p:cNvSpPr>
            <p:nvPr/>
          </p:nvSpPr>
          <p:spPr bwMode="auto">
            <a:xfrm rot="16200000" flipH="1">
              <a:off x="5296" y="168"/>
              <a:ext cx="272" cy="288"/>
            </a:xfrm>
            <a:custGeom>
              <a:avLst/>
              <a:gdLst>
                <a:gd name="T0" fmla="*/ 0 w 272"/>
                <a:gd name="T1" fmla="*/ 0 h 288"/>
                <a:gd name="T2" fmla="*/ 208 w 272"/>
                <a:gd name="T3" fmla="*/ 80 h 288"/>
                <a:gd name="T4" fmla="*/ 272 w 272"/>
                <a:gd name="T5" fmla="*/ 288 h 288"/>
                <a:gd name="T6" fmla="*/ 0 60000 65536"/>
                <a:gd name="T7" fmla="*/ 0 60000 65536"/>
                <a:gd name="T8" fmla="*/ 0 60000 65536"/>
                <a:gd name="T9" fmla="*/ 0 w 272"/>
                <a:gd name="T10" fmla="*/ 0 h 288"/>
                <a:gd name="T11" fmla="*/ 272 w 272"/>
                <a:gd name="T12" fmla="*/ 288 h 288"/>
              </a:gdLst>
              <a:ahLst/>
              <a:cxnLst>
                <a:cxn ang="T6">
                  <a:pos x="T0" y="T1"/>
                </a:cxn>
                <a:cxn ang="T7">
                  <a:pos x="T2" y="T3"/>
                </a:cxn>
                <a:cxn ang="T8">
                  <a:pos x="T4" y="T5"/>
                </a:cxn>
              </a:cxnLst>
              <a:rect l="T9" t="T10" r="T11" b="T12"/>
              <a:pathLst>
                <a:path w="272" h="288">
                  <a:moveTo>
                    <a:pt x="0" y="0"/>
                  </a:moveTo>
                  <a:cubicBezTo>
                    <a:pt x="81" y="16"/>
                    <a:pt x="163" y="32"/>
                    <a:pt x="208" y="80"/>
                  </a:cubicBezTo>
                  <a:cubicBezTo>
                    <a:pt x="253" y="128"/>
                    <a:pt x="262" y="208"/>
                    <a:pt x="272" y="288"/>
                  </a:cubicBezTo>
                </a:path>
              </a:pathLst>
            </a:custGeom>
            <a:noFill/>
            <a:ln w="76200">
              <a:solidFill>
                <a:srgbClr val="CC6600"/>
              </a:solidFill>
              <a:round/>
              <a:headEnd/>
              <a:tailEnd/>
            </a:ln>
          </p:spPr>
          <p:txBody>
            <a:bodyPr/>
            <a:lstStyle/>
            <a:p>
              <a:endParaRPr lang="ru-RU"/>
            </a:p>
          </p:txBody>
        </p:sp>
        <p:sp>
          <p:nvSpPr>
            <p:cNvPr id="2061" name="Freeform 14"/>
            <p:cNvSpPr>
              <a:spLocks/>
            </p:cNvSpPr>
            <p:nvPr/>
          </p:nvSpPr>
          <p:spPr bwMode="auto">
            <a:xfrm rot="5400000">
              <a:off x="176" y="168"/>
              <a:ext cx="272" cy="288"/>
            </a:xfrm>
            <a:custGeom>
              <a:avLst/>
              <a:gdLst>
                <a:gd name="T0" fmla="*/ 0 w 272"/>
                <a:gd name="T1" fmla="*/ 0 h 288"/>
                <a:gd name="T2" fmla="*/ 208 w 272"/>
                <a:gd name="T3" fmla="*/ 80 h 288"/>
                <a:gd name="T4" fmla="*/ 272 w 272"/>
                <a:gd name="T5" fmla="*/ 288 h 288"/>
                <a:gd name="T6" fmla="*/ 0 60000 65536"/>
                <a:gd name="T7" fmla="*/ 0 60000 65536"/>
                <a:gd name="T8" fmla="*/ 0 60000 65536"/>
                <a:gd name="T9" fmla="*/ 0 w 272"/>
                <a:gd name="T10" fmla="*/ 0 h 288"/>
                <a:gd name="T11" fmla="*/ 272 w 272"/>
                <a:gd name="T12" fmla="*/ 288 h 288"/>
              </a:gdLst>
              <a:ahLst/>
              <a:cxnLst>
                <a:cxn ang="T6">
                  <a:pos x="T0" y="T1"/>
                </a:cxn>
                <a:cxn ang="T7">
                  <a:pos x="T2" y="T3"/>
                </a:cxn>
                <a:cxn ang="T8">
                  <a:pos x="T4" y="T5"/>
                </a:cxn>
              </a:cxnLst>
              <a:rect l="T9" t="T10" r="T11" b="T12"/>
              <a:pathLst>
                <a:path w="272" h="288">
                  <a:moveTo>
                    <a:pt x="0" y="0"/>
                  </a:moveTo>
                  <a:cubicBezTo>
                    <a:pt x="81" y="16"/>
                    <a:pt x="163" y="32"/>
                    <a:pt x="208" y="80"/>
                  </a:cubicBezTo>
                  <a:cubicBezTo>
                    <a:pt x="253" y="128"/>
                    <a:pt x="262" y="208"/>
                    <a:pt x="272" y="288"/>
                  </a:cubicBezTo>
                </a:path>
              </a:pathLst>
            </a:custGeom>
            <a:noFill/>
            <a:ln w="76200">
              <a:solidFill>
                <a:srgbClr val="CC6600"/>
              </a:solidFill>
              <a:round/>
              <a:headEnd/>
              <a:tailEnd/>
            </a:ln>
          </p:spPr>
          <p:txBody>
            <a:bodyPr/>
            <a:lstStyle/>
            <a:p>
              <a:endParaRPr lang="ru-RU"/>
            </a:p>
          </p:txBody>
        </p:sp>
      </p:grpSp>
    </p:spTree>
    <p:extLst>
      <p:ext uri="{BB962C8B-B14F-4D97-AF65-F5344CB8AC3E}">
        <p14:creationId xmlns:p14="http://schemas.microsoft.com/office/powerpoint/2010/main" xmlns="" val="659154532"/>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074" name="Заголовок 1"/>
          <p:cNvSpPr>
            <a:spLocks noGrp="1"/>
          </p:cNvSpPr>
          <p:nvPr>
            <p:ph type="title"/>
          </p:nvPr>
        </p:nvSpPr>
        <p:spPr>
          <a:xfrm>
            <a:off x="838200" y="304800"/>
            <a:ext cx="7467600" cy="5791200"/>
          </a:xfrm>
        </p:spPr>
        <p:txBody>
          <a:bodyPr/>
          <a:lstStyle/>
          <a:p>
            <a:pPr algn="r"/>
            <a:r>
              <a:rPr lang="ru-RU" sz="3600" b="1" i="1" dirty="0" smtClean="0">
                <a:solidFill>
                  <a:srgbClr val="993300"/>
                </a:solidFill>
                <a:latin typeface="Bookman Old Style" pitchFamily="18" charset="0"/>
              </a:rPr>
              <a:t>Всякий курящий должен знать  и помнить, что он отравляет не только себя, но и других.</a:t>
            </a:r>
            <a:br>
              <a:rPr lang="ru-RU" sz="3600" b="1" i="1" dirty="0" smtClean="0">
                <a:solidFill>
                  <a:srgbClr val="993300"/>
                </a:solidFill>
                <a:latin typeface="Bookman Old Style" pitchFamily="18" charset="0"/>
              </a:rPr>
            </a:br>
            <a:r>
              <a:rPr lang="ru-RU" sz="3600" b="1" i="1" dirty="0" smtClean="0">
                <a:solidFill>
                  <a:srgbClr val="993300"/>
                </a:solidFill>
                <a:latin typeface="Bookman Old Style" pitchFamily="18" charset="0"/>
              </a:rPr>
              <a:t> </a:t>
            </a:r>
            <a:br>
              <a:rPr lang="ru-RU" sz="3600" b="1" i="1" dirty="0" smtClean="0">
                <a:solidFill>
                  <a:srgbClr val="993300"/>
                </a:solidFill>
                <a:latin typeface="Bookman Old Style" pitchFamily="18" charset="0"/>
              </a:rPr>
            </a:br>
            <a:r>
              <a:rPr lang="ru-RU" sz="3600" b="1" i="1" dirty="0" err="1" smtClean="0">
                <a:solidFill>
                  <a:srgbClr val="993300"/>
                </a:solidFill>
                <a:latin typeface="Bookman Old Style" pitchFamily="18" charset="0"/>
              </a:rPr>
              <a:t>Н.А.Семашко</a:t>
            </a:r>
            <a:endParaRPr lang="ru-RU" sz="3600" b="1" i="1" dirty="0" smtClean="0">
              <a:solidFill>
                <a:srgbClr val="993300"/>
              </a:solidFill>
              <a:latin typeface="Bookman Old Style" pitchFamily="18" charset="0"/>
            </a:endParaRPr>
          </a:p>
        </p:txBody>
      </p:sp>
    </p:spTree>
    <p:extLst>
      <p:ext uri="{BB962C8B-B14F-4D97-AF65-F5344CB8AC3E}">
        <p14:creationId xmlns:p14="http://schemas.microsoft.com/office/powerpoint/2010/main" xmlns="" val="3788817173"/>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kurevo1"/>
          <p:cNvPicPr>
            <a:picLocks noGrp="1" noChangeAspect="1" noChangeArrowheads="1"/>
          </p:cNvPicPr>
          <p:nvPr>
            <p:ph sz="half" idx="1"/>
          </p:nvPr>
        </p:nvPicPr>
        <p:blipFill>
          <a:blip r:embed="rId2" cstate="print"/>
          <a:srcRect/>
          <a:stretch>
            <a:fillRect/>
          </a:stretch>
        </p:blipFill>
        <p:spPr>
          <a:xfrm>
            <a:off x="199061" y="990600"/>
            <a:ext cx="3635375" cy="5486400"/>
          </a:xfrm>
          <a:prstGeom prst="roundRect">
            <a:avLst/>
          </a:prstGeom>
          <a:ln>
            <a:solidFill>
              <a:srgbClr val="F49C5A"/>
            </a:solidFill>
          </a:ln>
        </p:spPr>
      </p:pic>
      <p:sp>
        <p:nvSpPr>
          <p:cNvPr id="4099" name="Rectangle 8"/>
          <p:cNvSpPr>
            <a:spLocks noGrp="1" noChangeArrowheads="1"/>
          </p:cNvSpPr>
          <p:nvPr>
            <p:ph type="body" sz="half" idx="2"/>
          </p:nvPr>
        </p:nvSpPr>
        <p:spPr>
          <a:xfrm>
            <a:off x="4114800" y="990600"/>
            <a:ext cx="4572000" cy="5486400"/>
          </a:xfrm>
        </p:spPr>
        <p:txBody>
          <a:bodyPr>
            <a:normAutofit lnSpcReduction="10000"/>
          </a:bodyPr>
          <a:lstStyle/>
          <a:p>
            <a:pPr algn="just" eaLnBrk="1" hangingPunct="1">
              <a:lnSpc>
                <a:spcPct val="90000"/>
              </a:lnSpc>
            </a:pPr>
            <a:r>
              <a:rPr lang="ru-RU" sz="1800" dirty="0" smtClean="0">
                <a:latin typeface="Bookman Old Style" pitchFamily="18" charset="0"/>
              </a:rPr>
              <a:t>Курение  табака  возникло  в  глубокой древности…</a:t>
            </a:r>
          </a:p>
          <a:p>
            <a:pPr algn="just" eaLnBrk="1" hangingPunct="1">
              <a:lnSpc>
                <a:spcPct val="90000"/>
              </a:lnSpc>
            </a:pPr>
            <a:r>
              <a:rPr lang="ru-RU" sz="1800" dirty="0" smtClean="0">
                <a:latin typeface="Bookman Old Style" pitchFamily="18" charset="0"/>
              </a:rPr>
              <a:t>В Европу табак  попал  из Америки. Он  был  завезен Христофором  Колумбом в Испанию.</a:t>
            </a:r>
          </a:p>
          <a:p>
            <a:pPr algn="just" eaLnBrk="1" hangingPunct="1">
              <a:lnSpc>
                <a:spcPct val="90000"/>
              </a:lnSpc>
            </a:pPr>
            <a:r>
              <a:rPr lang="ru-RU" sz="1800" dirty="0" smtClean="0">
                <a:latin typeface="Bookman Old Style" pitchFamily="18" charset="0"/>
              </a:rPr>
              <a:t>Вскоре  табак   из  Испании   попал   во Францию, куда  в качестве подарка королеве   Марии   Медичи   его    привез посол Жан </a:t>
            </a:r>
            <a:r>
              <a:rPr lang="ru-RU" sz="1800" dirty="0" err="1" smtClean="0">
                <a:latin typeface="Bookman Old Style" pitchFamily="18" charset="0"/>
              </a:rPr>
              <a:t>Нико</a:t>
            </a:r>
            <a:r>
              <a:rPr lang="ru-RU" sz="1800" dirty="0" smtClean="0">
                <a:latin typeface="Bookman Old Style" pitchFamily="18" charset="0"/>
              </a:rPr>
              <a:t>.  </a:t>
            </a:r>
          </a:p>
          <a:p>
            <a:pPr algn="just" eaLnBrk="1" hangingPunct="1">
              <a:lnSpc>
                <a:spcPct val="90000"/>
              </a:lnSpc>
            </a:pPr>
            <a:r>
              <a:rPr lang="ru-RU" sz="1800" dirty="0" smtClean="0">
                <a:latin typeface="Bookman Old Style" pitchFamily="18" charset="0"/>
              </a:rPr>
              <a:t>Постепенно  курение  стало  путешествовать по Европе и дошло до России.</a:t>
            </a:r>
          </a:p>
          <a:p>
            <a:pPr algn="just" eaLnBrk="1" hangingPunct="1">
              <a:lnSpc>
                <a:spcPct val="90000"/>
              </a:lnSpc>
            </a:pPr>
            <a:r>
              <a:rPr lang="ru-RU" sz="1800" dirty="0" smtClean="0">
                <a:latin typeface="Bookman Old Style" pitchFamily="18" charset="0"/>
              </a:rPr>
              <a:t>Первоначально активного распространения в России не получило.</a:t>
            </a:r>
          </a:p>
          <a:p>
            <a:pPr algn="just" eaLnBrk="1" hangingPunct="1">
              <a:lnSpc>
                <a:spcPct val="90000"/>
              </a:lnSpc>
            </a:pPr>
            <a:r>
              <a:rPr lang="ru-RU" sz="1800" dirty="0" smtClean="0">
                <a:latin typeface="Bookman Old Style" pitchFamily="18" charset="0"/>
              </a:rPr>
              <a:t>И  только  при  Петре </a:t>
            </a:r>
            <a:r>
              <a:rPr lang="en-US" sz="1800" dirty="0" smtClean="0">
                <a:latin typeface="Bookman Old Style" pitchFamily="18" charset="0"/>
              </a:rPr>
              <a:t>I</a:t>
            </a:r>
            <a:r>
              <a:rPr lang="ru-RU" sz="1800" dirty="0" smtClean="0">
                <a:latin typeface="Bookman Old Style" pitchFamily="18" charset="0"/>
              </a:rPr>
              <a:t> появились первые табачные фабрики. Курение распространилось по всей стране.</a:t>
            </a:r>
            <a:endParaRPr lang="ru-RU" sz="2000" dirty="0" smtClean="0"/>
          </a:p>
          <a:p>
            <a:pPr eaLnBrk="1" hangingPunct="1">
              <a:lnSpc>
                <a:spcPct val="90000"/>
              </a:lnSpc>
              <a:buFontTx/>
              <a:buNone/>
            </a:pPr>
            <a:r>
              <a:rPr lang="ru-RU" sz="2000" dirty="0" smtClean="0"/>
              <a:t>     </a:t>
            </a:r>
          </a:p>
        </p:txBody>
      </p:sp>
      <p:sp>
        <p:nvSpPr>
          <p:cNvPr id="4100" name="WordArt 6"/>
          <p:cNvSpPr>
            <a:spLocks noChangeArrowheads="1" noChangeShapeType="1" noTextEdit="1"/>
          </p:cNvSpPr>
          <p:nvPr/>
        </p:nvSpPr>
        <p:spPr bwMode="auto">
          <a:xfrm>
            <a:off x="685800" y="152400"/>
            <a:ext cx="7772400" cy="523875"/>
          </a:xfrm>
          <a:prstGeom prst="rect">
            <a:avLst/>
          </a:prstGeom>
        </p:spPr>
        <p:txBody>
          <a:bodyPr wrap="none" fromWordArt="1">
            <a:prstTxWarp prst="textPlain">
              <a:avLst>
                <a:gd name="adj" fmla="val 50000"/>
              </a:avLst>
            </a:prstTxWarp>
          </a:bodyPr>
          <a:lstStyle/>
          <a:p>
            <a:pPr algn="ctr"/>
            <a:r>
              <a:rPr lang="ru-RU" sz="3600" kern="10" dirty="0">
                <a:ln w="9525">
                  <a:solidFill>
                    <a:srgbClr val="FF0000"/>
                  </a:solidFill>
                  <a:round/>
                  <a:headEnd/>
                  <a:tailEnd/>
                </a:ln>
                <a:solidFill>
                  <a:srgbClr val="FF6600"/>
                </a:solidFill>
                <a:latin typeface="Bookman Old Style"/>
              </a:rPr>
              <a:t>"В объятиях табачного дыма "</a:t>
            </a:r>
          </a:p>
        </p:txBody>
      </p:sp>
    </p:spTree>
    <p:extLst>
      <p:ext uri="{BB962C8B-B14F-4D97-AF65-F5344CB8AC3E}">
        <p14:creationId xmlns:p14="http://schemas.microsoft.com/office/powerpoint/2010/main" xmlns="" val="904538942"/>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228600" y="2895600"/>
            <a:ext cx="5562600" cy="3108325"/>
          </a:xfrm>
          <a:prstGeom prst="rect">
            <a:avLst/>
          </a:prstGeom>
          <a:noFill/>
          <a:ln w="9525">
            <a:noFill/>
            <a:miter lim="800000"/>
            <a:headEnd/>
            <a:tailEnd/>
          </a:ln>
        </p:spPr>
        <p:txBody>
          <a:bodyPr>
            <a:spAutoFit/>
          </a:bodyPr>
          <a:lstStyle/>
          <a:p>
            <a:pPr algn="ctr"/>
            <a:endParaRPr lang="ru-RU" b="1">
              <a:solidFill>
                <a:srgbClr val="993300"/>
              </a:solidFill>
              <a:latin typeface="Bookman Old Style" pitchFamily="18" charset="0"/>
            </a:endParaRPr>
          </a:p>
          <a:p>
            <a:pPr algn="ctr"/>
            <a:r>
              <a:rPr lang="ru-RU" sz="2000" b="1">
                <a:solidFill>
                  <a:srgbClr val="993300"/>
                </a:solidFill>
                <a:latin typeface="Bookman Old Style" pitchFamily="18" charset="0"/>
              </a:rPr>
              <a:t>В обработанных фабричным способом листьях табака содержится:</a:t>
            </a:r>
          </a:p>
          <a:p>
            <a:pPr algn="ctr"/>
            <a:endParaRPr lang="ru-RU" sz="2000" b="1">
              <a:solidFill>
                <a:srgbClr val="993300"/>
              </a:solidFill>
              <a:latin typeface="Bookman Old Style" pitchFamily="18" charset="0"/>
            </a:endParaRPr>
          </a:p>
          <a:p>
            <a:pPr>
              <a:buFont typeface="Wingdings" pitchFamily="2" charset="2"/>
              <a:buChar char="ü"/>
            </a:pPr>
            <a:r>
              <a:rPr lang="ru-RU" sz="2000"/>
              <a:t> </a:t>
            </a:r>
            <a:r>
              <a:rPr lang="ru-RU" sz="2000">
                <a:latin typeface="Bookman Old Style" pitchFamily="18" charset="0"/>
              </a:rPr>
              <a:t>никотина - до 6%,</a:t>
            </a:r>
          </a:p>
          <a:p>
            <a:pPr>
              <a:buFont typeface="Wingdings" pitchFamily="2" charset="2"/>
              <a:buChar char="ü"/>
            </a:pPr>
            <a:r>
              <a:rPr lang="ru-RU" sz="2000">
                <a:latin typeface="Bookman Old Style" pitchFamily="18" charset="0"/>
              </a:rPr>
              <a:t> углеводов - до 30%,</a:t>
            </a:r>
          </a:p>
          <a:p>
            <a:pPr>
              <a:buFont typeface="Wingdings" pitchFamily="2" charset="2"/>
              <a:buChar char="ü"/>
            </a:pPr>
            <a:r>
              <a:rPr lang="ru-RU" sz="2000">
                <a:latin typeface="Bookman Old Style" pitchFamily="18" charset="0"/>
              </a:rPr>
              <a:t> органических кислот - до 17%,</a:t>
            </a:r>
          </a:p>
          <a:p>
            <a:pPr>
              <a:buFont typeface="Wingdings" pitchFamily="2" charset="2"/>
              <a:buChar char="ü"/>
            </a:pPr>
            <a:r>
              <a:rPr lang="ru-RU" sz="2000">
                <a:latin typeface="Bookman Old Style" pitchFamily="18" charset="0"/>
              </a:rPr>
              <a:t> эфирных масел - до 2%,</a:t>
            </a:r>
          </a:p>
          <a:p>
            <a:pPr>
              <a:buFont typeface="Wingdings" pitchFamily="2" charset="2"/>
              <a:buChar char="ü"/>
            </a:pPr>
            <a:r>
              <a:rPr lang="ru-RU" sz="2000">
                <a:latin typeface="Bookman Old Style" pitchFamily="18" charset="0"/>
              </a:rPr>
              <a:t> белковых соединений - до 13%.</a:t>
            </a:r>
          </a:p>
          <a:p>
            <a:endParaRPr lang="ru-RU"/>
          </a:p>
        </p:txBody>
      </p:sp>
      <p:sp>
        <p:nvSpPr>
          <p:cNvPr id="5123" name="Text Box 3"/>
          <p:cNvSpPr txBox="1">
            <a:spLocks noChangeArrowheads="1"/>
          </p:cNvSpPr>
          <p:nvPr/>
        </p:nvSpPr>
        <p:spPr bwMode="auto">
          <a:xfrm>
            <a:off x="4419600" y="228600"/>
            <a:ext cx="4419600" cy="2678113"/>
          </a:xfrm>
          <a:prstGeom prst="rect">
            <a:avLst/>
          </a:prstGeom>
          <a:noFill/>
          <a:ln w="9525">
            <a:noFill/>
            <a:miter lim="800000"/>
            <a:headEnd/>
            <a:tailEnd/>
          </a:ln>
        </p:spPr>
        <p:txBody>
          <a:bodyPr>
            <a:spAutoFit/>
          </a:bodyPr>
          <a:lstStyle/>
          <a:p>
            <a:pPr algn="just"/>
            <a:r>
              <a:rPr lang="ru-RU" sz="2000" b="1" dirty="0">
                <a:solidFill>
                  <a:srgbClr val="993300"/>
                </a:solidFill>
                <a:latin typeface="Bookman Old Style" pitchFamily="18" charset="0"/>
              </a:rPr>
              <a:t>Табак -</a:t>
            </a:r>
            <a:r>
              <a:rPr lang="ru-RU" sz="2000" dirty="0">
                <a:latin typeface="Bookman Old Style" pitchFamily="18" charset="0"/>
              </a:rPr>
              <a:t> как однолетнее, так и многолетнее растения семейства пасленовых. Описано около 70 видов табака, хотя для курения используется в основном два: собственно табак и махорка.</a:t>
            </a:r>
          </a:p>
          <a:p>
            <a:endParaRPr lang="ru-RU" sz="2800" dirty="0">
              <a:solidFill>
                <a:schemeClr val="accent2"/>
              </a:solidFill>
            </a:endParaRPr>
          </a:p>
        </p:txBody>
      </p:sp>
      <p:pic>
        <p:nvPicPr>
          <p:cNvPr id="16388" name="Picture 4"/>
          <p:cNvPicPr>
            <a:picLocks noChangeAspect="1" noChangeArrowheads="1"/>
          </p:cNvPicPr>
          <p:nvPr/>
        </p:nvPicPr>
        <p:blipFill>
          <a:blip r:embed="rId3" cstate="print"/>
          <a:srcRect/>
          <a:stretch>
            <a:fillRect/>
          </a:stretch>
        </p:blipFill>
        <p:spPr bwMode="auto">
          <a:xfrm>
            <a:off x="457200" y="304800"/>
            <a:ext cx="3505200" cy="2295906"/>
          </a:xfrm>
          <a:prstGeom prst="roundRect">
            <a:avLst/>
          </a:prstGeom>
          <a:noFill/>
          <a:ln w="9525">
            <a:solidFill>
              <a:srgbClr val="993300"/>
            </a:solidFill>
            <a:miter lim="800000"/>
            <a:headEnd/>
            <a:tailEnd/>
          </a:ln>
          <a:effectLst/>
        </p:spPr>
      </p:pic>
      <p:pic>
        <p:nvPicPr>
          <p:cNvPr id="16389" name="Picture 5"/>
          <p:cNvPicPr>
            <a:picLocks noChangeAspect="1" noChangeArrowheads="1"/>
          </p:cNvPicPr>
          <p:nvPr/>
        </p:nvPicPr>
        <p:blipFill>
          <a:blip r:embed="rId4" cstate="print"/>
          <a:srcRect/>
          <a:stretch>
            <a:fillRect/>
          </a:stretch>
        </p:blipFill>
        <p:spPr bwMode="auto">
          <a:xfrm>
            <a:off x="6019800" y="3352800"/>
            <a:ext cx="2728736" cy="2667000"/>
          </a:xfrm>
          <a:prstGeom prst="roundRect">
            <a:avLst/>
          </a:prstGeom>
          <a:noFill/>
          <a:ln w="9525">
            <a:solidFill>
              <a:srgbClr val="993300"/>
            </a:solidFill>
            <a:miter lim="800000"/>
            <a:headEnd/>
            <a:tailEnd/>
          </a:ln>
          <a:effectLst/>
        </p:spPr>
      </p:pic>
    </p:spTree>
    <p:extLst>
      <p:ext uri="{BB962C8B-B14F-4D97-AF65-F5344CB8AC3E}">
        <p14:creationId xmlns:p14="http://schemas.microsoft.com/office/powerpoint/2010/main" xmlns="" val="2513735193"/>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tabak.jpg"/>
          <p:cNvPicPr>
            <a:picLocks noChangeAspect="1"/>
          </p:cNvPicPr>
          <p:nvPr/>
        </p:nvPicPr>
        <p:blipFill>
          <a:blip r:embed="rId3" cstate="print"/>
          <a:stretch>
            <a:fillRect/>
          </a:stretch>
        </p:blipFill>
        <p:spPr bwMode="auto">
          <a:xfrm>
            <a:off x="685800" y="304800"/>
            <a:ext cx="7746379" cy="5410200"/>
          </a:xfrm>
          <a:prstGeom prst="roundRect">
            <a:avLst/>
          </a:prstGeom>
          <a:noFill/>
          <a:ln w="9525">
            <a:solidFill>
              <a:srgbClr val="993300"/>
            </a:solidFill>
            <a:miter lim="800000"/>
            <a:headEnd/>
            <a:tailEnd/>
          </a:ln>
        </p:spPr>
      </p:pic>
      <p:sp>
        <p:nvSpPr>
          <p:cNvPr id="7" name="TextBox 6"/>
          <p:cNvSpPr txBox="1">
            <a:spLocks noChangeArrowheads="1"/>
          </p:cNvSpPr>
          <p:nvPr/>
        </p:nvSpPr>
        <p:spPr bwMode="auto">
          <a:xfrm>
            <a:off x="1981200" y="5943600"/>
            <a:ext cx="5029200" cy="584200"/>
          </a:xfrm>
          <a:prstGeom prst="rect">
            <a:avLst/>
          </a:prstGeom>
          <a:noFill/>
          <a:ln w="9525">
            <a:noFill/>
            <a:miter lim="800000"/>
            <a:headEnd/>
            <a:tailEnd/>
          </a:ln>
        </p:spPr>
        <p:txBody>
          <a:bodyPr>
            <a:spAutoFit/>
          </a:bodyPr>
          <a:lstStyle/>
          <a:p>
            <a:pPr algn="ctr"/>
            <a:r>
              <a:rPr lang="ru-RU" sz="3200" b="1">
                <a:solidFill>
                  <a:srgbClr val="993300"/>
                </a:solidFill>
                <a:latin typeface="Bookman Old Style" pitchFamily="18" charset="0"/>
              </a:rPr>
              <a:t>табак</a:t>
            </a:r>
          </a:p>
        </p:txBody>
      </p:sp>
      <p:pic>
        <p:nvPicPr>
          <p:cNvPr id="8" name="Содержимое 3" descr="1_50.jpg"/>
          <p:cNvPicPr>
            <a:picLocks noChangeAspect="1"/>
          </p:cNvPicPr>
          <p:nvPr/>
        </p:nvPicPr>
        <p:blipFill>
          <a:blip r:embed="rId4" cstate="print"/>
          <a:stretch>
            <a:fillRect/>
          </a:stretch>
        </p:blipFill>
        <p:spPr>
          <a:xfrm>
            <a:off x="685800" y="304800"/>
            <a:ext cx="7772400" cy="5408629"/>
          </a:xfrm>
          <a:prstGeom prst="roundRect">
            <a:avLst/>
          </a:prstGeom>
          <a:ln>
            <a:solidFill>
              <a:srgbClr val="993300"/>
            </a:solidFill>
          </a:ln>
        </p:spPr>
      </p:pic>
      <p:pic>
        <p:nvPicPr>
          <p:cNvPr id="9" name="Содержимое 8" descr="1248012952_tobacco_field_cuba1.jpg"/>
          <p:cNvPicPr>
            <a:picLocks noChangeAspect="1"/>
          </p:cNvPicPr>
          <p:nvPr/>
        </p:nvPicPr>
        <p:blipFill>
          <a:blip r:embed="rId5" cstate="print"/>
          <a:stretch>
            <a:fillRect/>
          </a:stretch>
        </p:blipFill>
        <p:spPr bwMode="auto">
          <a:xfrm>
            <a:off x="685800" y="304800"/>
            <a:ext cx="7772400" cy="5486400"/>
          </a:xfrm>
          <a:prstGeom prst="roundRect">
            <a:avLst/>
          </a:prstGeom>
          <a:noFill/>
          <a:ln w="9525">
            <a:solidFill>
              <a:srgbClr val="993300"/>
            </a:solidFill>
            <a:miter lim="800000"/>
            <a:headEnd/>
            <a:tailEnd/>
          </a:ln>
        </p:spPr>
      </p:pic>
      <p:pic>
        <p:nvPicPr>
          <p:cNvPr id="10" name="Содержимое 10" descr="56361eb8f8bab30f363a18852128163e.jpg"/>
          <p:cNvPicPr>
            <a:picLocks noChangeAspect="1"/>
          </p:cNvPicPr>
          <p:nvPr/>
        </p:nvPicPr>
        <p:blipFill>
          <a:blip r:embed="rId6" cstate="print"/>
          <a:stretch>
            <a:fillRect/>
          </a:stretch>
        </p:blipFill>
        <p:spPr bwMode="auto">
          <a:xfrm>
            <a:off x="685800" y="228600"/>
            <a:ext cx="7772400" cy="5562600"/>
          </a:xfrm>
          <a:prstGeom prst="roundRect">
            <a:avLst/>
          </a:prstGeom>
          <a:noFill/>
          <a:ln w="9525">
            <a:solidFill>
              <a:srgbClr val="993300"/>
            </a:solidFill>
            <a:miter lim="800000"/>
            <a:headEnd/>
            <a:tailEnd/>
          </a:ln>
        </p:spPr>
      </p:pic>
      <p:pic>
        <p:nvPicPr>
          <p:cNvPr id="11" name="Содержимое 12" descr="taba.jpg"/>
          <p:cNvPicPr>
            <a:picLocks noChangeAspect="1"/>
          </p:cNvPicPr>
          <p:nvPr/>
        </p:nvPicPr>
        <p:blipFill>
          <a:blip r:embed="rId7" cstate="print"/>
          <a:stretch>
            <a:fillRect/>
          </a:stretch>
        </p:blipFill>
        <p:spPr bwMode="auto">
          <a:xfrm>
            <a:off x="685800" y="228600"/>
            <a:ext cx="7772400" cy="5562600"/>
          </a:xfrm>
          <a:prstGeom prst="roundRect">
            <a:avLst/>
          </a:prstGeom>
          <a:noFill/>
          <a:ln w="9525">
            <a:solidFill>
              <a:srgbClr val="993300"/>
            </a:solidFill>
            <a:miter lim="800000"/>
            <a:headEnd/>
            <a:tailEnd/>
          </a:ln>
        </p:spPr>
      </p:pic>
      <p:pic>
        <p:nvPicPr>
          <p:cNvPr id="12" name="Содержимое 10" descr="12.jpg"/>
          <p:cNvPicPr>
            <a:picLocks noChangeAspect="1"/>
          </p:cNvPicPr>
          <p:nvPr/>
        </p:nvPicPr>
        <p:blipFill>
          <a:blip r:embed="rId8" cstate="print"/>
          <a:stretch>
            <a:fillRect/>
          </a:stretch>
        </p:blipFill>
        <p:spPr>
          <a:xfrm>
            <a:off x="685800" y="228600"/>
            <a:ext cx="7772400" cy="5589351"/>
          </a:xfrm>
          <a:prstGeom prst="roundRect">
            <a:avLst/>
          </a:prstGeom>
          <a:ln>
            <a:solidFill>
              <a:srgbClr val="993300"/>
            </a:solidFill>
          </a:ln>
        </p:spPr>
      </p:pic>
      <p:pic>
        <p:nvPicPr>
          <p:cNvPr id="13" name="Содержимое 12" descr="13.jpg"/>
          <p:cNvPicPr>
            <a:picLocks noChangeAspect="1"/>
          </p:cNvPicPr>
          <p:nvPr/>
        </p:nvPicPr>
        <p:blipFill>
          <a:blip r:embed="rId9" cstate="print"/>
          <a:stretch>
            <a:fillRect/>
          </a:stretch>
        </p:blipFill>
        <p:spPr>
          <a:xfrm>
            <a:off x="685800" y="228600"/>
            <a:ext cx="7772400" cy="5562600"/>
          </a:xfrm>
          <a:prstGeom prst="roundRect">
            <a:avLst/>
          </a:prstGeom>
          <a:ln>
            <a:solidFill>
              <a:srgbClr val="993300"/>
            </a:solidFill>
          </a:ln>
        </p:spPr>
      </p:pic>
      <p:pic>
        <p:nvPicPr>
          <p:cNvPr id="14" name="Содержимое 14" descr="1.jpg"/>
          <p:cNvPicPr>
            <a:picLocks noChangeAspect="1"/>
          </p:cNvPicPr>
          <p:nvPr/>
        </p:nvPicPr>
        <p:blipFill>
          <a:blip r:embed="rId10" cstate="print"/>
          <a:stretch>
            <a:fillRect/>
          </a:stretch>
        </p:blipFill>
        <p:spPr>
          <a:xfrm>
            <a:off x="685800" y="228600"/>
            <a:ext cx="7772400" cy="5562600"/>
          </a:xfrm>
          <a:prstGeom prst="roundRect">
            <a:avLst/>
          </a:prstGeom>
          <a:ln>
            <a:solidFill>
              <a:srgbClr val="993300"/>
            </a:solidFill>
          </a:ln>
        </p:spPr>
      </p:pic>
      <p:pic>
        <p:nvPicPr>
          <p:cNvPr id="15" name="Содержимое 16" descr="1.jpg"/>
          <p:cNvPicPr>
            <a:picLocks noChangeAspect="1"/>
          </p:cNvPicPr>
          <p:nvPr/>
        </p:nvPicPr>
        <p:blipFill>
          <a:blip r:embed="rId11" cstate="print"/>
          <a:stretch>
            <a:fillRect/>
          </a:stretch>
        </p:blipFill>
        <p:spPr>
          <a:xfrm>
            <a:off x="685800" y="228600"/>
            <a:ext cx="7772400" cy="5562600"/>
          </a:xfrm>
          <a:prstGeom prst="roundRect">
            <a:avLst/>
          </a:prstGeom>
          <a:ln>
            <a:solidFill>
              <a:srgbClr val="993300"/>
            </a:solidFill>
          </a:ln>
        </p:spPr>
      </p:pic>
      <p:pic>
        <p:nvPicPr>
          <p:cNvPr id="16" name="Содержимое 18" descr="1.jpg"/>
          <p:cNvPicPr>
            <a:picLocks noChangeAspect="1"/>
          </p:cNvPicPr>
          <p:nvPr/>
        </p:nvPicPr>
        <p:blipFill>
          <a:blip r:embed="rId12" cstate="print"/>
          <a:stretch>
            <a:fillRect/>
          </a:stretch>
        </p:blipFill>
        <p:spPr>
          <a:xfrm>
            <a:off x="685800" y="228600"/>
            <a:ext cx="7772400" cy="5562600"/>
          </a:xfrm>
          <a:prstGeom prst="roundRect">
            <a:avLst/>
          </a:prstGeom>
          <a:ln>
            <a:solidFill>
              <a:srgbClr val="993300"/>
            </a:solidFill>
          </a:ln>
        </p:spPr>
      </p:pic>
      <p:pic>
        <p:nvPicPr>
          <p:cNvPr id="18" name="Содержимое 20" descr="12.jpeg"/>
          <p:cNvPicPr>
            <a:picLocks noChangeAspect="1"/>
          </p:cNvPicPr>
          <p:nvPr/>
        </p:nvPicPr>
        <p:blipFill>
          <a:blip r:embed="rId13" cstate="print"/>
          <a:stretch>
            <a:fillRect/>
          </a:stretch>
        </p:blipFill>
        <p:spPr>
          <a:xfrm>
            <a:off x="685800" y="228600"/>
            <a:ext cx="7772400" cy="5562600"/>
          </a:xfrm>
          <a:prstGeom prst="roundRect">
            <a:avLst/>
          </a:prstGeom>
          <a:ln>
            <a:solidFill>
              <a:srgbClr val="993300"/>
            </a:solidFill>
          </a:ln>
        </p:spPr>
      </p:pic>
      <p:pic>
        <p:nvPicPr>
          <p:cNvPr id="19" name="Содержимое 23" descr="13.jpg"/>
          <p:cNvPicPr>
            <a:picLocks noChangeAspect="1"/>
          </p:cNvPicPr>
          <p:nvPr/>
        </p:nvPicPr>
        <p:blipFill>
          <a:blip r:embed="rId14" cstate="print"/>
          <a:stretch>
            <a:fillRect/>
          </a:stretch>
        </p:blipFill>
        <p:spPr>
          <a:xfrm>
            <a:off x="685800" y="228600"/>
            <a:ext cx="7772400" cy="5562600"/>
          </a:xfrm>
          <a:prstGeom prst="roundRect">
            <a:avLst/>
          </a:prstGeom>
          <a:ln>
            <a:solidFill>
              <a:srgbClr val="993300"/>
            </a:solidFill>
          </a:ln>
        </p:spPr>
      </p:pic>
    </p:spTree>
    <p:extLst>
      <p:ext uri="{BB962C8B-B14F-4D97-AF65-F5344CB8AC3E}">
        <p14:creationId xmlns:p14="http://schemas.microsoft.com/office/powerpoint/2010/main" xmlns="" val="213093390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0"/>
                                        <p:tgtEl>
                                          <p:spTgt spid="7">
                                            <p:txEl>
                                              <p:pRg st="0" end="0"/>
                                            </p:txEl>
                                          </p:spTgt>
                                        </p:tgtEl>
                                      </p:cBhvr>
                                    </p:animEffect>
                                  </p:childTnLst>
                                </p:cTn>
                              </p:par>
                            </p:childTnLst>
                          </p:cTn>
                        </p:par>
                        <p:par>
                          <p:cTn id="11" fill="hold">
                            <p:stCondLst>
                              <p:cond delay="5000"/>
                            </p:stCondLst>
                            <p:childTnLst>
                              <p:par>
                                <p:cTn id="12" presetID="10"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3000"/>
                                        <p:tgtEl>
                                          <p:spTgt spid="8"/>
                                        </p:tgtEl>
                                      </p:cBhvr>
                                    </p:animEffect>
                                  </p:childTnLst>
                                </p:cTn>
                              </p:par>
                            </p:childTnLst>
                          </p:cTn>
                        </p:par>
                        <p:par>
                          <p:cTn id="15" fill="hold">
                            <p:stCondLst>
                              <p:cond delay="8000"/>
                            </p:stCondLst>
                            <p:childTnLst>
                              <p:par>
                                <p:cTn id="16" presetID="10"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13000"/>
                            </p:stCondLst>
                            <p:childTnLst>
                              <p:par>
                                <p:cTn id="20" presetID="10"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0"/>
                                        <p:tgtEl>
                                          <p:spTgt spid="10"/>
                                        </p:tgtEl>
                                      </p:cBhvr>
                                    </p:animEffect>
                                  </p:childTnLst>
                                </p:cTn>
                              </p:par>
                            </p:childTnLst>
                          </p:cTn>
                        </p:par>
                        <p:par>
                          <p:cTn id="23" fill="hold">
                            <p:stCondLst>
                              <p:cond delay="18000"/>
                            </p:stCondLst>
                            <p:childTnLst>
                              <p:par>
                                <p:cTn id="24" presetID="10"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0"/>
                                        <p:tgtEl>
                                          <p:spTgt spid="11"/>
                                        </p:tgtEl>
                                      </p:cBhvr>
                                    </p:animEffect>
                                  </p:childTnLst>
                                </p:cTn>
                              </p:par>
                            </p:childTnLst>
                          </p:cTn>
                        </p:par>
                        <p:par>
                          <p:cTn id="27" fill="hold">
                            <p:stCondLst>
                              <p:cond delay="23000"/>
                            </p:stCondLst>
                            <p:childTnLst>
                              <p:par>
                                <p:cTn id="28" presetID="10" presetClass="entr" presetSubtype="0"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0"/>
                                        <p:tgtEl>
                                          <p:spTgt spid="12"/>
                                        </p:tgtEl>
                                      </p:cBhvr>
                                    </p:animEffect>
                                  </p:childTnLst>
                                </p:cTn>
                              </p:par>
                            </p:childTnLst>
                          </p:cTn>
                        </p:par>
                        <p:par>
                          <p:cTn id="31" fill="hold">
                            <p:stCondLst>
                              <p:cond delay="28000"/>
                            </p:stCondLst>
                            <p:childTnLst>
                              <p:par>
                                <p:cTn id="32" presetID="10" presetClass="entr" presetSubtype="0"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0"/>
                                        <p:tgtEl>
                                          <p:spTgt spid="13"/>
                                        </p:tgtEl>
                                      </p:cBhvr>
                                    </p:animEffect>
                                  </p:childTnLst>
                                </p:cTn>
                              </p:par>
                            </p:childTnLst>
                          </p:cTn>
                        </p:par>
                        <p:par>
                          <p:cTn id="35" fill="hold">
                            <p:stCondLst>
                              <p:cond delay="33000"/>
                            </p:stCondLst>
                            <p:childTnLst>
                              <p:par>
                                <p:cTn id="36" presetID="10" presetClass="entr" presetSubtype="0"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0"/>
                                        <p:tgtEl>
                                          <p:spTgt spid="14"/>
                                        </p:tgtEl>
                                      </p:cBhvr>
                                    </p:animEffect>
                                  </p:childTnLst>
                                </p:cTn>
                              </p:par>
                            </p:childTnLst>
                          </p:cTn>
                        </p:par>
                        <p:par>
                          <p:cTn id="39" fill="hold">
                            <p:stCondLst>
                              <p:cond delay="38000"/>
                            </p:stCondLst>
                            <p:childTnLst>
                              <p:par>
                                <p:cTn id="40" presetID="10"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0"/>
                                        <p:tgtEl>
                                          <p:spTgt spid="15"/>
                                        </p:tgtEl>
                                      </p:cBhvr>
                                    </p:animEffect>
                                  </p:childTnLst>
                                </p:cTn>
                              </p:par>
                            </p:childTnLst>
                          </p:cTn>
                        </p:par>
                        <p:par>
                          <p:cTn id="43" fill="hold">
                            <p:stCondLst>
                              <p:cond delay="43000"/>
                            </p:stCondLst>
                            <p:childTnLst>
                              <p:par>
                                <p:cTn id="44" presetID="10"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0"/>
                                        <p:tgtEl>
                                          <p:spTgt spid="16"/>
                                        </p:tgtEl>
                                      </p:cBhvr>
                                    </p:animEffect>
                                  </p:childTnLst>
                                </p:cTn>
                              </p:par>
                            </p:childTnLst>
                          </p:cTn>
                        </p:par>
                        <p:par>
                          <p:cTn id="47" fill="hold">
                            <p:stCondLst>
                              <p:cond delay="48000"/>
                            </p:stCondLst>
                            <p:childTnLst>
                              <p:par>
                                <p:cTn id="48" presetID="10" presetClass="entr" presetSubtype="0" fill="hold"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0"/>
                                        <p:tgtEl>
                                          <p:spTgt spid="18"/>
                                        </p:tgtEl>
                                      </p:cBhvr>
                                    </p:animEffect>
                                  </p:childTnLst>
                                </p:cTn>
                              </p:par>
                            </p:childTnLst>
                          </p:cTn>
                        </p:par>
                        <p:par>
                          <p:cTn id="51" fill="hold">
                            <p:stCondLst>
                              <p:cond delay="53000"/>
                            </p:stCondLst>
                            <p:childTnLst>
                              <p:par>
                                <p:cTn id="52" presetID="10" presetClass="entr" presetSubtype="0" fill="hold"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5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Grp="1" noChangeArrowheads="1"/>
          </p:cNvSpPr>
          <p:nvPr>
            <p:ph type="title"/>
          </p:nvPr>
        </p:nvSpPr>
        <p:spPr>
          <a:xfrm>
            <a:off x="457200" y="274638"/>
            <a:ext cx="8229600" cy="777875"/>
          </a:xfrm>
        </p:spPr>
        <p:txBody>
          <a:bodyPr/>
          <a:lstStyle/>
          <a:p>
            <a:pPr eaLnBrk="1" hangingPunct="1"/>
            <a:r>
              <a:rPr lang="ru-RU" sz="3200" b="1" smtClean="0">
                <a:solidFill>
                  <a:srgbClr val="993300"/>
                </a:solidFill>
                <a:latin typeface="Bookman Old Style" pitchFamily="18" charset="0"/>
              </a:rPr>
              <a:t>Опасность курения</a:t>
            </a:r>
          </a:p>
        </p:txBody>
      </p:sp>
      <p:pic>
        <p:nvPicPr>
          <p:cNvPr id="41988" name="Picture 4" descr="048"/>
          <p:cNvPicPr>
            <a:picLocks noGrp="1" noChangeAspect="1" noChangeArrowheads="1"/>
          </p:cNvPicPr>
          <p:nvPr>
            <p:ph sz="half" idx="1"/>
          </p:nvPr>
        </p:nvPicPr>
        <p:blipFill>
          <a:blip r:embed="rId2" cstate="print"/>
          <a:srcRect/>
          <a:stretch>
            <a:fillRect/>
          </a:stretch>
        </p:blipFill>
        <p:spPr>
          <a:xfrm>
            <a:off x="250825" y="1052513"/>
            <a:ext cx="3559175" cy="5400675"/>
          </a:xfrm>
          <a:prstGeom prst="roundRect">
            <a:avLst/>
          </a:prstGeom>
          <a:ln>
            <a:solidFill>
              <a:srgbClr val="993300"/>
            </a:solidFill>
          </a:ln>
        </p:spPr>
      </p:pic>
      <p:sp>
        <p:nvSpPr>
          <p:cNvPr id="7172" name="Rectangle 9"/>
          <p:cNvSpPr>
            <a:spLocks noGrp="1" noChangeArrowheads="1"/>
          </p:cNvSpPr>
          <p:nvPr>
            <p:ph type="body" sz="half" idx="2"/>
          </p:nvPr>
        </p:nvSpPr>
        <p:spPr>
          <a:xfrm>
            <a:off x="3886200" y="1125538"/>
            <a:ext cx="5078413" cy="5256212"/>
          </a:xfrm>
        </p:spPr>
        <p:txBody>
          <a:bodyPr/>
          <a:lstStyle/>
          <a:p>
            <a:pPr eaLnBrk="1" hangingPunct="1">
              <a:buFont typeface="Wingdings" pitchFamily="2" charset="2"/>
              <a:buChar char="ü"/>
            </a:pPr>
            <a:r>
              <a:rPr lang="ru-RU" sz="2000" dirty="0" smtClean="0">
                <a:latin typeface="Bookman Old Style" pitchFamily="18" charset="0"/>
              </a:rPr>
              <a:t>Рак легких, бронхит, заболевание сердца;</a:t>
            </a:r>
          </a:p>
          <a:p>
            <a:pPr eaLnBrk="1" hangingPunct="1">
              <a:buFontTx/>
              <a:buNone/>
            </a:pPr>
            <a:endParaRPr lang="ru-RU" sz="2000" dirty="0" smtClean="0">
              <a:latin typeface="Bookman Old Style" pitchFamily="18" charset="0"/>
            </a:endParaRPr>
          </a:p>
          <a:p>
            <a:pPr eaLnBrk="1" hangingPunct="1">
              <a:buFont typeface="Wingdings" pitchFamily="2" charset="2"/>
              <a:buChar char="ü"/>
            </a:pPr>
            <a:r>
              <a:rPr lang="ru-RU" sz="2000" dirty="0" smtClean="0">
                <a:latin typeface="Bookman Old Style" pitchFamily="18" charset="0"/>
              </a:rPr>
              <a:t> Астма, нарушается зрение и слух; </a:t>
            </a:r>
          </a:p>
          <a:p>
            <a:pPr eaLnBrk="1" hangingPunct="1">
              <a:buFontTx/>
              <a:buNone/>
            </a:pPr>
            <a:endParaRPr lang="ru-RU" sz="2000" dirty="0" smtClean="0">
              <a:latin typeface="Bookman Old Style" pitchFamily="18" charset="0"/>
            </a:endParaRPr>
          </a:p>
          <a:p>
            <a:pPr eaLnBrk="1" hangingPunct="1">
              <a:buFont typeface="Wingdings" pitchFamily="2" charset="2"/>
              <a:buChar char="ü"/>
            </a:pPr>
            <a:r>
              <a:rPr lang="ru-RU" sz="2000" dirty="0" smtClean="0">
                <a:latin typeface="Bookman Old Style" pitchFamily="18" charset="0"/>
              </a:rPr>
              <a:t> Часто развивается рак губы, гортани, пищевода;</a:t>
            </a:r>
          </a:p>
          <a:p>
            <a:pPr>
              <a:buFont typeface="Wingdings" pitchFamily="2" charset="2"/>
              <a:buChar char="ü"/>
            </a:pPr>
            <a:endParaRPr lang="ru-RU" sz="1800" dirty="0" smtClean="0">
              <a:latin typeface="Bookman Old Style" pitchFamily="18" charset="0"/>
            </a:endParaRPr>
          </a:p>
          <a:p>
            <a:pPr>
              <a:buFontTx/>
              <a:buNone/>
            </a:pPr>
            <a:endParaRPr lang="ru-RU" sz="1800" dirty="0" smtClean="0">
              <a:latin typeface="Bookman Old Style" pitchFamily="18" charset="0"/>
            </a:endParaRPr>
          </a:p>
          <a:p>
            <a:pPr algn="ctr">
              <a:buFontTx/>
              <a:buNone/>
            </a:pPr>
            <a:r>
              <a:rPr lang="ru-RU" sz="2400" b="1" dirty="0" smtClean="0">
                <a:solidFill>
                  <a:srgbClr val="993300"/>
                </a:solidFill>
                <a:latin typeface="Bookman Old Style" pitchFamily="18" charset="0"/>
              </a:rPr>
              <a:t>      Каждая выкуренная сигарета уносит 5 мин жизни.</a:t>
            </a:r>
          </a:p>
          <a:p>
            <a:pPr eaLnBrk="1" hangingPunct="1">
              <a:buFont typeface="Wingdings" pitchFamily="2" charset="2"/>
              <a:buChar char="ü"/>
            </a:pPr>
            <a:endParaRPr lang="ru-RU" sz="1800" dirty="0" smtClean="0">
              <a:latin typeface="Bookman Old Style" pitchFamily="18" charset="0"/>
            </a:endParaRPr>
          </a:p>
          <a:p>
            <a:pPr eaLnBrk="1" hangingPunct="1">
              <a:buFontTx/>
              <a:buNone/>
            </a:pPr>
            <a:endParaRPr lang="ru-RU" sz="1800" dirty="0" smtClean="0">
              <a:latin typeface="Bookman Old Style" pitchFamily="18" charset="0"/>
            </a:endParaRPr>
          </a:p>
          <a:p>
            <a:pPr eaLnBrk="1" hangingPunct="1">
              <a:buFontTx/>
              <a:buChar char="-"/>
            </a:pPr>
            <a:endParaRPr lang="ru-RU" sz="1800" dirty="0" smtClean="0">
              <a:solidFill>
                <a:srgbClr val="FF0000"/>
              </a:solidFill>
              <a:latin typeface="Bookman Old Style" pitchFamily="18" charset="0"/>
            </a:endParaRPr>
          </a:p>
          <a:p>
            <a:pPr eaLnBrk="1" hangingPunct="1">
              <a:buFontTx/>
              <a:buChar char="-"/>
            </a:pPr>
            <a:endParaRPr lang="ru-RU" sz="1800" b="1" dirty="0" smtClean="0"/>
          </a:p>
        </p:txBody>
      </p:sp>
    </p:spTree>
    <p:extLst>
      <p:ext uri="{BB962C8B-B14F-4D97-AF65-F5344CB8AC3E}">
        <p14:creationId xmlns:p14="http://schemas.microsoft.com/office/powerpoint/2010/main" xmlns="" val="1484537672"/>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3"/>
          <p:cNvSpPr txBox="1">
            <a:spLocks noChangeArrowheads="1"/>
          </p:cNvSpPr>
          <p:nvPr/>
        </p:nvSpPr>
        <p:spPr bwMode="auto">
          <a:xfrm>
            <a:off x="179388" y="2420938"/>
            <a:ext cx="8064500" cy="954087"/>
          </a:xfrm>
          <a:prstGeom prst="rect">
            <a:avLst/>
          </a:prstGeom>
          <a:noFill/>
          <a:ln w="9525">
            <a:noFill/>
            <a:miter lim="800000"/>
            <a:headEnd/>
            <a:tailEnd/>
          </a:ln>
        </p:spPr>
        <p:txBody>
          <a:bodyPr>
            <a:spAutoFit/>
          </a:bodyPr>
          <a:lstStyle/>
          <a:p>
            <a:pPr lvl="2">
              <a:buClr>
                <a:schemeClr val="accent2"/>
              </a:buClr>
              <a:buFont typeface="Wingdings" pitchFamily="2" charset="2"/>
              <a:buNone/>
            </a:pPr>
            <a:endParaRPr lang="ru-RU" sz="2800"/>
          </a:p>
          <a:p>
            <a:pPr lvl="2">
              <a:buClr>
                <a:schemeClr val="accent2"/>
              </a:buClr>
              <a:buFont typeface="Wingdings" pitchFamily="2" charset="2"/>
              <a:buNone/>
            </a:pPr>
            <a:r>
              <a:rPr lang="ru-RU" sz="2800"/>
              <a:t> </a:t>
            </a:r>
          </a:p>
        </p:txBody>
      </p:sp>
      <p:sp>
        <p:nvSpPr>
          <p:cNvPr id="8195" name="Прямоугольник 3"/>
          <p:cNvSpPr>
            <a:spLocks noChangeArrowheads="1"/>
          </p:cNvSpPr>
          <p:nvPr/>
        </p:nvSpPr>
        <p:spPr bwMode="auto">
          <a:xfrm>
            <a:off x="381000" y="457200"/>
            <a:ext cx="8229600" cy="4894263"/>
          </a:xfrm>
          <a:prstGeom prst="rect">
            <a:avLst/>
          </a:prstGeom>
          <a:noFill/>
          <a:ln w="9525">
            <a:noFill/>
            <a:miter lim="800000"/>
            <a:headEnd/>
            <a:tailEnd/>
          </a:ln>
        </p:spPr>
        <p:txBody>
          <a:bodyPr>
            <a:spAutoFit/>
          </a:bodyPr>
          <a:lstStyle/>
          <a:p>
            <a:pPr>
              <a:buFont typeface="Wingdings" pitchFamily="2" charset="2"/>
              <a:buChar char="ü"/>
            </a:pPr>
            <a:r>
              <a:rPr lang="ru-RU" sz="2400">
                <a:latin typeface="Bookman Old Style" pitchFamily="18" charset="0"/>
              </a:rPr>
              <a:t>   Птицы (воробьи, голуби) погибают, если к их клюву всего лишь поднести стеклянную палочку, смоченную никотином;</a:t>
            </a:r>
          </a:p>
          <a:p>
            <a:endParaRPr lang="ru-RU" sz="2400">
              <a:latin typeface="Bookman Old Style" pitchFamily="18" charset="0"/>
            </a:endParaRPr>
          </a:p>
          <a:p>
            <a:pPr marL="0" lvl="2">
              <a:buFont typeface="Wingdings" pitchFamily="2" charset="2"/>
              <a:buChar char="ü"/>
            </a:pPr>
            <a:r>
              <a:rPr lang="ru-RU" sz="2400">
                <a:latin typeface="Bookman Old Style" pitchFamily="18" charset="0"/>
              </a:rPr>
              <a:t>   Кролик погибает от 1/4 капли никотина</a:t>
            </a:r>
            <a:r>
              <a:rPr lang="ru-RU" sz="2400"/>
              <a:t>;</a:t>
            </a:r>
          </a:p>
          <a:p>
            <a:pPr marL="0" lvl="2"/>
            <a:endParaRPr lang="ru-RU" sz="2400"/>
          </a:p>
          <a:p>
            <a:pPr marL="0" lvl="2">
              <a:buFont typeface="Wingdings" pitchFamily="2" charset="2"/>
              <a:buChar char="ü"/>
            </a:pPr>
            <a:r>
              <a:rPr lang="ru-RU" sz="2400">
                <a:latin typeface="Bookman Old Style" pitchFamily="18" charset="0"/>
              </a:rPr>
              <a:t>   Собака - от 1/2 капли;</a:t>
            </a:r>
            <a:endParaRPr lang="ru-RU" sz="2400"/>
          </a:p>
          <a:p>
            <a:pPr marL="0" lvl="2"/>
            <a:endParaRPr lang="ru-RU" sz="2400">
              <a:latin typeface="Bookman Old Style" pitchFamily="18" charset="0"/>
            </a:endParaRPr>
          </a:p>
          <a:p>
            <a:pPr marL="0" lvl="2">
              <a:buFont typeface="Wingdings" pitchFamily="2" charset="2"/>
              <a:buChar char="ü"/>
            </a:pPr>
            <a:r>
              <a:rPr lang="ru-RU" sz="2400"/>
              <a:t>    </a:t>
            </a:r>
            <a:r>
              <a:rPr lang="ru-RU" sz="2400">
                <a:latin typeface="Bookman Old Style" pitchFamily="18" charset="0"/>
              </a:rPr>
              <a:t>Для человека смертельная доза никотина составляет от 50 до 100 мг, или 2-3 капли.</a:t>
            </a:r>
          </a:p>
          <a:p>
            <a:pPr marL="0" lvl="2"/>
            <a:endParaRPr lang="ru-RU" sz="2400">
              <a:latin typeface="Bookman Old Style" pitchFamily="18" charset="0"/>
            </a:endParaRPr>
          </a:p>
          <a:p>
            <a:pPr marL="0" lvl="2"/>
            <a:endParaRPr lang="ru-RU" sz="2400">
              <a:latin typeface="Bookman Old Style" pitchFamily="18" charset="0"/>
            </a:endParaRPr>
          </a:p>
          <a:p>
            <a:endParaRPr lang="ru-RU" sz="2400">
              <a:latin typeface="Bookman Old Style" pitchFamily="18" charset="0"/>
            </a:endParaRPr>
          </a:p>
        </p:txBody>
      </p:sp>
      <p:pic>
        <p:nvPicPr>
          <p:cNvPr id="8197" name="Picture 5"/>
          <p:cNvPicPr>
            <a:picLocks noChangeAspect="1" noChangeArrowheads="1"/>
          </p:cNvPicPr>
          <p:nvPr/>
        </p:nvPicPr>
        <p:blipFill>
          <a:blip r:embed="rId2" cstate="print"/>
          <a:srcRect/>
          <a:stretch>
            <a:fillRect/>
          </a:stretch>
        </p:blipFill>
        <p:spPr bwMode="auto">
          <a:xfrm>
            <a:off x="457200" y="4800600"/>
            <a:ext cx="1524000" cy="1143000"/>
          </a:xfrm>
          <a:prstGeom prst="roundRect">
            <a:avLst/>
          </a:prstGeom>
          <a:noFill/>
          <a:ln w="9525">
            <a:solidFill>
              <a:srgbClr val="993300"/>
            </a:solidFill>
            <a:miter lim="800000"/>
            <a:headEnd/>
            <a:tailEnd/>
          </a:ln>
          <a:effectLst/>
        </p:spPr>
      </p:pic>
      <p:pic>
        <p:nvPicPr>
          <p:cNvPr id="8198" name="Picture 6"/>
          <p:cNvPicPr>
            <a:picLocks noChangeAspect="1" noChangeArrowheads="1"/>
          </p:cNvPicPr>
          <p:nvPr/>
        </p:nvPicPr>
        <p:blipFill>
          <a:blip r:embed="rId3" cstate="print"/>
          <a:srcRect/>
          <a:stretch>
            <a:fillRect/>
          </a:stretch>
        </p:blipFill>
        <p:spPr bwMode="auto">
          <a:xfrm>
            <a:off x="2590800" y="4800600"/>
            <a:ext cx="1524000" cy="1143000"/>
          </a:xfrm>
          <a:prstGeom prst="roundRect">
            <a:avLst/>
          </a:prstGeom>
          <a:noFill/>
          <a:ln w="9525">
            <a:solidFill>
              <a:srgbClr val="993300"/>
            </a:solidFill>
            <a:miter lim="800000"/>
            <a:headEnd/>
            <a:tailEnd/>
          </a:ln>
          <a:effectLst/>
        </p:spPr>
      </p:pic>
      <p:pic>
        <p:nvPicPr>
          <p:cNvPr id="8199" name="Picture 7"/>
          <p:cNvPicPr>
            <a:picLocks noChangeAspect="1" noChangeArrowheads="1"/>
          </p:cNvPicPr>
          <p:nvPr/>
        </p:nvPicPr>
        <p:blipFill>
          <a:blip r:embed="rId4" cstate="print"/>
          <a:srcRect/>
          <a:stretch>
            <a:fillRect/>
          </a:stretch>
        </p:blipFill>
        <p:spPr bwMode="auto">
          <a:xfrm>
            <a:off x="4876800" y="4800600"/>
            <a:ext cx="1524000" cy="1102259"/>
          </a:xfrm>
          <a:prstGeom prst="roundRect">
            <a:avLst/>
          </a:prstGeom>
          <a:noFill/>
          <a:ln w="9525">
            <a:solidFill>
              <a:srgbClr val="993300"/>
            </a:solidFill>
            <a:miter lim="800000"/>
            <a:headEnd/>
            <a:tailEnd/>
          </a:ln>
          <a:effectLst/>
        </p:spPr>
      </p:pic>
      <p:pic>
        <p:nvPicPr>
          <p:cNvPr id="8200" name="Picture 8"/>
          <p:cNvPicPr>
            <a:picLocks noChangeAspect="1" noChangeArrowheads="1"/>
          </p:cNvPicPr>
          <p:nvPr/>
        </p:nvPicPr>
        <p:blipFill>
          <a:blip r:embed="rId5" cstate="print"/>
          <a:srcRect/>
          <a:stretch>
            <a:fillRect/>
          </a:stretch>
        </p:blipFill>
        <p:spPr bwMode="auto">
          <a:xfrm>
            <a:off x="7086600" y="4876800"/>
            <a:ext cx="1524000" cy="1066800"/>
          </a:xfrm>
          <a:prstGeom prst="roundRect">
            <a:avLst/>
          </a:prstGeom>
          <a:noFill/>
          <a:ln w="9525">
            <a:solidFill>
              <a:srgbClr val="993300"/>
            </a:solidFill>
            <a:miter lim="800000"/>
            <a:headEnd/>
            <a:tailEnd/>
          </a:ln>
          <a:effectLst/>
        </p:spPr>
      </p:pic>
    </p:spTree>
    <p:extLst>
      <p:ext uri="{BB962C8B-B14F-4D97-AF65-F5344CB8AC3E}">
        <p14:creationId xmlns:p14="http://schemas.microsoft.com/office/powerpoint/2010/main" xmlns="" val="2076929548"/>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Дай закурить?!"/>
          <p:cNvPicPr>
            <a:picLocks noChangeAspect="1" noChangeArrowheads="1"/>
          </p:cNvPicPr>
          <p:nvPr/>
        </p:nvPicPr>
        <p:blipFill>
          <a:blip r:embed="rId2" cstate="print"/>
          <a:srcRect/>
          <a:stretch>
            <a:fillRect/>
          </a:stretch>
        </p:blipFill>
        <p:spPr bwMode="auto">
          <a:xfrm>
            <a:off x="259484" y="1052513"/>
            <a:ext cx="3779116" cy="3976687"/>
          </a:xfrm>
          <a:prstGeom prst="roundRect">
            <a:avLst/>
          </a:prstGeom>
          <a:noFill/>
          <a:ln w="9525">
            <a:noFill/>
            <a:miter lim="800000"/>
            <a:headEnd/>
            <a:tailEnd/>
          </a:ln>
        </p:spPr>
      </p:pic>
      <p:sp>
        <p:nvSpPr>
          <p:cNvPr id="9219" name="Rectangle 3"/>
          <p:cNvSpPr>
            <a:spLocks noGrp="1" noChangeArrowheads="1"/>
          </p:cNvSpPr>
          <p:nvPr>
            <p:ph type="body" idx="1"/>
          </p:nvPr>
        </p:nvSpPr>
        <p:spPr>
          <a:xfrm>
            <a:off x="3203575" y="1196975"/>
            <a:ext cx="5689600" cy="5184775"/>
          </a:xfrm>
        </p:spPr>
        <p:txBody>
          <a:bodyPr/>
          <a:lstStyle/>
          <a:p>
            <a:pPr algn="ctr" eaLnBrk="1" hangingPunct="1">
              <a:lnSpc>
                <a:spcPct val="90000"/>
              </a:lnSpc>
              <a:buFontTx/>
              <a:buNone/>
            </a:pPr>
            <a:endParaRPr lang="ru-RU" sz="2400" b="1" smtClean="0">
              <a:solidFill>
                <a:srgbClr val="993300"/>
              </a:solidFill>
              <a:latin typeface="Bookman Old Style" pitchFamily="18" charset="0"/>
            </a:endParaRPr>
          </a:p>
          <a:p>
            <a:pPr algn="ctr" eaLnBrk="1" hangingPunct="1">
              <a:lnSpc>
                <a:spcPct val="90000"/>
              </a:lnSpc>
              <a:buFontTx/>
              <a:buNone/>
            </a:pPr>
            <a:endParaRPr lang="ru-RU" sz="2400" b="1" smtClean="0">
              <a:solidFill>
                <a:srgbClr val="993300"/>
              </a:solidFill>
              <a:latin typeface="Bookman Old Style" pitchFamily="18" charset="0"/>
            </a:endParaRPr>
          </a:p>
          <a:p>
            <a:pPr algn="ctr" eaLnBrk="1" hangingPunct="1">
              <a:lnSpc>
                <a:spcPct val="90000"/>
              </a:lnSpc>
              <a:buFontTx/>
              <a:buNone/>
            </a:pPr>
            <a:r>
              <a:rPr lang="ru-RU" sz="2400" b="1" smtClean="0">
                <a:solidFill>
                  <a:srgbClr val="993300"/>
                </a:solidFill>
                <a:latin typeface="Bookman Old Style" pitchFamily="18" charset="0"/>
              </a:rPr>
              <a:t>                Установлено,</a:t>
            </a:r>
          </a:p>
          <a:p>
            <a:pPr algn="ctr" eaLnBrk="1" hangingPunct="1">
              <a:lnSpc>
                <a:spcPct val="90000"/>
              </a:lnSpc>
              <a:buFontTx/>
              <a:buNone/>
            </a:pPr>
            <a:r>
              <a:rPr lang="ru-RU" sz="2400" b="1" smtClean="0">
                <a:solidFill>
                  <a:srgbClr val="993300"/>
                </a:solidFill>
                <a:latin typeface="Bookman Old Style" pitchFamily="18" charset="0"/>
              </a:rPr>
              <a:t>                   что в мире, курят</a:t>
            </a:r>
          </a:p>
          <a:p>
            <a:pPr eaLnBrk="1" hangingPunct="1">
              <a:lnSpc>
                <a:spcPct val="90000"/>
              </a:lnSpc>
              <a:buFontTx/>
              <a:buNone/>
            </a:pPr>
            <a:endParaRPr lang="ru-RU" sz="2400" b="1" smtClean="0">
              <a:solidFill>
                <a:srgbClr val="993300"/>
              </a:solidFill>
              <a:latin typeface="Bookman Old Style" pitchFamily="18" charset="0"/>
            </a:endParaRPr>
          </a:p>
          <a:p>
            <a:pPr algn="ctr" eaLnBrk="1" hangingPunct="1">
              <a:lnSpc>
                <a:spcPct val="90000"/>
              </a:lnSpc>
              <a:buFontTx/>
              <a:buNone/>
            </a:pPr>
            <a:r>
              <a:rPr lang="ru-RU" sz="2400" smtClean="0">
                <a:latin typeface="Bookman Old Style" pitchFamily="18" charset="0"/>
              </a:rPr>
              <a:t>            50%мужчин;</a:t>
            </a:r>
          </a:p>
          <a:p>
            <a:pPr algn="ctr" eaLnBrk="1" hangingPunct="1">
              <a:lnSpc>
                <a:spcPct val="90000"/>
              </a:lnSpc>
              <a:buFontTx/>
              <a:buNone/>
            </a:pPr>
            <a:r>
              <a:rPr lang="ru-RU" sz="2400" smtClean="0">
                <a:latin typeface="Bookman Old Style" pitchFamily="18" charset="0"/>
              </a:rPr>
              <a:t>            30%  женщин.</a:t>
            </a:r>
          </a:p>
          <a:p>
            <a:pPr eaLnBrk="1" hangingPunct="1">
              <a:lnSpc>
                <a:spcPct val="90000"/>
              </a:lnSpc>
              <a:buFontTx/>
              <a:buNone/>
            </a:pPr>
            <a:endParaRPr lang="ru-RU" sz="2400" smtClean="0">
              <a:latin typeface="Bookman Old Style" pitchFamily="18" charset="0"/>
            </a:endParaRPr>
          </a:p>
          <a:p>
            <a:pPr eaLnBrk="1" hangingPunct="1">
              <a:lnSpc>
                <a:spcPct val="90000"/>
              </a:lnSpc>
              <a:buFontTx/>
              <a:buNone/>
            </a:pPr>
            <a:r>
              <a:rPr lang="ru-RU" sz="2400" smtClean="0">
                <a:latin typeface="Bookman Old Style" pitchFamily="18" charset="0"/>
              </a:rPr>
              <a:t>  </a:t>
            </a:r>
            <a:r>
              <a:rPr lang="ru-RU" sz="2000" smtClean="0">
                <a:solidFill>
                  <a:srgbClr val="993300"/>
                </a:solidFill>
                <a:latin typeface="Bookman Old Style" pitchFamily="18" charset="0"/>
              </a:rPr>
              <a:t>Из  систематически  курящих  мужчин   </a:t>
            </a:r>
          </a:p>
          <a:p>
            <a:pPr eaLnBrk="1" hangingPunct="1">
              <a:lnSpc>
                <a:spcPct val="90000"/>
              </a:lnSpc>
              <a:buFontTx/>
              <a:buNone/>
            </a:pPr>
            <a:r>
              <a:rPr lang="ru-RU" sz="2000" smtClean="0">
                <a:solidFill>
                  <a:srgbClr val="993300"/>
                </a:solidFill>
                <a:latin typeface="Bookman Old Style" pitchFamily="18" charset="0"/>
              </a:rPr>
              <a:t>              17%  начали курить в 8-9 лет.</a:t>
            </a:r>
          </a:p>
          <a:p>
            <a:pPr eaLnBrk="1" hangingPunct="1">
              <a:lnSpc>
                <a:spcPct val="90000"/>
              </a:lnSpc>
              <a:buFontTx/>
              <a:buNone/>
            </a:pPr>
            <a:endParaRPr lang="ru-RU" sz="2000" smtClean="0"/>
          </a:p>
          <a:p>
            <a:pPr eaLnBrk="1" hangingPunct="1">
              <a:lnSpc>
                <a:spcPct val="90000"/>
              </a:lnSpc>
              <a:buFontTx/>
              <a:buNone/>
            </a:pPr>
            <a:r>
              <a:rPr lang="ru-RU" sz="2000" smtClean="0">
                <a:solidFill>
                  <a:srgbClr val="FF0000"/>
                </a:solidFill>
              </a:rPr>
              <a:t>    </a:t>
            </a:r>
            <a:endParaRPr lang="ru-RU" sz="2000" b="1" smtClean="0"/>
          </a:p>
        </p:txBody>
      </p:sp>
      <p:sp>
        <p:nvSpPr>
          <p:cNvPr id="6148" name="WordArt 4"/>
          <p:cNvSpPr>
            <a:spLocks noChangeArrowheads="1" noChangeShapeType="1" noTextEdit="1"/>
          </p:cNvSpPr>
          <p:nvPr/>
        </p:nvSpPr>
        <p:spPr bwMode="auto">
          <a:xfrm>
            <a:off x="971550" y="274638"/>
            <a:ext cx="7715250" cy="561975"/>
          </a:xfrm>
          <a:prstGeom prst="rect">
            <a:avLst/>
          </a:prstGeom>
        </p:spPr>
        <p:txBody>
          <a:bodyPr wrap="none" fromWordArt="1">
            <a:prstTxWarp prst="textPlain">
              <a:avLst>
                <a:gd name="adj" fmla="val 50000"/>
              </a:avLst>
            </a:prstTxWarp>
          </a:bodyPr>
          <a:lstStyle/>
          <a:p>
            <a:pPr algn="ctr">
              <a:defRPr/>
            </a:pPr>
            <a:r>
              <a:rPr lang="ru-RU" sz="3600" kern="10" dirty="0">
                <a:ln w="9525">
                  <a:solidFill>
                    <a:srgbClr val="FF0000"/>
                  </a:solidFill>
                  <a:round/>
                  <a:headEnd/>
                  <a:tailEnd/>
                </a:ln>
                <a:solidFill>
                  <a:srgbClr val="FF6600"/>
                </a:solidFill>
                <a:latin typeface="Bookman Old Style" pitchFamily="18" charset="0"/>
                <a:cs typeface="Arial"/>
              </a:rPr>
              <a:t>Социологические данные</a:t>
            </a:r>
            <a:r>
              <a:rPr lang="ru-RU" sz="3600" kern="10" dirty="0">
                <a:ln w="9525">
                  <a:solidFill>
                    <a:srgbClr val="FF0000"/>
                  </a:solidFill>
                  <a:round/>
                  <a:headEnd/>
                  <a:tailEnd/>
                </a:ln>
                <a:solidFill>
                  <a:srgbClr val="FF6600"/>
                </a:solidFill>
                <a:latin typeface="Arial"/>
                <a:cs typeface="Arial"/>
              </a:rPr>
              <a:t>.</a:t>
            </a:r>
          </a:p>
        </p:txBody>
      </p:sp>
      <p:sp>
        <p:nvSpPr>
          <p:cNvPr id="9221" name="Line 8"/>
          <p:cNvSpPr>
            <a:spLocks noChangeShapeType="1"/>
          </p:cNvSpPr>
          <p:nvPr/>
        </p:nvSpPr>
        <p:spPr bwMode="auto">
          <a:xfrm>
            <a:off x="6156325" y="2817813"/>
            <a:ext cx="0" cy="433387"/>
          </a:xfrm>
          <a:prstGeom prst="line">
            <a:avLst/>
          </a:prstGeom>
          <a:noFill/>
          <a:ln w="9525">
            <a:solidFill>
              <a:schemeClr val="tx1"/>
            </a:solidFill>
            <a:round/>
            <a:headEnd/>
            <a:tailEnd type="triangle" w="med" len="med"/>
          </a:ln>
        </p:spPr>
        <p:txBody>
          <a:bodyPr/>
          <a:lstStyle/>
          <a:p>
            <a:endParaRPr lang="ru-RU"/>
          </a:p>
        </p:txBody>
      </p:sp>
      <p:sp>
        <p:nvSpPr>
          <p:cNvPr id="9222" name="WordArt 10"/>
          <p:cNvSpPr>
            <a:spLocks noChangeArrowheads="1" noChangeShapeType="1" noTextEdit="1"/>
          </p:cNvSpPr>
          <p:nvPr/>
        </p:nvSpPr>
        <p:spPr bwMode="auto">
          <a:xfrm>
            <a:off x="381000" y="5589588"/>
            <a:ext cx="2590800" cy="582612"/>
          </a:xfrm>
          <a:prstGeom prst="rect">
            <a:avLst/>
          </a:prstGeom>
        </p:spPr>
        <p:txBody>
          <a:bodyPr wrap="none" fromWordArt="1">
            <a:prstTxWarp prst="textPlain">
              <a:avLst>
                <a:gd name="adj" fmla="val 50000"/>
              </a:avLst>
            </a:prstTxWarp>
          </a:bodyPr>
          <a:lstStyle/>
          <a:p>
            <a:pPr algn="ctr"/>
            <a:r>
              <a:rPr lang="ru-RU" sz="3600" kern="10">
                <a:ln w="9525">
                  <a:solidFill>
                    <a:srgbClr val="009900"/>
                  </a:solidFill>
                  <a:round/>
                  <a:headEnd/>
                  <a:tailEnd/>
                </a:ln>
                <a:solidFill>
                  <a:srgbClr val="009900"/>
                </a:solidFill>
                <a:latin typeface="Arial"/>
                <a:cs typeface="Arial"/>
              </a:rPr>
              <a:t>Дай закурить!</a:t>
            </a:r>
          </a:p>
        </p:txBody>
      </p:sp>
      <p:pic>
        <p:nvPicPr>
          <p:cNvPr id="9223" name="Picture 11" descr="1m1"/>
          <p:cNvPicPr>
            <a:picLocks noChangeAspect="1" noChangeArrowheads="1"/>
          </p:cNvPicPr>
          <p:nvPr/>
        </p:nvPicPr>
        <p:blipFill>
          <a:blip r:embed="rId3" cstate="print"/>
          <a:srcRect/>
          <a:stretch>
            <a:fillRect/>
          </a:stretch>
        </p:blipFill>
        <p:spPr bwMode="auto">
          <a:xfrm>
            <a:off x="2771775" y="1341438"/>
            <a:ext cx="688975" cy="996950"/>
          </a:xfrm>
          <a:prstGeom prst="rect">
            <a:avLst/>
          </a:prstGeom>
          <a:noFill/>
          <a:ln w="9525">
            <a:noFill/>
            <a:miter lim="800000"/>
            <a:headEnd/>
            <a:tailEnd/>
          </a:ln>
        </p:spPr>
      </p:pic>
    </p:spTree>
    <p:extLst>
      <p:ext uri="{BB962C8B-B14F-4D97-AF65-F5344CB8AC3E}">
        <p14:creationId xmlns:p14="http://schemas.microsoft.com/office/powerpoint/2010/main" xmlns="" val="1118480744"/>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Rot="1" noChangeArrowheads="1"/>
          </p:cNvSpPr>
          <p:nvPr>
            <p:ph type="body" idx="1"/>
          </p:nvPr>
        </p:nvSpPr>
        <p:spPr>
          <a:xfrm>
            <a:off x="381000" y="0"/>
            <a:ext cx="8464550" cy="6477000"/>
          </a:xfrm>
        </p:spPr>
        <p:txBody>
          <a:bodyPr/>
          <a:lstStyle/>
          <a:p>
            <a:pPr algn="ctr" eaLnBrk="1" hangingPunct="1">
              <a:buFont typeface="Wingdings" pitchFamily="2" charset="2"/>
              <a:buNone/>
            </a:pPr>
            <a:endParaRPr lang="en-US" b="1" dirty="0" smtClean="0"/>
          </a:p>
          <a:p>
            <a:pPr algn="ctr" eaLnBrk="1" hangingPunct="1">
              <a:buFont typeface="Wingdings" pitchFamily="2" charset="2"/>
              <a:buNone/>
            </a:pPr>
            <a:r>
              <a:rPr lang="ru-RU" b="1" dirty="0" smtClean="0">
                <a:solidFill>
                  <a:srgbClr val="993300"/>
                </a:solidFill>
                <a:latin typeface="Bookman Old Style" pitchFamily="18" charset="0"/>
              </a:rPr>
              <a:t>Мотивы, из – за которых подростки начинают курить:</a:t>
            </a:r>
          </a:p>
          <a:p>
            <a:pPr algn="ctr" eaLnBrk="1" hangingPunct="1">
              <a:buFont typeface="Wingdings" pitchFamily="2" charset="2"/>
              <a:buNone/>
            </a:pPr>
            <a:endParaRPr lang="ru-RU" b="1" dirty="0" smtClean="0"/>
          </a:p>
        </p:txBody>
      </p:sp>
      <p:sp>
        <p:nvSpPr>
          <p:cNvPr id="9220" name="Text Box 4"/>
          <p:cNvSpPr txBox="1">
            <a:spLocks noChangeArrowheads="1"/>
          </p:cNvSpPr>
          <p:nvPr/>
        </p:nvSpPr>
        <p:spPr bwMode="auto">
          <a:xfrm>
            <a:off x="0" y="3352800"/>
            <a:ext cx="2362200" cy="708025"/>
          </a:xfrm>
          <a:prstGeom prst="rect">
            <a:avLst/>
          </a:prstGeom>
          <a:noFill/>
          <a:ln w="9525">
            <a:noFill/>
            <a:miter lim="800000"/>
            <a:headEnd/>
            <a:tailEnd/>
          </a:ln>
        </p:spPr>
        <p:txBody>
          <a:bodyPr>
            <a:spAutoFit/>
          </a:bodyPr>
          <a:lstStyle/>
          <a:p>
            <a:pPr algn="ctr">
              <a:spcBef>
                <a:spcPct val="50000"/>
              </a:spcBef>
            </a:pPr>
            <a:r>
              <a:rPr lang="ru-RU" sz="2000" b="1">
                <a:latin typeface="Bookman Old Style" pitchFamily="18" charset="0"/>
              </a:rPr>
              <a:t>Из любопытства</a:t>
            </a:r>
          </a:p>
        </p:txBody>
      </p:sp>
      <p:sp>
        <p:nvSpPr>
          <p:cNvPr id="9221" name="Text Box 5"/>
          <p:cNvSpPr txBox="1">
            <a:spLocks noChangeArrowheads="1"/>
          </p:cNvSpPr>
          <p:nvPr/>
        </p:nvSpPr>
        <p:spPr bwMode="auto">
          <a:xfrm>
            <a:off x="1828800" y="3962400"/>
            <a:ext cx="2209800" cy="1016000"/>
          </a:xfrm>
          <a:prstGeom prst="rect">
            <a:avLst/>
          </a:prstGeom>
          <a:noFill/>
          <a:ln w="9525">
            <a:noFill/>
            <a:miter lim="800000"/>
            <a:headEnd/>
            <a:tailEnd/>
          </a:ln>
        </p:spPr>
        <p:txBody>
          <a:bodyPr>
            <a:spAutoFit/>
          </a:bodyPr>
          <a:lstStyle/>
          <a:p>
            <a:pPr algn="ctr">
              <a:spcBef>
                <a:spcPct val="50000"/>
              </a:spcBef>
            </a:pPr>
            <a:r>
              <a:rPr lang="ru-RU" sz="2000" b="1">
                <a:latin typeface="Bookman Old Style" pitchFamily="18" charset="0"/>
              </a:rPr>
              <a:t>Чтобы казаться взрослее</a:t>
            </a:r>
          </a:p>
        </p:txBody>
      </p:sp>
      <p:sp>
        <p:nvSpPr>
          <p:cNvPr id="9222" name="Text Box 6"/>
          <p:cNvSpPr txBox="1">
            <a:spLocks noChangeArrowheads="1"/>
          </p:cNvSpPr>
          <p:nvPr/>
        </p:nvSpPr>
        <p:spPr bwMode="auto">
          <a:xfrm>
            <a:off x="3505200" y="3276600"/>
            <a:ext cx="1905000" cy="708025"/>
          </a:xfrm>
          <a:prstGeom prst="rect">
            <a:avLst/>
          </a:prstGeom>
          <a:noFill/>
          <a:ln w="9525">
            <a:noFill/>
            <a:miter lim="800000"/>
            <a:headEnd/>
            <a:tailEnd/>
          </a:ln>
        </p:spPr>
        <p:txBody>
          <a:bodyPr>
            <a:spAutoFit/>
          </a:bodyPr>
          <a:lstStyle/>
          <a:p>
            <a:pPr algn="ctr">
              <a:spcBef>
                <a:spcPct val="50000"/>
              </a:spcBef>
            </a:pPr>
            <a:r>
              <a:rPr lang="ru-RU" sz="2000" b="1">
                <a:latin typeface="Bookman Old Style" pitchFamily="18" charset="0"/>
              </a:rPr>
              <a:t>За компанию</a:t>
            </a:r>
          </a:p>
        </p:txBody>
      </p:sp>
      <p:sp>
        <p:nvSpPr>
          <p:cNvPr id="9223" name="Text Box 7"/>
          <p:cNvSpPr txBox="1">
            <a:spLocks noChangeArrowheads="1"/>
          </p:cNvSpPr>
          <p:nvPr/>
        </p:nvSpPr>
        <p:spPr bwMode="auto">
          <a:xfrm>
            <a:off x="5105400" y="3810000"/>
            <a:ext cx="1905000" cy="708025"/>
          </a:xfrm>
          <a:prstGeom prst="rect">
            <a:avLst/>
          </a:prstGeom>
          <a:noFill/>
          <a:ln w="9525">
            <a:noFill/>
            <a:miter lim="800000"/>
            <a:headEnd/>
            <a:tailEnd/>
          </a:ln>
        </p:spPr>
        <p:txBody>
          <a:bodyPr>
            <a:spAutoFit/>
          </a:bodyPr>
          <a:lstStyle/>
          <a:p>
            <a:pPr algn="ctr">
              <a:spcBef>
                <a:spcPct val="50000"/>
              </a:spcBef>
            </a:pPr>
            <a:r>
              <a:rPr lang="ru-RU" sz="2000" b="1">
                <a:latin typeface="Bookman Old Style" pitchFamily="18" charset="0"/>
              </a:rPr>
              <a:t>Чтобы похудеть</a:t>
            </a:r>
          </a:p>
        </p:txBody>
      </p:sp>
      <p:sp>
        <p:nvSpPr>
          <p:cNvPr id="9224" name="Text Box 8"/>
          <p:cNvSpPr txBox="1">
            <a:spLocks noChangeArrowheads="1"/>
          </p:cNvSpPr>
          <p:nvPr/>
        </p:nvSpPr>
        <p:spPr bwMode="auto">
          <a:xfrm>
            <a:off x="6934200" y="3276600"/>
            <a:ext cx="1905000" cy="708025"/>
          </a:xfrm>
          <a:prstGeom prst="rect">
            <a:avLst/>
          </a:prstGeom>
          <a:noFill/>
          <a:ln w="9525">
            <a:noFill/>
            <a:miter lim="800000"/>
            <a:headEnd/>
            <a:tailEnd/>
          </a:ln>
        </p:spPr>
        <p:txBody>
          <a:bodyPr>
            <a:spAutoFit/>
          </a:bodyPr>
          <a:lstStyle/>
          <a:p>
            <a:pPr algn="ctr">
              <a:spcBef>
                <a:spcPct val="50000"/>
              </a:spcBef>
            </a:pPr>
            <a:r>
              <a:rPr lang="ru-RU" sz="2000" b="1">
                <a:latin typeface="Bookman Old Style" pitchFamily="18" charset="0"/>
              </a:rPr>
              <a:t>Потому что это модно</a:t>
            </a:r>
          </a:p>
        </p:txBody>
      </p:sp>
      <p:sp>
        <p:nvSpPr>
          <p:cNvPr id="10248" name="Line 9"/>
          <p:cNvSpPr>
            <a:spLocks noChangeShapeType="1"/>
          </p:cNvSpPr>
          <p:nvPr/>
        </p:nvSpPr>
        <p:spPr bwMode="auto">
          <a:xfrm flipH="1">
            <a:off x="1828800" y="2438400"/>
            <a:ext cx="990600" cy="762000"/>
          </a:xfrm>
          <a:prstGeom prst="line">
            <a:avLst/>
          </a:prstGeom>
          <a:noFill/>
          <a:ln w="9525">
            <a:solidFill>
              <a:schemeClr val="tx1"/>
            </a:solidFill>
            <a:round/>
            <a:headEnd/>
            <a:tailEnd type="triangle" w="med" len="med"/>
          </a:ln>
        </p:spPr>
        <p:txBody>
          <a:bodyPr/>
          <a:lstStyle/>
          <a:p>
            <a:endParaRPr lang="ru-RU"/>
          </a:p>
        </p:txBody>
      </p:sp>
      <p:sp>
        <p:nvSpPr>
          <p:cNvPr id="10249" name="Line 10"/>
          <p:cNvSpPr>
            <a:spLocks noChangeShapeType="1"/>
          </p:cNvSpPr>
          <p:nvPr/>
        </p:nvSpPr>
        <p:spPr bwMode="auto">
          <a:xfrm flipH="1">
            <a:off x="3048000" y="2438400"/>
            <a:ext cx="457200" cy="1524000"/>
          </a:xfrm>
          <a:prstGeom prst="line">
            <a:avLst/>
          </a:prstGeom>
          <a:noFill/>
          <a:ln w="9525">
            <a:solidFill>
              <a:schemeClr val="tx1"/>
            </a:solidFill>
            <a:round/>
            <a:headEnd/>
            <a:tailEnd type="triangle" w="med" len="med"/>
          </a:ln>
        </p:spPr>
        <p:txBody>
          <a:bodyPr/>
          <a:lstStyle/>
          <a:p>
            <a:endParaRPr lang="ru-RU"/>
          </a:p>
        </p:txBody>
      </p:sp>
      <p:sp>
        <p:nvSpPr>
          <p:cNvPr id="10250" name="Line 11"/>
          <p:cNvSpPr>
            <a:spLocks noChangeShapeType="1"/>
          </p:cNvSpPr>
          <p:nvPr/>
        </p:nvSpPr>
        <p:spPr bwMode="auto">
          <a:xfrm flipH="1">
            <a:off x="4495800" y="2362200"/>
            <a:ext cx="76200" cy="914400"/>
          </a:xfrm>
          <a:prstGeom prst="line">
            <a:avLst/>
          </a:prstGeom>
          <a:noFill/>
          <a:ln w="9525">
            <a:solidFill>
              <a:schemeClr val="tx1"/>
            </a:solidFill>
            <a:round/>
            <a:headEnd/>
            <a:tailEnd type="triangle" w="med" len="med"/>
          </a:ln>
        </p:spPr>
        <p:txBody>
          <a:bodyPr/>
          <a:lstStyle/>
          <a:p>
            <a:endParaRPr lang="ru-RU"/>
          </a:p>
        </p:txBody>
      </p:sp>
      <p:sp>
        <p:nvSpPr>
          <p:cNvPr id="10251" name="Line 12"/>
          <p:cNvSpPr>
            <a:spLocks noChangeShapeType="1"/>
          </p:cNvSpPr>
          <p:nvPr/>
        </p:nvSpPr>
        <p:spPr bwMode="auto">
          <a:xfrm>
            <a:off x="5715000" y="2209800"/>
            <a:ext cx="228600" cy="1447800"/>
          </a:xfrm>
          <a:prstGeom prst="line">
            <a:avLst/>
          </a:prstGeom>
          <a:noFill/>
          <a:ln w="9525">
            <a:solidFill>
              <a:schemeClr val="tx1"/>
            </a:solidFill>
            <a:round/>
            <a:headEnd/>
            <a:tailEnd type="triangle" w="med" len="med"/>
          </a:ln>
        </p:spPr>
        <p:txBody>
          <a:bodyPr/>
          <a:lstStyle/>
          <a:p>
            <a:endParaRPr lang="ru-RU"/>
          </a:p>
        </p:txBody>
      </p:sp>
      <p:sp>
        <p:nvSpPr>
          <p:cNvPr id="10252" name="Line 13"/>
          <p:cNvSpPr>
            <a:spLocks noChangeShapeType="1"/>
          </p:cNvSpPr>
          <p:nvPr/>
        </p:nvSpPr>
        <p:spPr bwMode="auto">
          <a:xfrm>
            <a:off x="6629400" y="2362200"/>
            <a:ext cx="1066800" cy="838200"/>
          </a:xfrm>
          <a:prstGeom prst="line">
            <a:avLst/>
          </a:prstGeom>
          <a:noFill/>
          <a:ln w="9525">
            <a:solidFill>
              <a:schemeClr val="tx1"/>
            </a:solidFill>
            <a:round/>
            <a:headEnd/>
            <a:tailEnd type="triangle" w="med" len="med"/>
          </a:ln>
        </p:spPr>
        <p:txBody>
          <a:bodyPr/>
          <a:lstStyle/>
          <a:p>
            <a:endParaRPr lang="ru-RU"/>
          </a:p>
        </p:txBody>
      </p:sp>
      <p:sp>
        <p:nvSpPr>
          <p:cNvPr id="9230" name="Text Box 14"/>
          <p:cNvSpPr txBox="1">
            <a:spLocks noChangeArrowheads="1"/>
          </p:cNvSpPr>
          <p:nvPr/>
        </p:nvSpPr>
        <p:spPr bwMode="auto">
          <a:xfrm>
            <a:off x="6477000" y="4800600"/>
            <a:ext cx="2057400" cy="400050"/>
          </a:xfrm>
          <a:prstGeom prst="rect">
            <a:avLst/>
          </a:prstGeom>
          <a:noFill/>
          <a:ln w="9525">
            <a:noFill/>
            <a:miter lim="800000"/>
            <a:headEnd/>
            <a:tailEnd/>
          </a:ln>
        </p:spPr>
        <p:txBody>
          <a:bodyPr>
            <a:spAutoFit/>
          </a:bodyPr>
          <a:lstStyle/>
          <a:p>
            <a:pPr algn="ctr">
              <a:spcBef>
                <a:spcPct val="50000"/>
              </a:spcBef>
            </a:pPr>
            <a:r>
              <a:rPr lang="ru-RU" sz="2000" b="1">
                <a:latin typeface="Bookman Old Style" pitchFamily="18" charset="0"/>
              </a:rPr>
              <a:t>  </a:t>
            </a:r>
          </a:p>
        </p:txBody>
      </p:sp>
    </p:spTree>
    <p:extLst>
      <p:ext uri="{BB962C8B-B14F-4D97-AF65-F5344CB8AC3E}">
        <p14:creationId xmlns:p14="http://schemas.microsoft.com/office/powerpoint/2010/main" xmlns="" val="275174170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2000" fill="hold"/>
                                        <p:tgtEl>
                                          <p:spTgt spid="9220"/>
                                        </p:tgtEl>
                                        <p:attrNameLst>
                                          <p:attrName>ppt_x</p:attrName>
                                        </p:attrNameLst>
                                      </p:cBhvr>
                                      <p:tavLst>
                                        <p:tav tm="0">
                                          <p:val>
                                            <p:strVal val="#ppt_x"/>
                                          </p:val>
                                        </p:tav>
                                        <p:tav tm="100000">
                                          <p:val>
                                            <p:strVal val="#ppt_x"/>
                                          </p:val>
                                        </p:tav>
                                      </p:tavLst>
                                    </p:anim>
                                    <p:anim calcmode="lin" valueType="num">
                                      <p:cBhvr additive="base">
                                        <p:cTn id="8" dur="20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 calcmode="lin" valueType="num">
                                      <p:cBhvr additive="base">
                                        <p:cTn id="13" dur="2000" fill="hold"/>
                                        <p:tgtEl>
                                          <p:spTgt spid="9221"/>
                                        </p:tgtEl>
                                        <p:attrNameLst>
                                          <p:attrName>ppt_x</p:attrName>
                                        </p:attrNameLst>
                                      </p:cBhvr>
                                      <p:tavLst>
                                        <p:tav tm="0">
                                          <p:val>
                                            <p:strVal val="#ppt_x"/>
                                          </p:val>
                                        </p:tav>
                                        <p:tav tm="100000">
                                          <p:val>
                                            <p:strVal val="#ppt_x"/>
                                          </p:val>
                                        </p:tav>
                                      </p:tavLst>
                                    </p:anim>
                                    <p:anim calcmode="lin" valueType="num">
                                      <p:cBhvr additive="base">
                                        <p:cTn id="14" dur="20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22"/>
                                        </p:tgtEl>
                                        <p:attrNameLst>
                                          <p:attrName>style.visibility</p:attrName>
                                        </p:attrNameLst>
                                      </p:cBhvr>
                                      <p:to>
                                        <p:strVal val="visible"/>
                                      </p:to>
                                    </p:set>
                                    <p:anim calcmode="lin" valueType="num">
                                      <p:cBhvr additive="base">
                                        <p:cTn id="19" dur="2000" fill="hold"/>
                                        <p:tgtEl>
                                          <p:spTgt spid="9222"/>
                                        </p:tgtEl>
                                        <p:attrNameLst>
                                          <p:attrName>ppt_x</p:attrName>
                                        </p:attrNameLst>
                                      </p:cBhvr>
                                      <p:tavLst>
                                        <p:tav tm="0">
                                          <p:val>
                                            <p:strVal val="#ppt_x"/>
                                          </p:val>
                                        </p:tav>
                                        <p:tav tm="100000">
                                          <p:val>
                                            <p:strVal val="#ppt_x"/>
                                          </p:val>
                                        </p:tav>
                                      </p:tavLst>
                                    </p:anim>
                                    <p:anim calcmode="lin" valueType="num">
                                      <p:cBhvr additive="base">
                                        <p:cTn id="20" dur="20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223">
                                            <p:txEl>
                                              <p:pRg st="0" end="0"/>
                                            </p:txEl>
                                          </p:spTgt>
                                        </p:tgtEl>
                                        <p:attrNameLst>
                                          <p:attrName>style.visibility</p:attrName>
                                        </p:attrNameLst>
                                      </p:cBhvr>
                                      <p:to>
                                        <p:strVal val="visible"/>
                                      </p:to>
                                    </p:set>
                                    <p:anim calcmode="lin" valueType="num">
                                      <p:cBhvr additive="base">
                                        <p:cTn id="25" dur="2000" fill="hold"/>
                                        <p:tgtEl>
                                          <p:spTgt spid="9223">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92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230"/>
                                        </p:tgtEl>
                                        <p:attrNameLst>
                                          <p:attrName>style.visibility</p:attrName>
                                        </p:attrNameLst>
                                      </p:cBhvr>
                                      <p:to>
                                        <p:strVal val="visible"/>
                                      </p:to>
                                    </p:set>
                                    <p:anim calcmode="lin" valueType="num">
                                      <p:cBhvr additive="base">
                                        <p:cTn id="31" dur="2000" fill="hold"/>
                                        <p:tgtEl>
                                          <p:spTgt spid="9230"/>
                                        </p:tgtEl>
                                        <p:attrNameLst>
                                          <p:attrName>ppt_x</p:attrName>
                                        </p:attrNameLst>
                                      </p:cBhvr>
                                      <p:tavLst>
                                        <p:tav tm="0">
                                          <p:val>
                                            <p:strVal val="#ppt_x"/>
                                          </p:val>
                                        </p:tav>
                                        <p:tav tm="100000">
                                          <p:val>
                                            <p:strVal val="#ppt_x"/>
                                          </p:val>
                                        </p:tav>
                                      </p:tavLst>
                                    </p:anim>
                                    <p:anim calcmode="lin" valueType="num">
                                      <p:cBhvr additive="base">
                                        <p:cTn id="32" dur="2000" fill="hold"/>
                                        <p:tgtEl>
                                          <p:spTgt spid="92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224"/>
                                        </p:tgtEl>
                                        <p:attrNameLst>
                                          <p:attrName>style.visibility</p:attrName>
                                        </p:attrNameLst>
                                      </p:cBhvr>
                                      <p:to>
                                        <p:strVal val="visible"/>
                                      </p:to>
                                    </p:set>
                                    <p:anim calcmode="lin" valueType="num">
                                      <p:cBhvr additive="base">
                                        <p:cTn id="37" dur="2000" fill="hold"/>
                                        <p:tgtEl>
                                          <p:spTgt spid="9224"/>
                                        </p:tgtEl>
                                        <p:attrNameLst>
                                          <p:attrName>ppt_x</p:attrName>
                                        </p:attrNameLst>
                                      </p:cBhvr>
                                      <p:tavLst>
                                        <p:tav tm="0">
                                          <p:val>
                                            <p:strVal val="#ppt_x"/>
                                          </p:val>
                                        </p:tav>
                                        <p:tav tm="100000">
                                          <p:val>
                                            <p:strVal val="#ppt_x"/>
                                          </p:val>
                                        </p:tav>
                                      </p:tavLst>
                                    </p:anim>
                                    <p:anim calcmode="lin" valueType="num">
                                      <p:cBhvr additive="base">
                                        <p:cTn id="38" dur="2000" fill="hold"/>
                                        <p:tgtEl>
                                          <p:spTgt spid="9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1" grpId="0"/>
      <p:bldP spid="9222" grpId="0"/>
      <p:bldP spid="9224" grpId="0"/>
      <p:bldP spid="923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2"/>
          <p:cNvSpPr>
            <a:spLocks noChangeArrowheads="1"/>
          </p:cNvSpPr>
          <p:nvPr/>
        </p:nvSpPr>
        <p:spPr bwMode="auto">
          <a:xfrm>
            <a:off x="457200" y="914400"/>
            <a:ext cx="6400800" cy="1384300"/>
          </a:xfrm>
          <a:prstGeom prst="rect">
            <a:avLst/>
          </a:prstGeom>
          <a:noFill/>
          <a:ln w="9525">
            <a:noFill/>
            <a:miter lim="800000"/>
            <a:headEnd/>
            <a:tailEnd/>
          </a:ln>
        </p:spPr>
        <p:txBody>
          <a:bodyPr>
            <a:spAutoFit/>
          </a:bodyPr>
          <a:lstStyle/>
          <a:p>
            <a:pPr lvl="2">
              <a:buClr>
                <a:schemeClr val="accent2"/>
              </a:buClr>
            </a:pPr>
            <a:endParaRPr lang="ru-RU" sz="2800"/>
          </a:p>
          <a:p>
            <a:pPr lvl="2">
              <a:buClr>
                <a:schemeClr val="accent2"/>
              </a:buClr>
            </a:pPr>
            <a:r>
              <a:rPr lang="ru-RU" sz="2800"/>
              <a:t>  </a:t>
            </a:r>
          </a:p>
          <a:p>
            <a:pPr lvl="2">
              <a:buClr>
                <a:schemeClr val="accent2"/>
              </a:buClr>
            </a:pPr>
            <a:endParaRPr lang="ru-RU" sz="2800"/>
          </a:p>
        </p:txBody>
      </p:sp>
      <p:pic>
        <p:nvPicPr>
          <p:cNvPr id="4" name="Picture 4" descr="img1"/>
          <p:cNvPicPr>
            <a:picLocks noChangeAspect="1" noChangeArrowheads="1"/>
          </p:cNvPicPr>
          <p:nvPr/>
        </p:nvPicPr>
        <p:blipFill>
          <a:blip r:embed="rId2" cstate="print"/>
          <a:srcRect/>
          <a:stretch>
            <a:fillRect/>
          </a:stretch>
        </p:blipFill>
        <p:spPr bwMode="auto">
          <a:xfrm>
            <a:off x="533400" y="1524000"/>
            <a:ext cx="8153400" cy="4876800"/>
          </a:xfrm>
          <a:prstGeom prst="roundRect">
            <a:avLst/>
          </a:prstGeom>
          <a:noFill/>
          <a:ln>
            <a:solidFill>
              <a:srgbClr val="993300"/>
            </a:solidFill>
          </a:ln>
        </p:spPr>
      </p:pic>
      <p:sp>
        <p:nvSpPr>
          <p:cNvPr id="11268" name="TextBox 5"/>
          <p:cNvSpPr txBox="1">
            <a:spLocks noChangeArrowheads="1"/>
          </p:cNvSpPr>
          <p:nvPr/>
        </p:nvSpPr>
        <p:spPr bwMode="auto">
          <a:xfrm>
            <a:off x="1752600" y="304800"/>
            <a:ext cx="6553200" cy="584200"/>
          </a:xfrm>
          <a:prstGeom prst="rect">
            <a:avLst/>
          </a:prstGeom>
          <a:noFill/>
          <a:ln w="9525">
            <a:noFill/>
            <a:miter lim="800000"/>
            <a:headEnd/>
            <a:tailEnd/>
          </a:ln>
        </p:spPr>
        <p:txBody>
          <a:bodyPr>
            <a:spAutoFit/>
          </a:bodyPr>
          <a:lstStyle/>
          <a:p>
            <a:pPr algn="ctr"/>
            <a:r>
              <a:rPr lang="ru-RU" sz="3200" b="1">
                <a:solidFill>
                  <a:srgbClr val="993300"/>
                </a:solidFill>
                <a:latin typeface="Bookman Old Style" pitchFamily="18" charset="0"/>
              </a:rPr>
              <a:t>Здоровые лёгкие</a:t>
            </a:r>
          </a:p>
        </p:txBody>
      </p:sp>
    </p:spTree>
    <p:extLst>
      <p:ext uri="{BB962C8B-B14F-4D97-AF65-F5344CB8AC3E}">
        <p14:creationId xmlns:p14="http://schemas.microsoft.com/office/powerpoint/2010/main" xmlns="" val="1608329096"/>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Легкие курильщика, стаж 5 лет"/>
          <p:cNvPicPr>
            <a:picLocks noChangeAspect="1" noChangeArrowheads="1"/>
          </p:cNvPicPr>
          <p:nvPr/>
        </p:nvPicPr>
        <p:blipFill>
          <a:blip r:embed="rId2" cstate="print"/>
          <a:srcRect/>
          <a:stretch>
            <a:fillRect/>
          </a:stretch>
        </p:blipFill>
        <p:spPr bwMode="auto">
          <a:xfrm>
            <a:off x="611188" y="1700213"/>
            <a:ext cx="3535362" cy="4319587"/>
          </a:xfrm>
          <a:prstGeom prst="roundRect">
            <a:avLst/>
          </a:prstGeom>
          <a:noFill/>
          <a:ln w="9525">
            <a:solidFill>
              <a:srgbClr val="993300"/>
            </a:solidFill>
            <a:miter lim="800000"/>
            <a:headEnd/>
            <a:tailEnd/>
          </a:ln>
        </p:spPr>
      </p:pic>
      <p:pic>
        <p:nvPicPr>
          <p:cNvPr id="9219" name="Picture 5" descr="Легкие курильщика, стаж 10 лет"/>
          <p:cNvPicPr>
            <a:picLocks noChangeAspect="1" noChangeArrowheads="1"/>
          </p:cNvPicPr>
          <p:nvPr/>
        </p:nvPicPr>
        <p:blipFill>
          <a:blip r:embed="rId3" cstate="print"/>
          <a:srcRect/>
          <a:stretch>
            <a:fillRect/>
          </a:stretch>
        </p:blipFill>
        <p:spPr bwMode="auto">
          <a:xfrm>
            <a:off x="4643438" y="1700213"/>
            <a:ext cx="4235450" cy="4321175"/>
          </a:xfrm>
          <a:prstGeom prst="roundRect">
            <a:avLst/>
          </a:prstGeom>
          <a:noFill/>
          <a:ln w="9525">
            <a:solidFill>
              <a:srgbClr val="993300"/>
            </a:solidFill>
            <a:miter lim="800000"/>
            <a:headEnd/>
            <a:tailEnd/>
          </a:ln>
        </p:spPr>
      </p:pic>
      <p:sp>
        <p:nvSpPr>
          <p:cNvPr id="13316" name="WordArt 6" descr="Фиолетовый узор"/>
          <p:cNvSpPr>
            <a:spLocks noChangeArrowheads="1" noChangeShapeType="1" noTextEdit="1"/>
          </p:cNvSpPr>
          <p:nvPr/>
        </p:nvSpPr>
        <p:spPr bwMode="auto">
          <a:xfrm>
            <a:off x="1116013" y="404813"/>
            <a:ext cx="7056437" cy="792162"/>
          </a:xfrm>
          <a:prstGeom prst="rect">
            <a:avLst/>
          </a:prstGeom>
        </p:spPr>
        <p:txBody>
          <a:bodyPr wrap="none" fromWordArt="1">
            <a:prstTxWarp prst="textPlain">
              <a:avLst>
                <a:gd name="adj" fmla="val 50000"/>
              </a:avLst>
            </a:prstTxWarp>
          </a:bodyPr>
          <a:lstStyle/>
          <a:p>
            <a:pPr algn="ctr"/>
            <a:r>
              <a:rPr lang="ru-RU" sz="3600" b="1" kern="10">
                <a:ln w="9525">
                  <a:solidFill>
                    <a:schemeClr val="bg1"/>
                  </a:solidFill>
                  <a:round/>
                  <a:headEnd/>
                  <a:tailEnd/>
                </a:ln>
                <a:solidFill>
                  <a:srgbClr val="993300"/>
                </a:solidFill>
                <a:latin typeface="Bookman Old Style"/>
              </a:rPr>
              <a:t>Легкие курильщика</a:t>
            </a:r>
          </a:p>
        </p:txBody>
      </p:sp>
      <p:sp>
        <p:nvSpPr>
          <p:cNvPr id="13317" name="WordArt 7"/>
          <p:cNvSpPr>
            <a:spLocks noChangeArrowheads="1" noChangeShapeType="1" noTextEdit="1"/>
          </p:cNvSpPr>
          <p:nvPr/>
        </p:nvSpPr>
        <p:spPr bwMode="auto">
          <a:xfrm>
            <a:off x="755650" y="6165850"/>
            <a:ext cx="2952750" cy="431800"/>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latin typeface="Bookman Old Style"/>
              </a:rPr>
              <a:t>стаж 5 лет</a:t>
            </a:r>
          </a:p>
        </p:txBody>
      </p:sp>
      <p:sp>
        <p:nvSpPr>
          <p:cNvPr id="13318" name="WordArt 8"/>
          <p:cNvSpPr>
            <a:spLocks noChangeArrowheads="1" noChangeShapeType="1" noTextEdit="1"/>
          </p:cNvSpPr>
          <p:nvPr/>
        </p:nvSpPr>
        <p:spPr bwMode="auto">
          <a:xfrm>
            <a:off x="4932363" y="6165850"/>
            <a:ext cx="3382962" cy="450850"/>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latin typeface="Bookman Old Style"/>
              </a:rPr>
              <a:t>стаж 10 лет</a:t>
            </a:r>
          </a:p>
        </p:txBody>
      </p:sp>
    </p:spTree>
    <p:extLst>
      <p:ext uri="{BB962C8B-B14F-4D97-AF65-F5344CB8AC3E}">
        <p14:creationId xmlns:p14="http://schemas.microsoft.com/office/powerpoint/2010/main" xmlns="" val="3391533940"/>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Легкие курильщика, стаж 15 лет"/>
          <p:cNvPicPr>
            <a:picLocks noChangeAspect="1" noChangeArrowheads="1"/>
          </p:cNvPicPr>
          <p:nvPr/>
        </p:nvPicPr>
        <p:blipFill>
          <a:blip r:embed="rId2" cstate="print"/>
          <a:srcRect/>
          <a:stretch>
            <a:fillRect/>
          </a:stretch>
        </p:blipFill>
        <p:spPr bwMode="auto">
          <a:xfrm>
            <a:off x="228600" y="533400"/>
            <a:ext cx="4176712" cy="5184775"/>
          </a:xfrm>
          <a:prstGeom prst="roundRect">
            <a:avLst/>
          </a:prstGeom>
          <a:noFill/>
          <a:ln w="9525">
            <a:solidFill>
              <a:srgbClr val="993300"/>
            </a:solidFill>
            <a:miter lim="800000"/>
            <a:headEnd/>
            <a:tailEnd/>
          </a:ln>
        </p:spPr>
      </p:pic>
      <p:pic>
        <p:nvPicPr>
          <p:cNvPr id="10243" name="Picture 5" descr="Легкие курильщика, стаж 25 лет"/>
          <p:cNvPicPr>
            <a:picLocks noChangeAspect="1" noChangeArrowheads="1"/>
          </p:cNvPicPr>
          <p:nvPr/>
        </p:nvPicPr>
        <p:blipFill>
          <a:blip r:embed="rId3" cstate="print"/>
          <a:srcRect/>
          <a:stretch>
            <a:fillRect/>
          </a:stretch>
        </p:blipFill>
        <p:spPr bwMode="auto">
          <a:xfrm>
            <a:off x="4572000" y="533400"/>
            <a:ext cx="4414837" cy="5184775"/>
          </a:xfrm>
          <a:prstGeom prst="roundRect">
            <a:avLst/>
          </a:prstGeom>
          <a:noFill/>
          <a:ln w="9525">
            <a:solidFill>
              <a:srgbClr val="993300"/>
            </a:solidFill>
            <a:miter lim="800000"/>
            <a:headEnd/>
            <a:tailEnd/>
          </a:ln>
        </p:spPr>
      </p:pic>
      <p:sp>
        <p:nvSpPr>
          <p:cNvPr id="14340" name="WordArt 6"/>
          <p:cNvSpPr>
            <a:spLocks noChangeArrowheads="1" noChangeShapeType="1" noTextEdit="1"/>
          </p:cNvSpPr>
          <p:nvPr/>
        </p:nvSpPr>
        <p:spPr bwMode="auto">
          <a:xfrm>
            <a:off x="611188" y="6021388"/>
            <a:ext cx="3168650" cy="503237"/>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latin typeface="Arial"/>
                <a:cs typeface="Arial"/>
              </a:rPr>
              <a:t>стаж 15 лет</a:t>
            </a:r>
          </a:p>
        </p:txBody>
      </p:sp>
      <p:sp>
        <p:nvSpPr>
          <p:cNvPr id="14341" name="WordArt 7"/>
          <p:cNvSpPr>
            <a:spLocks noChangeArrowheads="1" noChangeShapeType="1" noTextEdit="1"/>
          </p:cNvSpPr>
          <p:nvPr/>
        </p:nvSpPr>
        <p:spPr bwMode="auto">
          <a:xfrm>
            <a:off x="5076825" y="6021388"/>
            <a:ext cx="3168650" cy="503237"/>
          </a:xfrm>
          <a:prstGeom prst="rect">
            <a:avLst/>
          </a:prstGeom>
        </p:spPr>
        <p:txBody>
          <a:bodyPr wrap="none" fromWordArt="1">
            <a:prstTxWarp prst="textPlain">
              <a:avLst>
                <a:gd name="adj" fmla="val 50000"/>
              </a:avLst>
            </a:prstTxWarp>
          </a:bodyPr>
          <a:lstStyle/>
          <a:p>
            <a:pPr algn="ctr"/>
            <a:r>
              <a:rPr lang="ru-RU" sz="3600" kern="10">
                <a:ln w="9525">
                  <a:solidFill>
                    <a:srgbClr val="000000"/>
                  </a:solidFill>
                  <a:round/>
                  <a:headEnd/>
                  <a:tailEnd/>
                </a:ln>
                <a:latin typeface="Arial"/>
                <a:cs typeface="Arial"/>
              </a:rPr>
              <a:t>стаж 25 лет</a:t>
            </a:r>
          </a:p>
        </p:txBody>
      </p:sp>
    </p:spTree>
    <p:extLst>
      <p:ext uri="{BB962C8B-B14F-4D97-AF65-F5344CB8AC3E}">
        <p14:creationId xmlns:p14="http://schemas.microsoft.com/office/powerpoint/2010/main" xmlns="" val="1718176076"/>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Рак легкого у курящего человека"/>
          <p:cNvPicPr>
            <a:picLocks noChangeAspect="1" noChangeArrowheads="1"/>
          </p:cNvPicPr>
          <p:nvPr/>
        </p:nvPicPr>
        <p:blipFill>
          <a:blip r:embed="rId2" cstate="print"/>
          <a:srcRect/>
          <a:stretch>
            <a:fillRect/>
          </a:stretch>
        </p:blipFill>
        <p:spPr bwMode="auto">
          <a:xfrm>
            <a:off x="228600" y="304800"/>
            <a:ext cx="4898637" cy="6324600"/>
          </a:xfrm>
          <a:prstGeom prst="roundRect">
            <a:avLst/>
          </a:prstGeom>
          <a:noFill/>
          <a:ln w="9525">
            <a:solidFill>
              <a:srgbClr val="993300"/>
            </a:solidFill>
            <a:miter lim="800000"/>
            <a:headEnd/>
            <a:tailEnd/>
          </a:ln>
        </p:spPr>
      </p:pic>
      <p:sp>
        <p:nvSpPr>
          <p:cNvPr id="11267" name="WordArt 5"/>
          <p:cNvSpPr>
            <a:spLocks noChangeArrowheads="1" noChangeShapeType="1" noTextEdit="1"/>
          </p:cNvSpPr>
          <p:nvPr/>
        </p:nvSpPr>
        <p:spPr bwMode="auto">
          <a:xfrm>
            <a:off x="5651500" y="620713"/>
            <a:ext cx="3241675" cy="5688012"/>
          </a:xfrm>
          <a:prstGeom prst="rect">
            <a:avLst/>
          </a:prstGeom>
        </p:spPr>
        <p:txBody>
          <a:bodyPr wrap="none" fromWordArt="1">
            <a:prstTxWarp prst="textPlain">
              <a:avLst>
                <a:gd name="adj" fmla="val 50000"/>
              </a:avLst>
            </a:prstTxWarp>
          </a:bodyPr>
          <a:lstStyle/>
          <a:p>
            <a:pPr algn="ctr">
              <a:defRPr/>
            </a:pPr>
            <a:r>
              <a:rPr lang="ru-RU" sz="3600" kern="10" dirty="0">
                <a:ln w="9525">
                  <a:solidFill>
                    <a:schemeClr val="accent2"/>
                  </a:solidFill>
                  <a:round/>
                  <a:headEnd/>
                  <a:tailEnd/>
                </a:ln>
                <a:solidFill>
                  <a:srgbClr val="993300"/>
                </a:solidFill>
                <a:latin typeface="Bookman Old Style" pitchFamily="18" charset="0"/>
                <a:cs typeface="Arial"/>
              </a:rPr>
              <a:t>Рак</a:t>
            </a:r>
          </a:p>
          <a:p>
            <a:pPr algn="ctr">
              <a:defRPr/>
            </a:pPr>
            <a:r>
              <a:rPr lang="ru-RU" sz="3600" kern="10" dirty="0">
                <a:ln w="9525">
                  <a:solidFill>
                    <a:schemeClr val="accent2"/>
                  </a:solidFill>
                  <a:round/>
                  <a:headEnd/>
                  <a:tailEnd/>
                </a:ln>
                <a:solidFill>
                  <a:srgbClr val="993300"/>
                </a:solidFill>
                <a:latin typeface="Bookman Old Style" pitchFamily="18" charset="0"/>
                <a:cs typeface="Arial"/>
              </a:rPr>
              <a:t>легкого</a:t>
            </a:r>
          </a:p>
          <a:p>
            <a:pPr algn="ctr">
              <a:defRPr/>
            </a:pPr>
            <a:r>
              <a:rPr lang="ru-RU" sz="3600" kern="10" dirty="0">
                <a:ln w="9525">
                  <a:solidFill>
                    <a:schemeClr val="accent2"/>
                  </a:solidFill>
                  <a:round/>
                  <a:headEnd/>
                  <a:tailEnd/>
                </a:ln>
                <a:solidFill>
                  <a:srgbClr val="993300"/>
                </a:solidFill>
                <a:latin typeface="Bookman Old Style" pitchFamily="18" charset="0"/>
                <a:cs typeface="Arial"/>
              </a:rPr>
              <a:t>у</a:t>
            </a:r>
          </a:p>
          <a:p>
            <a:pPr algn="ctr">
              <a:defRPr/>
            </a:pPr>
            <a:r>
              <a:rPr lang="ru-RU" sz="3600" kern="10" dirty="0">
                <a:ln w="9525">
                  <a:solidFill>
                    <a:schemeClr val="accent2"/>
                  </a:solidFill>
                  <a:round/>
                  <a:headEnd/>
                  <a:tailEnd/>
                </a:ln>
                <a:solidFill>
                  <a:srgbClr val="993300"/>
                </a:solidFill>
                <a:latin typeface="Bookman Old Style" pitchFamily="18" charset="0"/>
                <a:cs typeface="Arial"/>
              </a:rPr>
              <a:t>курящего </a:t>
            </a:r>
          </a:p>
          <a:p>
            <a:pPr algn="ctr">
              <a:defRPr/>
            </a:pPr>
            <a:r>
              <a:rPr lang="ru-RU" sz="3600" kern="10" dirty="0">
                <a:ln w="9525">
                  <a:solidFill>
                    <a:schemeClr val="accent2"/>
                  </a:solidFill>
                  <a:round/>
                  <a:headEnd/>
                  <a:tailEnd/>
                </a:ln>
                <a:solidFill>
                  <a:srgbClr val="993300"/>
                </a:solidFill>
                <a:latin typeface="Bookman Old Style" pitchFamily="18" charset="0"/>
                <a:cs typeface="Arial"/>
              </a:rPr>
              <a:t>человека</a:t>
            </a:r>
            <a:r>
              <a:rPr lang="ru-RU" sz="3600" kern="10" dirty="0">
                <a:ln w="9525">
                  <a:solidFill>
                    <a:schemeClr val="accent2"/>
                  </a:solidFill>
                  <a:round/>
                  <a:headEnd/>
                  <a:tailEnd/>
                </a:ln>
                <a:solidFill>
                  <a:srgbClr val="000080"/>
                </a:solidFill>
                <a:latin typeface="Arial"/>
                <a:cs typeface="Arial"/>
              </a:rPr>
              <a:t>.</a:t>
            </a:r>
          </a:p>
        </p:txBody>
      </p:sp>
    </p:spTree>
    <p:extLst>
      <p:ext uri="{BB962C8B-B14F-4D97-AF65-F5344CB8AC3E}">
        <p14:creationId xmlns:p14="http://schemas.microsoft.com/office/powerpoint/2010/main" xmlns="" val="1878035446"/>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Rot="1" noChangeArrowheads="1"/>
          </p:cNvSpPr>
          <p:nvPr>
            <p:ph type="body" idx="1"/>
          </p:nvPr>
        </p:nvSpPr>
        <p:spPr>
          <a:xfrm>
            <a:off x="228600" y="457200"/>
            <a:ext cx="8534400" cy="5791200"/>
          </a:xfrm>
        </p:spPr>
        <p:txBody>
          <a:bodyPr/>
          <a:lstStyle/>
          <a:p>
            <a:pPr algn="ctr" eaLnBrk="1" hangingPunct="1">
              <a:buFont typeface="Wingdings" pitchFamily="2" charset="2"/>
              <a:buNone/>
            </a:pPr>
            <a:r>
              <a:rPr lang="ru-RU" sz="2800" b="1" smtClean="0">
                <a:solidFill>
                  <a:srgbClr val="993300"/>
                </a:solidFill>
                <a:latin typeface="Bookman Old Style" pitchFamily="18" charset="0"/>
              </a:rPr>
              <a:t>Как влияет на детское  здоровье курение отца и матери?</a:t>
            </a:r>
          </a:p>
          <a:p>
            <a:pPr algn="ctr" eaLnBrk="1" hangingPunct="1">
              <a:buFont typeface="Wingdings" pitchFamily="2" charset="2"/>
              <a:buNone/>
            </a:pPr>
            <a:endParaRPr lang="ru-RU" sz="3600" b="1" smtClean="0"/>
          </a:p>
          <a:p>
            <a:pPr lvl="1" eaLnBrk="1" hangingPunct="1">
              <a:buFont typeface="Wingdings" pitchFamily="2" charset="2"/>
              <a:buChar char="ü"/>
            </a:pPr>
            <a:r>
              <a:rPr lang="ru-RU" smtClean="0">
                <a:latin typeface="Bookman Old Style" pitchFamily="18" charset="0"/>
              </a:rPr>
              <a:t>  </a:t>
            </a:r>
            <a:r>
              <a:rPr lang="ru-RU" sz="2400" smtClean="0">
                <a:latin typeface="Bookman Old Style" pitchFamily="18" charset="0"/>
              </a:rPr>
              <a:t>Курение родителей повышает риск того, что ребёнок заболеет астмой, сердечно – сосудистыми заболеваниями, будет чаще болеть респираторными заболеваниями, кариесом.</a:t>
            </a:r>
          </a:p>
          <a:p>
            <a:pPr eaLnBrk="1" hangingPunct="1">
              <a:buFont typeface="Wingdings" pitchFamily="2" charset="2"/>
              <a:buChar char="ü"/>
            </a:pPr>
            <a:endParaRPr lang="ru-RU" sz="2400" smtClean="0">
              <a:latin typeface="Bookman Old Style" pitchFamily="18" charset="0"/>
            </a:endParaRPr>
          </a:p>
          <a:p>
            <a:pPr lvl="1" eaLnBrk="1" hangingPunct="1">
              <a:buFont typeface="Wingdings" pitchFamily="2" charset="2"/>
              <a:buChar char="ü"/>
            </a:pPr>
            <a:r>
              <a:rPr lang="ru-RU" sz="2400" smtClean="0">
                <a:latin typeface="Bookman Old Style" pitchFamily="18" charset="0"/>
              </a:rPr>
              <a:t>  Курение родителей повышает риск того, что ребёнок начнёт курить в очень юном возрасте.</a:t>
            </a:r>
          </a:p>
        </p:txBody>
      </p:sp>
    </p:spTree>
    <p:extLst>
      <p:ext uri="{BB962C8B-B14F-4D97-AF65-F5344CB8AC3E}">
        <p14:creationId xmlns:p14="http://schemas.microsoft.com/office/powerpoint/2010/main" xmlns="" val="3233723191"/>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228600" y="381000"/>
            <a:ext cx="8736013" cy="6143625"/>
          </a:xfrm>
        </p:spPr>
        <p:txBody>
          <a:bodyPr/>
          <a:lstStyle/>
          <a:p>
            <a:pPr eaLnBrk="1" hangingPunct="1">
              <a:lnSpc>
                <a:spcPct val="80000"/>
              </a:lnSpc>
              <a:buFontTx/>
              <a:buNone/>
            </a:pPr>
            <a:r>
              <a:rPr lang="ru-RU" altLang="zh-CN" sz="2000" smtClean="0">
                <a:latin typeface="Bookman Old Style" pitchFamily="18" charset="0"/>
              </a:rPr>
              <a:t>          Табачный дым не только вдыхается курильщиком, но и поступает в окружающий воздух. Вне затяжки он в основном создаёт условия для пассивного курения. В воздух попадает половина дыма плюс тот, что выдыхает курящий. Вполне понятно, что такой воздух загрязнён никотином, окисью углерода, аммиаком, радиоактивными веществами и другими вредными компонентами.</a:t>
            </a:r>
          </a:p>
          <a:p>
            <a:pPr eaLnBrk="1" hangingPunct="1">
              <a:lnSpc>
                <a:spcPct val="80000"/>
              </a:lnSpc>
              <a:buFontTx/>
              <a:buNone/>
            </a:pPr>
            <a:endParaRPr lang="ru-RU" altLang="zh-CN" sz="2000" smtClean="0">
              <a:latin typeface="Bookman Old Style" pitchFamily="18" charset="0"/>
            </a:endParaRPr>
          </a:p>
          <a:p>
            <a:pPr eaLnBrk="1" hangingPunct="1">
              <a:lnSpc>
                <a:spcPct val="80000"/>
              </a:lnSpc>
              <a:buFontTx/>
              <a:buNone/>
            </a:pPr>
            <a:r>
              <a:rPr lang="ru-RU" altLang="zh-CN" sz="2000" smtClean="0">
                <a:latin typeface="Bookman Old Style" pitchFamily="18" charset="0"/>
              </a:rPr>
              <a:t>         В помещении, где курят, загрязнённость воздуха может увеличиться в 6 раз. </a:t>
            </a:r>
          </a:p>
          <a:p>
            <a:pPr eaLnBrk="1" hangingPunct="1">
              <a:lnSpc>
                <a:spcPct val="80000"/>
              </a:lnSpc>
              <a:buFontTx/>
              <a:buNone/>
            </a:pPr>
            <a:r>
              <a:rPr lang="ru-RU" altLang="zh-CN" sz="2000" smtClean="0">
                <a:latin typeface="Bookman Old Style" pitchFamily="18" charset="0"/>
              </a:rPr>
              <a:t>    Люди, работающие в пропитанном сигаретным дымом воздухе учреждений, как бы выкуривает до 20 сигарет ежедневно. </a:t>
            </a:r>
            <a:endParaRPr lang="ru-RU" sz="2000" smtClean="0">
              <a:latin typeface="Bookman Old Style" pitchFamily="18" charset="0"/>
            </a:endParaRPr>
          </a:p>
        </p:txBody>
      </p:sp>
      <p:pic>
        <p:nvPicPr>
          <p:cNvPr id="19458" name="Picture 2"/>
          <p:cNvPicPr>
            <a:picLocks noChangeAspect="1" noChangeArrowheads="1"/>
          </p:cNvPicPr>
          <p:nvPr/>
        </p:nvPicPr>
        <p:blipFill>
          <a:blip r:embed="rId3" cstate="print"/>
          <a:srcRect/>
          <a:stretch>
            <a:fillRect/>
          </a:stretch>
        </p:blipFill>
        <p:spPr bwMode="auto">
          <a:xfrm>
            <a:off x="838200" y="3733800"/>
            <a:ext cx="7467600" cy="2666999"/>
          </a:xfrm>
          <a:prstGeom prst="roundRect">
            <a:avLst/>
          </a:prstGeom>
          <a:noFill/>
          <a:ln w="9525">
            <a:solidFill>
              <a:srgbClr val="993300"/>
            </a:solidFill>
            <a:miter lim="800000"/>
            <a:headEnd/>
            <a:tailEnd/>
          </a:ln>
          <a:effectLst/>
        </p:spPr>
      </p:pic>
    </p:spTree>
    <p:custDataLst>
      <p:tags r:id="rId1"/>
    </p:custDataLst>
    <p:extLst>
      <p:ext uri="{BB962C8B-B14F-4D97-AF65-F5344CB8AC3E}">
        <p14:creationId xmlns:p14="http://schemas.microsoft.com/office/powerpoint/2010/main" xmlns="" val="409987839"/>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914400" y="457200"/>
            <a:ext cx="8229600" cy="457200"/>
          </a:xfrm>
          <a:prstGeom prst="rect">
            <a:avLst/>
          </a:prstGeom>
          <a:noFill/>
          <a:ln w="9525">
            <a:noFill/>
            <a:miter lim="800000"/>
            <a:headEnd/>
            <a:tailEnd/>
          </a:ln>
        </p:spPr>
        <p:txBody>
          <a:bodyPr>
            <a:spAutoFit/>
          </a:bodyPr>
          <a:lstStyle/>
          <a:p>
            <a:pPr marL="457200" indent="-457200" eaLnBrk="0" hangingPunct="0">
              <a:buFontTx/>
              <a:buChar char="•"/>
            </a:pPr>
            <a:endParaRPr lang="ru-RU" sz="2400" i="1">
              <a:latin typeface="Arial Narrow" pitchFamily="34" charset="0"/>
            </a:endParaRPr>
          </a:p>
        </p:txBody>
      </p:sp>
      <p:pic>
        <p:nvPicPr>
          <p:cNvPr id="41987" name="Picture 3" descr="img2.jpg (15310 bytes)"/>
          <p:cNvPicPr>
            <a:picLocks noGrp="1" noChangeAspect="1" noChangeArrowheads="1"/>
          </p:cNvPicPr>
          <p:nvPr>
            <p:ph/>
          </p:nvPr>
        </p:nvPicPr>
        <p:blipFill>
          <a:blip r:embed="rId2" cstate="print"/>
          <a:srcRect/>
          <a:stretch>
            <a:fillRect/>
          </a:stretch>
        </p:blipFill>
        <p:spPr>
          <a:xfrm>
            <a:off x="250825" y="0"/>
            <a:ext cx="8424863" cy="6858000"/>
          </a:xfrm>
          <a:prstGeom prst="roundRect">
            <a:avLst/>
          </a:prstGeom>
          <a:ln>
            <a:solidFill>
              <a:srgbClr val="993300"/>
            </a:solidFill>
          </a:ln>
        </p:spPr>
      </p:pic>
      <p:sp>
        <p:nvSpPr>
          <p:cNvPr id="18436" name="Rectangle 5"/>
          <p:cNvSpPr>
            <a:spLocks noChangeArrowheads="1"/>
          </p:cNvSpPr>
          <p:nvPr/>
        </p:nvSpPr>
        <p:spPr bwMode="auto">
          <a:xfrm>
            <a:off x="1042988" y="404813"/>
            <a:ext cx="7129462" cy="8770937"/>
          </a:xfrm>
          <a:prstGeom prst="rect">
            <a:avLst/>
          </a:prstGeom>
          <a:noFill/>
          <a:ln w="9525">
            <a:noFill/>
            <a:miter lim="800000"/>
            <a:headEnd/>
            <a:tailEnd/>
          </a:ln>
        </p:spPr>
        <p:txBody>
          <a:bodyPr>
            <a:spAutoFit/>
          </a:bodyPr>
          <a:lstStyle/>
          <a:p>
            <a:r>
              <a:rPr lang="ru-RU">
                <a:latin typeface="Bookman Old Style" pitchFamily="18" charset="0"/>
              </a:rPr>
              <a:t>«</a:t>
            </a:r>
            <a:r>
              <a:rPr lang="ru-RU" sz="2400" i="1">
                <a:latin typeface="Bookman Old Style" pitchFamily="18" charset="0"/>
              </a:rPr>
              <a:t>Курение - медленное самоубийство».</a:t>
            </a:r>
          </a:p>
          <a:p>
            <a:r>
              <a:rPr lang="ru-RU" sz="2400" b="1" i="1">
                <a:solidFill>
                  <a:srgbClr val="993300"/>
                </a:solidFill>
                <a:latin typeface="Bookman Old Style" pitchFamily="18" charset="0"/>
              </a:rPr>
              <a:t>    Скажи себе : «Нет!»</a:t>
            </a:r>
          </a:p>
          <a:p>
            <a:r>
              <a:rPr lang="ru-RU" sz="2400" i="1">
                <a:latin typeface="Bookman Old Style" pitchFamily="18" charset="0"/>
              </a:rPr>
              <a:t>Прекращать дурные привычки надо сразу. </a:t>
            </a:r>
          </a:p>
          <a:p>
            <a:r>
              <a:rPr lang="ru-RU" sz="2400" i="1">
                <a:latin typeface="Bookman Old Style" pitchFamily="18" charset="0"/>
              </a:rPr>
              <a:t>Занятия спортом укрепляют волю, делают человека бодрым, здоровым, отвлекают его от вредных наклонностей.</a:t>
            </a:r>
          </a:p>
          <a:p>
            <a:r>
              <a:rPr lang="ru-RU" sz="2400" b="1" i="1">
                <a:solidFill>
                  <a:srgbClr val="993300"/>
                </a:solidFill>
                <a:latin typeface="Bookman Old Style" pitchFamily="18" charset="0"/>
              </a:rPr>
              <a:t>Человек с сильной волей никогда не начнет курить!</a:t>
            </a:r>
          </a:p>
          <a:p>
            <a:endParaRPr lang="ru-RU" sz="2400" b="1" i="1">
              <a:solidFill>
                <a:srgbClr val="993300"/>
              </a:solidFill>
              <a:latin typeface="Bookman Old Style" pitchFamily="18" charset="0"/>
            </a:endParaRPr>
          </a:p>
          <a:p>
            <a:r>
              <a:rPr lang="ru-RU" sz="2400" i="1">
                <a:latin typeface="Bookman Old Style" pitchFamily="18" charset="0"/>
              </a:rPr>
              <a:t>От причин, связанных с употреблением табака, </a:t>
            </a:r>
          </a:p>
          <a:p>
            <a:r>
              <a:rPr lang="ru-RU" sz="2400" b="1" i="1">
                <a:solidFill>
                  <a:srgbClr val="993300"/>
                </a:solidFill>
                <a:latin typeface="Bookman Old Style" pitchFamily="18" charset="0"/>
              </a:rPr>
              <a:t>умирает каждый пятый.</a:t>
            </a:r>
          </a:p>
          <a:p>
            <a:r>
              <a:rPr lang="ru-RU" sz="2400" b="1" i="1">
                <a:solidFill>
                  <a:srgbClr val="993300"/>
                </a:solidFill>
                <a:latin typeface="Bookman Old Style" pitchFamily="18" charset="0"/>
              </a:rPr>
              <a:t>Вдумайтесь в эти цифры и факты. Здоровье не купишь.</a:t>
            </a:r>
          </a:p>
          <a:p>
            <a:endParaRPr lang="ru-RU" sz="2400" i="1"/>
          </a:p>
          <a:p>
            <a:endParaRPr lang="ru-RU" sz="2400" i="1"/>
          </a:p>
          <a:p>
            <a:endParaRPr lang="ru-RU" i="1"/>
          </a:p>
          <a:p>
            <a:endParaRPr lang="ru-RU" i="1"/>
          </a:p>
          <a:p>
            <a:endParaRPr lang="ru-RU" i="1"/>
          </a:p>
          <a:p>
            <a:endParaRPr lang="ru-RU" i="1"/>
          </a:p>
          <a:p>
            <a:endParaRPr lang="ru-RU" i="1"/>
          </a:p>
          <a:p>
            <a:endParaRPr lang="ru-RU" i="1"/>
          </a:p>
          <a:p>
            <a:endParaRPr lang="ru-RU" i="1"/>
          </a:p>
          <a:p>
            <a:endParaRPr lang="ru-RU" i="1"/>
          </a:p>
          <a:p>
            <a:endParaRPr lang="ru-RU" i="1"/>
          </a:p>
          <a:p>
            <a:endParaRPr lang="ru-RU" i="1"/>
          </a:p>
        </p:txBody>
      </p:sp>
    </p:spTree>
    <p:extLst>
      <p:ext uri="{BB962C8B-B14F-4D97-AF65-F5344CB8AC3E}">
        <p14:creationId xmlns:p14="http://schemas.microsoft.com/office/powerpoint/2010/main" xmlns="" val="3617557048"/>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nvPr>
        </p:nvSpPr>
        <p:spPr>
          <a:xfrm>
            <a:off x="457200" y="1052513"/>
            <a:ext cx="8507413" cy="5400675"/>
          </a:xfrm>
        </p:spPr>
        <p:txBody>
          <a:bodyPr/>
          <a:lstStyle/>
          <a:p>
            <a:pPr eaLnBrk="1" hangingPunct="1">
              <a:lnSpc>
                <a:spcPct val="90000"/>
              </a:lnSpc>
              <a:buFontTx/>
              <a:buNone/>
            </a:pPr>
            <a:r>
              <a:rPr lang="ru-RU" sz="2400" smtClean="0">
                <a:solidFill>
                  <a:srgbClr val="003399"/>
                </a:solidFill>
                <a:latin typeface="Bookman Old Style" pitchFamily="18" charset="0"/>
              </a:rPr>
              <a:t>С табачным зельем во все времена велась</a:t>
            </a:r>
          </a:p>
          <a:p>
            <a:pPr eaLnBrk="1" hangingPunct="1">
              <a:lnSpc>
                <a:spcPct val="90000"/>
              </a:lnSpc>
              <a:buFontTx/>
              <a:buNone/>
            </a:pPr>
            <a:r>
              <a:rPr lang="ru-RU" sz="2400" smtClean="0">
                <a:solidFill>
                  <a:srgbClr val="003399"/>
                </a:solidFill>
                <a:latin typeface="Bookman Old Style" pitchFamily="18" charset="0"/>
              </a:rPr>
              <a:t>                 жестокая борьба.</a:t>
            </a:r>
          </a:p>
          <a:p>
            <a:pPr eaLnBrk="1" hangingPunct="1">
              <a:lnSpc>
                <a:spcPct val="90000"/>
              </a:lnSpc>
              <a:buFontTx/>
              <a:buNone/>
            </a:pPr>
            <a:r>
              <a:rPr lang="ru-RU" sz="2400" b="1" u="sng" smtClean="0">
                <a:solidFill>
                  <a:srgbClr val="FF6600"/>
                </a:solidFill>
                <a:latin typeface="Bookman Old Style" pitchFamily="18" charset="0"/>
              </a:rPr>
              <a:t>Англия</a:t>
            </a:r>
            <a:r>
              <a:rPr lang="ru-RU" sz="2400" smtClean="0">
                <a:latin typeface="Bookman Old Style" pitchFamily="18" charset="0"/>
              </a:rPr>
              <a:t> – </a:t>
            </a:r>
            <a:r>
              <a:rPr lang="ru-RU" sz="2000" smtClean="0">
                <a:latin typeface="Bookman Old Style" pitchFamily="18" charset="0"/>
              </a:rPr>
              <a:t>вычитают деньги из зарплаты за время, </a:t>
            </a:r>
          </a:p>
          <a:p>
            <a:pPr eaLnBrk="1" hangingPunct="1">
              <a:lnSpc>
                <a:spcPct val="90000"/>
              </a:lnSpc>
              <a:buFontTx/>
              <a:buNone/>
            </a:pPr>
            <a:r>
              <a:rPr lang="ru-RU" sz="2000" smtClean="0">
                <a:latin typeface="Bookman Old Style" pitchFamily="18" charset="0"/>
              </a:rPr>
              <a:t>                    проведенное в  курительной комнате.</a:t>
            </a:r>
          </a:p>
          <a:p>
            <a:pPr eaLnBrk="1" hangingPunct="1">
              <a:lnSpc>
                <a:spcPct val="90000"/>
              </a:lnSpc>
              <a:buFontTx/>
              <a:buNone/>
            </a:pPr>
            <a:r>
              <a:rPr lang="ru-RU" sz="2400" b="1" u="sng" smtClean="0">
                <a:solidFill>
                  <a:srgbClr val="FF6600"/>
                </a:solidFill>
                <a:latin typeface="Bookman Old Style" pitchFamily="18" charset="0"/>
              </a:rPr>
              <a:t>Дания</a:t>
            </a:r>
            <a:r>
              <a:rPr lang="ru-RU" sz="2400" b="1" smtClean="0">
                <a:latin typeface="Bookman Old Style" pitchFamily="18" charset="0"/>
              </a:rPr>
              <a:t> – </a:t>
            </a:r>
            <a:r>
              <a:rPr lang="ru-RU" sz="2000" smtClean="0">
                <a:latin typeface="Bookman Old Style" pitchFamily="18" charset="0"/>
              </a:rPr>
              <a:t>запрещено курить в общественных местах.</a:t>
            </a:r>
          </a:p>
          <a:p>
            <a:pPr eaLnBrk="1" hangingPunct="1">
              <a:lnSpc>
                <a:spcPct val="90000"/>
              </a:lnSpc>
              <a:buFontTx/>
              <a:buNone/>
            </a:pPr>
            <a:r>
              <a:rPr lang="ru-RU" sz="2400" b="1" u="sng" smtClean="0">
                <a:solidFill>
                  <a:srgbClr val="FF6600"/>
                </a:solidFill>
                <a:latin typeface="Bookman Old Style" pitchFamily="18" charset="0"/>
              </a:rPr>
              <a:t>Сингапур</a:t>
            </a:r>
            <a:r>
              <a:rPr lang="ru-RU" sz="2400" b="1" smtClean="0">
                <a:latin typeface="Bookman Old Style" pitchFamily="18" charset="0"/>
              </a:rPr>
              <a:t> – </a:t>
            </a:r>
            <a:r>
              <a:rPr lang="ru-RU" sz="2000" smtClean="0">
                <a:latin typeface="Bookman Old Style" pitchFamily="18" charset="0"/>
              </a:rPr>
              <a:t>курение – 500 долларов штраф. </a:t>
            </a:r>
          </a:p>
          <a:p>
            <a:pPr eaLnBrk="1" hangingPunct="1">
              <a:lnSpc>
                <a:spcPct val="90000"/>
              </a:lnSpc>
              <a:buFontTx/>
              <a:buNone/>
            </a:pPr>
            <a:r>
              <a:rPr lang="ru-RU" sz="2000" smtClean="0">
                <a:latin typeface="Bookman Old Style" pitchFamily="18" charset="0"/>
              </a:rPr>
              <a:t>                        Нет рекламы на табачные изделия.</a:t>
            </a:r>
          </a:p>
          <a:p>
            <a:pPr eaLnBrk="1" hangingPunct="1">
              <a:lnSpc>
                <a:spcPct val="90000"/>
              </a:lnSpc>
              <a:buFontTx/>
              <a:buNone/>
            </a:pPr>
            <a:r>
              <a:rPr lang="ru-RU" sz="2400" b="1" u="sng" smtClean="0">
                <a:solidFill>
                  <a:srgbClr val="FF6600"/>
                </a:solidFill>
                <a:latin typeface="Bookman Old Style" pitchFamily="18" charset="0"/>
              </a:rPr>
              <a:t>Финляндия</a:t>
            </a:r>
            <a:r>
              <a:rPr lang="ru-RU" sz="2400" b="1" smtClean="0">
                <a:latin typeface="Bookman Old Style" pitchFamily="18" charset="0"/>
              </a:rPr>
              <a:t> – </a:t>
            </a:r>
            <a:r>
              <a:rPr lang="ru-RU" sz="2000" smtClean="0">
                <a:latin typeface="Bookman Old Style" pitchFamily="18" charset="0"/>
              </a:rPr>
              <a:t>врачи установили 1 день – 17 ноября, когда курильщики приходят на работу без сигарет.</a:t>
            </a:r>
          </a:p>
          <a:p>
            <a:pPr eaLnBrk="1" hangingPunct="1">
              <a:lnSpc>
                <a:spcPct val="90000"/>
              </a:lnSpc>
              <a:buFontTx/>
              <a:buNone/>
            </a:pPr>
            <a:r>
              <a:rPr lang="ru-RU" sz="2400" b="1" u="sng" smtClean="0">
                <a:solidFill>
                  <a:srgbClr val="FF6600"/>
                </a:solidFill>
                <a:latin typeface="Bookman Old Style" pitchFamily="18" charset="0"/>
              </a:rPr>
              <a:t>Франция</a:t>
            </a:r>
            <a:r>
              <a:rPr lang="ru-RU" sz="2400" b="1" smtClean="0">
                <a:latin typeface="Bookman Old Style" pitchFamily="18" charset="0"/>
              </a:rPr>
              <a:t> – </a:t>
            </a:r>
            <a:r>
              <a:rPr lang="ru-RU" sz="2000" smtClean="0">
                <a:latin typeface="Bookman Old Style" pitchFamily="18" charset="0"/>
              </a:rPr>
              <a:t>после антитабачной компании число курильщиков сократилось более чем на 2 миллиона человек.</a:t>
            </a:r>
          </a:p>
          <a:p>
            <a:pPr eaLnBrk="1" hangingPunct="1">
              <a:lnSpc>
                <a:spcPct val="90000"/>
              </a:lnSpc>
              <a:buFontTx/>
              <a:buNone/>
            </a:pPr>
            <a:r>
              <a:rPr lang="ru-RU" sz="2400" b="1" u="sng" smtClean="0">
                <a:solidFill>
                  <a:srgbClr val="FF6600"/>
                </a:solidFill>
                <a:latin typeface="Bookman Old Style" pitchFamily="18" charset="0"/>
              </a:rPr>
              <a:t>Россия</a:t>
            </a:r>
            <a:r>
              <a:rPr lang="ru-RU" sz="2400" b="1" smtClean="0">
                <a:latin typeface="Bookman Old Style" pitchFamily="18" charset="0"/>
              </a:rPr>
              <a:t> – </a:t>
            </a:r>
            <a:r>
              <a:rPr lang="ru-RU" sz="2000" smtClean="0">
                <a:latin typeface="Bookman Old Style" pitchFamily="18" charset="0"/>
              </a:rPr>
              <a:t>принят федеральный закон об ограничении курения на рабочих местах(в силу вступил 14 января 2002 г).</a:t>
            </a:r>
            <a:endParaRPr lang="ru-RU" sz="2400" b="1" smtClean="0">
              <a:latin typeface="Bookman Old Style" pitchFamily="18" charset="0"/>
            </a:endParaRPr>
          </a:p>
          <a:p>
            <a:pPr eaLnBrk="1" hangingPunct="1">
              <a:lnSpc>
                <a:spcPct val="90000"/>
              </a:lnSpc>
              <a:buFontTx/>
              <a:buNone/>
            </a:pPr>
            <a:endParaRPr lang="ru-RU" sz="2400" b="1" smtClean="0">
              <a:latin typeface="Bookman Old Style" pitchFamily="18" charset="0"/>
            </a:endParaRPr>
          </a:p>
          <a:p>
            <a:pPr eaLnBrk="1" hangingPunct="1">
              <a:lnSpc>
                <a:spcPct val="90000"/>
              </a:lnSpc>
              <a:buFontTx/>
              <a:buNone/>
            </a:pPr>
            <a:endParaRPr lang="ru-RU" sz="2400" b="1" smtClean="0"/>
          </a:p>
          <a:p>
            <a:pPr eaLnBrk="1" hangingPunct="1">
              <a:lnSpc>
                <a:spcPct val="90000"/>
              </a:lnSpc>
              <a:buFontTx/>
              <a:buNone/>
            </a:pPr>
            <a:endParaRPr lang="ru-RU" sz="2400" b="1" smtClean="0"/>
          </a:p>
        </p:txBody>
      </p:sp>
      <p:sp>
        <p:nvSpPr>
          <p:cNvPr id="19459" name="WordArt 4"/>
          <p:cNvSpPr>
            <a:spLocks noChangeArrowheads="1" noChangeShapeType="1" noTextEdit="1"/>
          </p:cNvSpPr>
          <p:nvPr/>
        </p:nvSpPr>
        <p:spPr bwMode="auto">
          <a:xfrm>
            <a:off x="457200" y="304800"/>
            <a:ext cx="8280400" cy="523875"/>
          </a:xfrm>
          <a:prstGeom prst="rect">
            <a:avLst/>
          </a:prstGeom>
        </p:spPr>
        <p:txBody>
          <a:bodyPr wrap="none" fromWordArt="1">
            <a:prstTxWarp prst="textPlain">
              <a:avLst>
                <a:gd name="adj" fmla="val 50000"/>
              </a:avLst>
            </a:prstTxWarp>
          </a:bodyPr>
          <a:lstStyle/>
          <a:p>
            <a:pPr algn="ctr"/>
            <a:r>
              <a:rPr lang="ru-RU" sz="3600" kern="10">
                <a:ln w="9525">
                  <a:solidFill>
                    <a:srgbClr val="FF0000"/>
                  </a:solidFill>
                  <a:round/>
                  <a:headEnd/>
                  <a:tailEnd/>
                </a:ln>
                <a:solidFill>
                  <a:srgbClr val="FF6600"/>
                </a:solidFill>
                <a:latin typeface="Arial"/>
                <a:cs typeface="Arial"/>
              </a:rPr>
              <a:t>"Преступление и наказание"</a:t>
            </a:r>
          </a:p>
        </p:txBody>
      </p:sp>
      <p:pic>
        <p:nvPicPr>
          <p:cNvPr id="75783" name="Picture 7" descr="get_hold"/>
          <p:cNvPicPr>
            <a:picLocks noChangeAspect="1" noChangeArrowheads="1"/>
          </p:cNvPicPr>
          <p:nvPr/>
        </p:nvPicPr>
        <p:blipFill>
          <a:blip r:embed="rId2" cstate="print"/>
          <a:srcRect/>
          <a:stretch>
            <a:fillRect/>
          </a:stretch>
        </p:blipFill>
        <p:spPr bwMode="auto">
          <a:xfrm>
            <a:off x="7577573" y="914401"/>
            <a:ext cx="1375926" cy="2666999"/>
          </a:xfrm>
          <a:prstGeom prst="roundRect">
            <a:avLst/>
          </a:prstGeom>
          <a:noFill/>
          <a:ln w="9525">
            <a:solidFill>
              <a:srgbClr val="993300"/>
            </a:solidFill>
            <a:miter lim="800000"/>
            <a:headEnd/>
            <a:tailEnd/>
          </a:ln>
        </p:spPr>
      </p:pic>
    </p:spTree>
    <p:extLst>
      <p:ext uri="{BB962C8B-B14F-4D97-AF65-F5344CB8AC3E}">
        <p14:creationId xmlns:p14="http://schemas.microsoft.com/office/powerpoint/2010/main" xmlns="" val="679465583"/>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Rectangle 5"/>
          <p:cNvSpPr>
            <a:spLocks noGrp="1" noChangeArrowheads="1"/>
          </p:cNvSpPr>
          <p:nvPr>
            <p:ph type="title"/>
          </p:nvPr>
        </p:nvSpPr>
        <p:spPr>
          <a:xfrm>
            <a:off x="838200" y="228600"/>
            <a:ext cx="6934200" cy="2971800"/>
          </a:xfrm>
          <a:noFill/>
        </p:spPr>
        <p:txBody>
          <a:bodyPr/>
          <a:lstStyle/>
          <a:p>
            <a:pPr eaLnBrk="1" hangingPunct="1"/>
            <a:r>
              <a:rPr lang="ru-RU" sz="6000" smtClean="0"/>
              <a:t>   </a:t>
            </a:r>
            <a:r>
              <a:rPr lang="ru-RU" sz="6000" b="1" smtClean="0">
                <a:solidFill>
                  <a:srgbClr val="FF0000"/>
                </a:solidFill>
                <a:latin typeface="Bookman Old Style" pitchFamily="18" charset="0"/>
              </a:rPr>
              <a:t>Хочешь жить –   бросай курить!</a:t>
            </a:r>
          </a:p>
        </p:txBody>
      </p:sp>
      <p:pic>
        <p:nvPicPr>
          <p:cNvPr id="31750" name="Picture 6" descr="cigarette"/>
          <p:cNvPicPr>
            <a:picLocks noChangeAspect="1" noChangeArrowheads="1"/>
          </p:cNvPicPr>
          <p:nvPr/>
        </p:nvPicPr>
        <p:blipFill>
          <a:blip r:embed="rId3" cstate="print"/>
          <a:srcRect/>
          <a:stretch>
            <a:fillRect/>
          </a:stretch>
        </p:blipFill>
        <p:spPr bwMode="auto">
          <a:xfrm rot="3781936">
            <a:off x="4600575" y="1960563"/>
            <a:ext cx="704850" cy="5657850"/>
          </a:xfrm>
          <a:prstGeom prst="rect">
            <a:avLst/>
          </a:prstGeom>
          <a:noFill/>
          <a:ln w="9525">
            <a:noFill/>
            <a:miter lim="800000"/>
            <a:headEnd/>
            <a:tailEnd/>
          </a:ln>
        </p:spPr>
      </p:pic>
      <p:pic>
        <p:nvPicPr>
          <p:cNvPr id="20484" name="Picture 7" descr="J0189242"/>
          <p:cNvPicPr>
            <a:picLocks noChangeAspect="1" noChangeArrowheads="1" noCrop="1"/>
          </p:cNvPicPr>
          <p:nvPr/>
        </p:nvPicPr>
        <p:blipFill>
          <a:blip r:embed="rId4" cstate="print"/>
          <a:srcRect/>
          <a:stretch>
            <a:fillRect/>
          </a:stretch>
        </p:blipFill>
        <p:spPr bwMode="auto">
          <a:xfrm>
            <a:off x="3924300" y="3284538"/>
            <a:ext cx="2919413" cy="29527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xmlns="" val="326133389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afterEffect">
                                  <p:stCondLst>
                                    <p:cond delay="0"/>
                                  </p:stCondLst>
                                  <p:childTnLst>
                                    <p:animScale>
                                      <p:cBhvr>
                                        <p:cTn id="6" dur="2000" fill="hold"/>
                                        <p:tgtEl>
                                          <p:spTgt spid="31749"/>
                                        </p:tgtEl>
                                      </p:cBhvr>
                                      <p:by x="150000" y="150000"/>
                                    </p:animScale>
                                  </p:childTnLst>
                                </p:cTn>
                              </p:par>
                            </p:childTnLst>
                          </p:cTn>
                        </p:par>
                        <p:par>
                          <p:cTn id="7" fill="hold">
                            <p:stCondLst>
                              <p:cond delay="2000"/>
                            </p:stCondLst>
                            <p:childTnLst>
                              <p:par>
                                <p:cTn id="8" presetID="19" presetClass="entr" presetSubtype="10" fill="hold" nodeType="afterEffect">
                                  <p:stCondLst>
                                    <p:cond delay="0"/>
                                  </p:stCondLst>
                                  <p:childTnLst>
                                    <p:set>
                                      <p:cBhvr>
                                        <p:cTn id="9" dur="1" fill="hold">
                                          <p:stCondLst>
                                            <p:cond delay="0"/>
                                          </p:stCondLst>
                                        </p:cTn>
                                        <p:tgtEl>
                                          <p:spTgt spid="31750"/>
                                        </p:tgtEl>
                                        <p:attrNameLst>
                                          <p:attrName>style.visibility</p:attrName>
                                        </p:attrNameLst>
                                      </p:cBhvr>
                                      <p:to>
                                        <p:strVal val="visible"/>
                                      </p:to>
                                    </p:set>
                                    <p:anim calcmode="lin" valueType="num">
                                      <p:cBhvr>
                                        <p:cTn id="10" dur="5000" fill="hold"/>
                                        <p:tgtEl>
                                          <p:spTgt spid="31750"/>
                                        </p:tgtEl>
                                        <p:attrNameLst>
                                          <p:attrName>ppt_w</p:attrName>
                                        </p:attrNameLst>
                                      </p:cBhvr>
                                      <p:tavLst>
                                        <p:tav tm="0" fmla="#ppt_w*sin(2.5*pi*$)">
                                          <p:val>
                                            <p:fltVal val="0"/>
                                          </p:val>
                                        </p:tav>
                                        <p:tav tm="100000">
                                          <p:val>
                                            <p:fltVal val="1"/>
                                          </p:val>
                                        </p:tav>
                                      </p:tavLst>
                                    </p:anim>
                                    <p:anim calcmode="lin" valueType="num">
                                      <p:cBhvr>
                                        <p:cTn id="11" dur="5000" fill="hold"/>
                                        <p:tgtEl>
                                          <p:spTgt spid="317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blipFill>
            <a:blip r:embed="rId2" cstate="print"/>
            <a:tile tx="0" ty="0" sx="100000" sy="100000" flip="none" algn="tl"/>
          </a:blipFill>
        </p:spPr>
        <p:txBody>
          <a:bodyPr>
            <a:normAutofit/>
          </a:bodyPr>
          <a:lstStyle/>
          <a:p>
            <a:r>
              <a:rPr lang="ru-RU" dirty="0" smtClean="0"/>
              <a:t>День здоровья под девизом </a:t>
            </a:r>
            <a:r>
              <a:rPr lang="en-US" dirty="0" smtClean="0"/>
              <a:t>“ </a:t>
            </a:r>
            <a:r>
              <a:rPr lang="ru-RU" dirty="0" smtClean="0"/>
              <a:t>я выбираю спорт как альтернативу пагубным привычкам</a:t>
            </a:r>
            <a:br>
              <a:rPr lang="ru-RU" dirty="0" smtClean="0"/>
            </a:br>
            <a:r>
              <a:rPr lang="ru-RU" dirty="0" smtClean="0"/>
              <a:t>  </a:t>
            </a:r>
            <a:endParaRPr lang="ru-RU" dirty="0"/>
          </a:p>
        </p:txBody>
      </p:sp>
    </p:spTree>
    <p:extLst>
      <p:ext uri="{BB962C8B-B14F-4D97-AF65-F5344CB8AC3E}">
        <p14:creationId xmlns:p14="http://schemas.microsoft.com/office/powerpoint/2010/main" xmlns="" val="378667614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blipFill>
            <a:blip r:embed="rId2" cstate="print"/>
            <a:tile tx="0" ty="0" sx="100000" sy="100000" flip="none" algn="tl"/>
          </a:blipFill>
        </p:spPr>
        <p:txBody>
          <a:bodyPr>
            <a:normAutofit/>
          </a:bodyPr>
          <a:lstStyle/>
          <a:p>
            <a:r>
              <a:rPr lang="ru-RU" dirty="0" smtClean="0"/>
              <a:t>Положение о проведении спортивного праздника спорт как альтернатива пагубным привычкам</a:t>
            </a:r>
            <a:br>
              <a:rPr lang="ru-RU" dirty="0" smtClean="0"/>
            </a:br>
            <a:r>
              <a:rPr lang="ru-RU" dirty="0" smtClean="0"/>
              <a:t>Место и время проведения:  </a:t>
            </a:r>
            <a:br>
              <a:rPr lang="ru-RU" dirty="0" smtClean="0"/>
            </a:br>
            <a:r>
              <a:rPr lang="ru-RU" dirty="0" smtClean="0"/>
              <a:t>25 ноября 2011 года спортивный комплекс «Стародуб» С 9:00 до 14:30</a:t>
            </a:r>
            <a:endParaRPr lang="ru-RU" dirty="0"/>
          </a:p>
        </p:txBody>
      </p:sp>
    </p:spTree>
    <p:extLst>
      <p:ext uri="{BB962C8B-B14F-4D97-AF65-F5344CB8AC3E}">
        <p14:creationId xmlns:p14="http://schemas.microsoft.com/office/powerpoint/2010/main" xmlns="" val="177304207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700809"/>
            <a:ext cx="7772400" cy="1899642"/>
          </a:xfrm>
        </p:spPr>
        <p:txBody>
          <a:bodyPr/>
          <a:lstStyle/>
          <a:p>
            <a:r>
              <a:rPr lang="ru-RU" dirty="0" smtClean="0"/>
              <a:t>Цели и задачи </a:t>
            </a:r>
            <a:endParaRPr lang="ru-RU" dirty="0"/>
          </a:p>
        </p:txBody>
      </p:sp>
      <p:sp>
        <p:nvSpPr>
          <p:cNvPr id="3" name="Подзаголовок 2"/>
          <p:cNvSpPr>
            <a:spLocks noGrp="1"/>
          </p:cNvSpPr>
          <p:nvPr>
            <p:ph type="subTitle" idx="1"/>
          </p:nvPr>
        </p:nvSpPr>
        <p:spPr>
          <a:xfrm>
            <a:off x="827584" y="3284984"/>
            <a:ext cx="7704856" cy="3240360"/>
          </a:xfrm>
          <a:blipFill>
            <a:blip r:embed="rId2" cstate="print"/>
            <a:tile tx="0" ty="0" sx="100000" sy="100000" flip="none" algn="tl"/>
          </a:blipFill>
        </p:spPr>
        <p:txBody>
          <a:bodyPr>
            <a:normAutofit/>
          </a:bodyPr>
          <a:lstStyle/>
          <a:p>
            <a:r>
              <a:rPr lang="ru-RU" sz="4000" dirty="0" smtClean="0">
                <a:solidFill>
                  <a:schemeClr val="tx1">
                    <a:lumMod val="85000"/>
                    <a:lumOff val="15000"/>
                  </a:schemeClr>
                </a:solidFill>
              </a:rPr>
              <a:t>Вовлечение Молодежи к повседневным занятиям спортом.</a:t>
            </a:r>
          </a:p>
          <a:p>
            <a:r>
              <a:rPr lang="ru-RU" sz="4000" dirty="0" smtClean="0">
                <a:solidFill>
                  <a:schemeClr val="tx1">
                    <a:lumMod val="85000"/>
                    <a:lumOff val="15000"/>
                  </a:schemeClr>
                </a:solidFill>
              </a:rPr>
              <a:t>Привлечения к здоровому образу жизни.</a:t>
            </a:r>
            <a:endParaRPr lang="ru-RU" sz="4000" dirty="0">
              <a:solidFill>
                <a:schemeClr val="tx1">
                  <a:lumMod val="85000"/>
                  <a:lumOff val="15000"/>
                </a:schemeClr>
              </a:solidFill>
            </a:endParaRPr>
          </a:p>
        </p:txBody>
      </p:sp>
    </p:spTree>
    <p:extLst>
      <p:ext uri="{BB962C8B-B14F-4D97-AF65-F5344CB8AC3E}">
        <p14:creationId xmlns:p14="http://schemas.microsoft.com/office/powerpoint/2010/main" xmlns="" val="274540121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blipFill>
            <a:blip r:embed="rId2" cstate="print"/>
            <a:tile tx="0" ty="0" sx="100000" sy="100000" flip="none" algn="tl"/>
          </a:blipFill>
        </p:spPr>
        <p:txBody>
          <a:bodyPr>
            <a:normAutofit/>
          </a:bodyPr>
          <a:lstStyle/>
          <a:p>
            <a:r>
              <a:rPr lang="ru-RU" dirty="0" smtClean="0"/>
              <a:t>Участники соревнований:</a:t>
            </a:r>
            <a:br>
              <a:rPr lang="ru-RU" dirty="0" smtClean="0"/>
            </a:br>
            <a:r>
              <a:rPr lang="ru-RU" dirty="0" smtClean="0"/>
              <a:t>к соревнованиям допускаются участники прошедшие медосмотр основной группы и допущенные по состоянию здоровья.</a:t>
            </a:r>
            <a:endParaRPr lang="ru-RU" dirty="0"/>
          </a:p>
        </p:txBody>
      </p:sp>
    </p:spTree>
    <p:extLst>
      <p:ext uri="{BB962C8B-B14F-4D97-AF65-F5344CB8AC3E}">
        <p14:creationId xmlns:p14="http://schemas.microsoft.com/office/powerpoint/2010/main" xmlns="" val="84088027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blipFill>
            <a:blip r:embed="rId2" cstate="print"/>
            <a:tile tx="0" ty="0" sx="100000" sy="100000" flip="none" algn="tl"/>
          </a:blipFill>
        </p:spPr>
        <p:txBody>
          <a:bodyPr>
            <a:normAutofit/>
          </a:bodyPr>
          <a:lstStyle/>
          <a:p>
            <a:r>
              <a:rPr lang="ru-RU" dirty="0" smtClean="0"/>
              <a:t>Программа соревнований:</a:t>
            </a:r>
            <a:br>
              <a:rPr lang="ru-RU" dirty="0" smtClean="0"/>
            </a:br>
            <a:r>
              <a:rPr lang="ru-RU" dirty="0" smtClean="0"/>
              <a:t>1.Легкая атлетика - встречная эстафета (6 участников)</a:t>
            </a:r>
            <a:br>
              <a:rPr lang="ru-RU" dirty="0" smtClean="0"/>
            </a:br>
            <a:r>
              <a:rPr lang="ru-RU" dirty="0" smtClean="0"/>
              <a:t>2.Баскетбол (10 участников)</a:t>
            </a:r>
            <a:br>
              <a:rPr lang="ru-RU" dirty="0" smtClean="0"/>
            </a:br>
            <a:r>
              <a:rPr lang="ru-RU" dirty="0" smtClean="0"/>
              <a:t>3.Волейбол (12 участников)</a:t>
            </a:r>
            <a:br>
              <a:rPr lang="ru-RU" dirty="0" smtClean="0"/>
            </a:br>
            <a:r>
              <a:rPr lang="ru-RU" dirty="0" smtClean="0"/>
              <a:t>4.Настольный теннис – личное первенство.</a:t>
            </a:r>
            <a:br>
              <a:rPr lang="ru-RU" dirty="0" smtClean="0"/>
            </a:br>
            <a:r>
              <a:rPr lang="ru-RU" dirty="0" smtClean="0"/>
              <a:t>5. Мини – футбол(8 участников)</a:t>
            </a:r>
            <a:endParaRPr lang="ru-RU" dirty="0"/>
          </a:p>
        </p:txBody>
      </p:sp>
    </p:spTree>
    <p:extLst>
      <p:ext uri="{BB962C8B-B14F-4D97-AF65-F5344CB8AC3E}">
        <p14:creationId xmlns:p14="http://schemas.microsoft.com/office/powerpoint/2010/main" xmlns="" val="43483628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blipFill>
            <a:blip r:embed="rId2" cstate="print"/>
            <a:tile tx="0" ty="0" sx="100000" sy="100000" flip="none" algn="tl"/>
          </a:blipFill>
        </p:spPr>
        <p:txBody>
          <a:bodyPr>
            <a:normAutofit/>
          </a:bodyPr>
          <a:lstStyle/>
          <a:p>
            <a:r>
              <a:rPr lang="ru-RU" dirty="0" smtClean="0"/>
              <a:t>График игр </a:t>
            </a:r>
            <a:br>
              <a:rPr lang="ru-RU" dirty="0" smtClean="0"/>
            </a:br>
            <a:r>
              <a:rPr lang="ru-RU" dirty="0" smtClean="0"/>
              <a:t>с 9:00 3 курс – волейбол с 9:00 2 курс баскетбол с 9:00 1 курс мини- футбол настольный теннис с 9:00 до 12:00</a:t>
            </a:r>
            <a:br>
              <a:rPr lang="ru-RU" dirty="0" smtClean="0"/>
            </a:br>
            <a:r>
              <a:rPr lang="ru-RU" dirty="0" smtClean="0"/>
              <a:t>встречная эстафета с 10:00 все курсы </a:t>
            </a:r>
            <a:br>
              <a:rPr lang="ru-RU" dirty="0" smtClean="0"/>
            </a:br>
            <a:r>
              <a:rPr lang="ru-RU" dirty="0" smtClean="0"/>
              <a:t>с 10:20 2 курс волейбол 3 курс мини-футбол 1 курс баскетбол с 11:30 1 курс волейбол, 2 курс мини- футбол </a:t>
            </a:r>
            <a:br>
              <a:rPr lang="ru-RU" dirty="0" smtClean="0"/>
            </a:br>
            <a:r>
              <a:rPr lang="ru-RU" dirty="0" smtClean="0"/>
              <a:t>3 курс баскетбол с 12:30 финальные игры по всем видам за 1-3 места </a:t>
            </a:r>
            <a:endParaRPr lang="ru-RU" dirty="0"/>
          </a:p>
        </p:txBody>
      </p:sp>
    </p:spTree>
    <p:extLst>
      <p:ext uri="{BB962C8B-B14F-4D97-AF65-F5344CB8AC3E}">
        <p14:creationId xmlns:p14="http://schemas.microsoft.com/office/powerpoint/2010/main" xmlns="" val="207293313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txBody>
          <a:bodyPr>
            <a:normAutofit/>
          </a:bodyPr>
          <a:lstStyle/>
          <a:p>
            <a:r>
              <a:rPr lang="ru-RU" dirty="0" smtClean="0"/>
              <a:t>Итоги соревнований: волейбол </a:t>
            </a:r>
            <a:br>
              <a:rPr lang="ru-RU" dirty="0" smtClean="0"/>
            </a:br>
            <a:r>
              <a:rPr lang="ru-RU" dirty="0" smtClean="0"/>
              <a:t>1 место – 13 группа </a:t>
            </a:r>
            <a:br>
              <a:rPr lang="ru-RU" dirty="0" smtClean="0"/>
            </a:br>
            <a:r>
              <a:rPr lang="ru-RU" dirty="0" smtClean="0"/>
              <a:t>2 место – 7 группа</a:t>
            </a:r>
            <a:br>
              <a:rPr lang="ru-RU" dirty="0" smtClean="0"/>
            </a:br>
            <a:r>
              <a:rPr lang="ru-RU" dirty="0" smtClean="0"/>
              <a:t>3 место – 9 группа</a:t>
            </a:r>
            <a:br>
              <a:rPr lang="ru-RU" dirty="0" smtClean="0"/>
            </a:br>
            <a:r>
              <a:rPr lang="ru-RU" dirty="0" smtClean="0"/>
              <a:t>Баскетбол </a:t>
            </a:r>
            <a:br>
              <a:rPr lang="ru-RU" dirty="0" smtClean="0"/>
            </a:br>
            <a:r>
              <a:rPr lang="ru-RU" dirty="0" smtClean="0"/>
              <a:t>1 место – 3 группа </a:t>
            </a:r>
            <a:br>
              <a:rPr lang="ru-RU" dirty="0" smtClean="0"/>
            </a:br>
            <a:r>
              <a:rPr lang="ru-RU" dirty="0" smtClean="0"/>
              <a:t>2 место – 2 группа </a:t>
            </a:r>
            <a:br>
              <a:rPr lang="ru-RU" dirty="0" smtClean="0"/>
            </a:br>
            <a:r>
              <a:rPr lang="ru-RU" dirty="0" smtClean="0"/>
              <a:t>3 место – 13 группа </a:t>
            </a:r>
            <a:endParaRPr lang="ru-RU" dirty="0"/>
          </a:p>
        </p:txBody>
      </p:sp>
    </p:spTree>
    <p:extLst>
      <p:ext uri="{BB962C8B-B14F-4D97-AF65-F5344CB8AC3E}">
        <p14:creationId xmlns:p14="http://schemas.microsoft.com/office/powerpoint/2010/main" xmlns="" val="380956382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txBody>
          <a:bodyPr>
            <a:normAutofit/>
          </a:bodyPr>
          <a:lstStyle/>
          <a:p>
            <a:r>
              <a:rPr lang="ru-RU" dirty="0" smtClean="0"/>
              <a:t>Мини – футбол </a:t>
            </a:r>
            <a:br>
              <a:rPr lang="ru-RU" dirty="0" smtClean="0"/>
            </a:br>
            <a:r>
              <a:rPr lang="ru-RU" dirty="0" smtClean="0"/>
              <a:t>1 место – 2 группа </a:t>
            </a:r>
            <a:br>
              <a:rPr lang="ru-RU" dirty="0" smtClean="0"/>
            </a:br>
            <a:r>
              <a:rPr lang="ru-RU" dirty="0" smtClean="0"/>
              <a:t>2 место – 11 группа </a:t>
            </a:r>
            <a:br>
              <a:rPr lang="ru-RU" dirty="0" smtClean="0"/>
            </a:br>
            <a:r>
              <a:rPr lang="ru-RU" dirty="0" smtClean="0"/>
              <a:t>3 место – 8 группа </a:t>
            </a:r>
            <a:br>
              <a:rPr lang="ru-RU" dirty="0" smtClean="0"/>
            </a:br>
            <a:r>
              <a:rPr lang="ru-RU" dirty="0" smtClean="0"/>
              <a:t>встречная эстафета </a:t>
            </a:r>
            <a:br>
              <a:rPr lang="ru-RU" dirty="0" smtClean="0"/>
            </a:br>
            <a:r>
              <a:rPr lang="ru-RU" dirty="0" smtClean="0"/>
              <a:t>1 место – 3 группа </a:t>
            </a:r>
            <a:br>
              <a:rPr lang="ru-RU" dirty="0" smtClean="0"/>
            </a:br>
            <a:r>
              <a:rPr lang="ru-RU" dirty="0" smtClean="0"/>
              <a:t>2 место – 2 группа </a:t>
            </a:r>
            <a:br>
              <a:rPr lang="ru-RU" dirty="0" smtClean="0"/>
            </a:br>
            <a:r>
              <a:rPr lang="ru-RU" dirty="0" smtClean="0"/>
              <a:t>3 место – 8 группа </a:t>
            </a:r>
            <a:br>
              <a:rPr lang="ru-RU" dirty="0" smtClean="0"/>
            </a:br>
            <a:endParaRPr lang="ru-RU" dirty="0"/>
          </a:p>
        </p:txBody>
      </p:sp>
    </p:spTree>
    <p:extLst>
      <p:ext uri="{BB962C8B-B14F-4D97-AF65-F5344CB8AC3E}">
        <p14:creationId xmlns:p14="http://schemas.microsoft.com/office/powerpoint/2010/main" xmlns="" val="3609345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txBody>
          <a:bodyPr>
            <a:normAutofit/>
          </a:bodyPr>
          <a:lstStyle/>
          <a:p>
            <a:r>
              <a:rPr lang="ru-RU" dirty="0" smtClean="0"/>
              <a:t>Настольный теннис </a:t>
            </a:r>
            <a:br>
              <a:rPr lang="ru-RU" dirty="0" smtClean="0"/>
            </a:br>
            <a:r>
              <a:rPr lang="ru-RU" dirty="0" smtClean="0"/>
              <a:t>1место – Грибов Роман 8 группа </a:t>
            </a:r>
            <a:br>
              <a:rPr lang="ru-RU" dirty="0" smtClean="0"/>
            </a:br>
            <a:r>
              <a:rPr lang="ru-RU" dirty="0" smtClean="0"/>
              <a:t>2 место – Сачко Евгений 12 группа </a:t>
            </a:r>
            <a:br>
              <a:rPr lang="ru-RU" dirty="0" smtClean="0"/>
            </a:br>
            <a:r>
              <a:rPr lang="ru-RU" dirty="0" smtClean="0"/>
              <a:t>3 место – Суховей Игорь 2 группа </a:t>
            </a:r>
            <a:br>
              <a:rPr lang="ru-RU" dirty="0" smtClean="0"/>
            </a:br>
            <a:r>
              <a:rPr lang="ru-RU" dirty="0" smtClean="0"/>
              <a:t> </a:t>
            </a:r>
            <a:endParaRPr lang="ru-RU" dirty="0"/>
          </a:p>
        </p:txBody>
      </p:sp>
    </p:spTree>
    <p:extLst>
      <p:ext uri="{BB962C8B-B14F-4D97-AF65-F5344CB8AC3E}">
        <p14:creationId xmlns:p14="http://schemas.microsoft.com/office/powerpoint/2010/main" xmlns="" val="109074930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мамка\мои фото\P108075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descr="D:\мамка\мои фото\P108075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29200" y="-28956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6349684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мамка\мои фото\P108076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pic>
        <p:nvPicPr>
          <p:cNvPr id="5123" name="Picture 3" descr="D:\мамка\мои фото\P108077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29200" y="-28956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8753492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мамка\мои фото\P108078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6793322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D:\мамка\мои фото\P1080855.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8979909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мамка\мои фото\P108085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6345715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мамка\мои фото\P108085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776584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D:\мамка\мои фото\P108086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2114233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D:\мамка\мои фото\P108086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676686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D:\мамка\мои фото\P108084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2888881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D:\мамка\мои фото\P108085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9362519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D:\мамка\мои фото\P108077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2148329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D:\мамка\мои фото\P108085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7694145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D:\мамка\мои фото\P108085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8139951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мамка\мои фото\P108085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2449207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D:\мамка\мои фото\P108084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8711693"/>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D:\мамка\мои фото\P108084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16343915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D:\мамка\мои фото\P108084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3048000"/>
            <a:ext cx="19507200" cy="12954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931535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blipFill>
            <a:blip r:embed="rId2" cstate="print"/>
            <a:tile tx="0" ty="0" sx="100000" sy="100000" flip="none" algn="tl"/>
          </a:blipFill>
        </p:spPr>
        <p:txBody>
          <a:bodyPr/>
          <a:lstStyle/>
          <a:p>
            <a:r>
              <a:rPr lang="ru-RU" dirty="0" smtClean="0"/>
              <a:t>Мы за здоровый образ жизни!</a:t>
            </a:r>
            <a:endParaRPr lang="ru-RU" dirty="0"/>
          </a:p>
        </p:txBody>
      </p:sp>
    </p:spTree>
    <p:extLst>
      <p:ext uri="{BB962C8B-B14F-4D97-AF65-F5344CB8AC3E}">
        <p14:creationId xmlns:p14="http://schemas.microsoft.com/office/powerpoint/2010/main" xmlns="" val="51639092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3.5|14.2|8.7"/>
</p:tagLst>
</file>

<file path=ppt/tags/tag2.xml><?xml version="1.0" encoding="utf-8"?>
<p:tagLst xmlns:a="http://schemas.openxmlformats.org/drawingml/2006/main" xmlns:r="http://schemas.openxmlformats.org/officeDocument/2006/relationships" xmlns:p="http://schemas.openxmlformats.org/presentationml/2006/main">
  <p:tag name="TIMING" val="|4.2|3.4"/>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TotalTime>
  <Words>4511</Words>
  <Application>Microsoft Office PowerPoint</Application>
  <PresentationFormat>Экран (4:3)</PresentationFormat>
  <Paragraphs>356</Paragraphs>
  <Slides>88</Slides>
  <Notes>5</Notes>
  <HiddenSlides>0</HiddenSlides>
  <MMClips>1</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88</vt:i4>
      </vt:variant>
    </vt:vector>
  </HeadingPairs>
  <TitlesOfParts>
    <vt:vector size="90" baseType="lpstr">
      <vt:lpstr>Тема Office</vt:lpstr>
      <vt:lpstr>Точечный рисунок</vt:lpstr>
      <vt:lpstr>Образовательное учреждение: ГОУ НПО «Профессиональный лицей» №23 им. Героя России А.С.Зайцева” </vt:lpstr>
      <vt:lpstr>Акция </vt:lpstr>
      <vt:lpstr>Отчет мероприятий по Акции</vt:lpstr>
      <vt:lpstr>лекция      на тему: «Некоторые аспекты патологического     воздействия на организм человека слабых спиртных «напитков».   О вреде пива»</vt:lpstr>
      <vt:lpstr>Слайд 5</vt:lpstr>
      <vt:lpstr>ФЗ «О государственном регулировании  производства и оборота этилового спирта и алкогольной продукции» 1995 № 171-ФЗ</vt:lpstr>
      <vt:lpstr>Слайд 7</vt:lpstr>
      <vt:lpstr>Слайд 8</vt:lpstr>
      <vt:lpstr>А что знаем о пиве мы?</vt:lpstr>
      <vt:lpstr>Шишечки хмеля - главный компонент для приготовления пива</vt:lpstr>
      <vt:lpstr>Слайд 11</vt:lpstr>
      <vt:lpstr>Слайд 12</vt:lpstr>
      <vt:lpstr>Пиво неминуемо ведет к импотенции</vt:lpstr>
      <vt:lpstr>Слайд 14</vt:lpstr>
      <vt:lpstr>Слайд 15</vt:lpstr>
      <vt:lpstr>Самогонный аппарат</vt:lpstr>
      <vt:lpstr>Слайд 17</vt:lpstr>
      <vt:lpstr>Слайд 18</vt:lpstr>
      <vt:lpstr>Слайд 19</vt:lpstr>
      <vt:lpstr>РАКА ГРУДИ</vt:lpstr>
      <vt:lpstr>N – нитрозодиметиламин  (Канцероген) </vt:lpstr>
      <vt:lpstr>катаракта</vt:lpstr>
      <vt:lpstr>«Баварское сердце»  пивного алкоголика</vt:lpstr>
      <vt:lpstr>Слайд 24</vt:lpstr>
      <vt:lpstr>Слайд 25</vt:lpstr>
      <vt:lpstr>БЕЗАЛКОГОЛЬНОЕ    ПИВО</vt:lpstr>
      <vt:lpstr>Слайд 27</vt:lpstr>
      <vt:lpstr>Главный санитарный врач РФ Геннадий Онищенко:  </vt:lpstr>
      <vt:lpstr>Самые пивные страны мира</vt:lpstr>
      <vt:lpstr>          НЕВСКОЕ - ДАНИЯ                          СТАРЫЙ МЕЛЬНИК - ТУРЦИЯ            ТОЛСТЯК - БЕЛЬГИЯ                      БОЧКАРЕВ - ИСЛАНДИЯ            ЗОЛОТАЯ БОЧКА - ЮАР                МИЛЛЕР - АМЕРИКА            ХОЛСТЕН - ГЕРМАНИЯ                  БАЛТИКА – СКАНДИНАВИЯ </vt:lpstr>
      <vt:lpstr>Хмель - Германия, Чехия.   Солод -       Дания, Франция, Финляндия</vt:lpstr>
      <vt:lpstr>Слайд 32</vt:lpstr>
      <vt:lpstr>Алкоголь, эмоции, творчество.</vt:lpstr>
      <vt:lpstr>Эксперимент  с  крысой</vt:lpstr>
      <vt:lpstr>Слайд 35</vt:lpstr>
      <vt:lpstr>Что же делать в этой тяжелой ситуации?</vt:lpstr>
      <vt:lpstr>Полностью отказаться от пива</vt:lpstr>
      <vt:lpstr>Алкоголь в любых дозах ведет к деградации</vt:lpstr>
      <vt:lpstr>Пиво – это ценный пищевой продукт Пиво -  это необходимый для нашего       здоровья напиток Пиво -  модный  стиль жизни Пиво -  уверенность в завтрашнем дне Пиво - … </vt:lpstr>
      <vt:lpstr>Только трезвая Россия станет Великой!</vt:lpstr>
      <vt:lpstr>Слайд 41</vt:lpstr>
      <vt:lpstr>Слайд 42</vt:lpstr>
      <vt:lpstr>Спасибо за внимание!</vt:lpstr>
      <vt:lpstr>Слайд 44</vt:lpstr>
      <vt:lpstr>Всякий курящий должен знать  и помнить, что он отравляет не только себя, но и других.   Н.А.Семашко</vt:lpstr>
      <vt:lpstr>Слайд 46</vt:lpstr>
      <vt:lpstr>Слайд 47</vt:lpstr>
      <vt:lpstr>Слайд 48</vt:lpstr>
      <vt:lpstr>Опасность курения</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   Хочешь жить –   бросай курить!</vt:lpstr>
      <vt:lpstr>День здоровья под девизом “ я выбираю спорт как альтернативу пагубным привычкам   </vt:lpstr>
      <vt:lpstr>Положение о проведении спортивного праздника спорт как альтернатива пагубным привычкам Место и время проведения:   25 ноября 2011 года спортивный комплекс «Стародуб» С 9:00 до 14:30</vt:lpstr>
      <vt:lpstr>Цели и задачи </vt:lpstr>
      <vt:lpstr>Участники соревнований: к соревнованиям допускаются участники прошедшие медосмотр основной группы и допущенные по состоянию здоровья.</vt:lpstr>
      <vt:lpstr>Программа соревнований: 1.Легкая атлетика - встречная эстафета (6 участников) 2.Баскетбол (10 участников) 3.Волейбол (12 участников) 4.Настольный теннис – личное первенство. 5. Мини – футбол(8 участников)</vt:lpstr>
      <vt:lpstr>График игр  с 9:00 3 курс – волейбол с 9:00 2 курс баскетбол с 9:00 1 курс мини- футбол настольный теннис с 9:00 до 12:00 встречная эстафета с 10:00 все курсы  с 10:20 2 курс волейбол 3 курс мини-футбол 1 курс баскетбол с 11:30 1 курс волейбол, 2 курс мини- футбол  3 курс баскетбол с 12:30 финальные игры по всем видам за 1-3 места </vt:lpstr>
      <vt:lpstr>Итоги соревнований: волейбол  1 место – 13 группа  2 место – 7 группа 3 место – 9 группа Баскетбол  1 место – 3 группа  2 место – 2 группа  3 место – 13 группа </vt:lpstr>
      <vt:lpstr>Мини – футбол  1 место – 2 группа  2 место – 11 группа  3 место – 8 группа  встречная эстафета  1 место – 3 группа  2 место – 2 группа  3 место – 8 группа  </vt:lpstr>
      <vt:lpstr>Настольный теннис  1место – Грибов Роман 8 группа  2 место – Сачко Евгений 12 группа  3 место – Суховей Игорь 2 группа   </vt:lpstr>
      <vt:lpstr>Слайд 71</vt:lpstr>
      <vt:lpstr>Слайд 72</vt:lpstr>
      <vt:lpstr>Слайд 73</vt:lpstr>
      <vt:lpstr>Слайд 74</vt:lpstr>
      <vt:lpstr>Слайд 75</vt:lpstr>
      <vt:lpstr>Слайд 76</vt:lpstr>
      <vt:lpstr>Слайд 77</vt:lpstr>
      <vt:lpstr>Слайд 78</vt:lpstr>
      <vt:lpstr>Слайд 79</vt:lpstr>
      <vt:lpstr>Слайд 80</vt:lpstr>
      <vt:lpstr>Слайд 81</vt:lpstr>
      <vt:lpstr>Слайд 82</vt:lpstr>
      <vt:lpstr>Слайд 83</vt:lpstr>
      <vt:lpstr>Слайд 84</vt:lpstr>
      <vt:lpstr>Слайд 85</vt:lpstr>
      <vt:lpstr>Слайд 86</vt:lpstr>
      <vt:lpstr>Слайд 87</vt:lpstr>
      <vt:lpstr>Мы за здоровый образ жизни!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Образовательное учреждение: ГОУ НПО “Профессиональное училище №23 им. Героя России А.С.Зайцева”</dc:title>
  <dc:creator>владимир</dc:creator>
  <cp:lastModifiedBy>Усов Роман Михайлович</cp:lastModifiedBy>
  <cp:revision>15</cp:revision>
  <cp:lastPrinted>2012-11-28T15:22:03Z</cp:lastPrinted>
  <dcterms:created xsi:type="dcterms:W3CDTF">2011-12-05T17:25:48Z</dcterms:created>
  <dcterms:modified xsi:type="dcterms:W3CDTF">2016-11-14T08:31:28Z</dcterms:modified>
</cp:coreProperties>
</file>